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674" r:id="rId1"/>
  </p:sldMasterIdLst>
  <p:notesMasterIdLst>
    <p:notesMasterId r:id="rId147"/>
  </p:notesMasterIdLst>
  <p:sldIdLst>
    <p:sldId id="631" r:id="rId2"/>
    <p:sldId id="950" r:id="rId3"/>
    <p:sldId id="1006" r:id="rId4"/>
    <p:sldId id="1024" r:id="rId5"/>
    <p:sldId id="1235" r:id="rId6"/>
    <p:sldId id="989" r:id="rId7"/>
    <p:sldId id="954" r:id="rId8"/>
    <p:sldId id="1238" r:id="rId9"/>
    <p:sldId id="1239" r:id="rId10"/>
    <p:sldId id="1240" r:id="rId11"/>
    <p:sldId id="1241" r:id="rId12"/>
    <p:sldId id="1029" r:id="rId13"/>
    <p:sldId id="1236" r:id="rId14"/>
    <p:sldId id="1335" r:id="rId15"/>
    <p:sldId id="1243" r:id="rId16"/>
    <p:sldId id="1244" r:id="rId17"/>
    <p:sldId id="962" r:id="rId18"/>
    <p:sldId id="1336" r:id="rId19"/>
    <p:sldId id="1337" r:id="rId20"/>
    <p:sldId id="1338" r:id="rId21"/>
    <p:sldId id="1339" r:id="rId22"/>
    <p:sldId id="990" r:id="rId23"/>
    <p:sldId id="965" r:id="rId24"/>
    <p:sldId id="1415" r:id="rId25"/>
    <p:sldId id="968" r:id="rId26"/>
    <p:sldId id="977" r:id="rId27"/>
    <p:sldId id="991" r:id="rId28"/>
    <p:sldId id="1039" r:id="rId29"/>
    <p:sldId id="997" r:id="rId30"/>
    <p:sldId id="967" r:id="rId31"/>
    <p:sldId id="775" r:id="rId32"/>
    <p:sldId id="952" r:id="rId33"/>
    <p:sldId id="953" r:id="rId34"/>
    <p:sldId id="961" r:id="rId35"/>
    <p:sldId id="960" r:id="rId36"/>
    <p:sldId id="1341" r:id="rId37"/>
    <p:sldId id="963" r:id="rId38"/>
    <p:sldId id="1317" r:id="rId39"/>
    <p:sldId id="941" r:id="rId40"/>
    <p:sldId id="263" r:id="rId41"/>
    <p:sldId id="1318" r:id="rId42"/>
    <p:sldId id="1319" r:id="rId43"/>
    <p:sldId id="1320" r:id="rId44"/>
    <p:sldId id="1321" r:id="rId45"/>
    <p:sldId id="1322" r:id="rId46"/>
    <p:sldId id="1323" r:id="rId47"/>
    <p:sldId id="1406" r:id="rId48"/>
    <p:sldId id="256" r:id="rId49"/>
    <p:sldId id="1332" r:id="rId50"/>
    <p:sldId id="1326" r:id="rId51"/>
    <p:sldId id="1327" r:id="rId52"/>
    <p:sldId id="1328" r:id="rId53"/>
    <p:sldId id="1329" r:id="rId54"/>
    <p:sldId id="1410" r:id="rId55"/>
    <p:sldId id="1334" r:id="rId56"/>
    <p:sldId id="1407" r:id="rId57"/>
    <p:sldId id="1263" r:id="rId58"/>
    <p:sldId id="1264" r:id="rId59"/>
    <p:sldId id="1265" r:id="rId60"/>
    <p:sldId id="1266" r:id="rId61"/>
    <p:sldId id="1267" r:id="rId62"/>
    <p:sldId id="1268" r:id="rId63"/>
    <p:sldId id="1269" r:id="rId64"/>
    <p:sldId id="1270" r:id="rId65"/>
    <p:sldId id="1271" r:id="rId66"/>
    <p:sldId id="1342" r:id="rId67"/>
    <p:sldId id="1343" r:id="rId68"/>
    <p:sldId id="1344" r:id="rId69"/>
    <p:sldId id="1345" r:id="rId70"/>
    <p:sldId id="1411" r:id="rId71"/>
    <p:sldId id="1272" r:id="rId72"/>
    <p:sldId id="1412" r:id="rId73"/>
    <p:sldId id="1413" r:id="rId74"/>
    <p:sldId id="1414" r:id="rId75"/>
    <p:sldId id="1274" r:id="rId76"/>
    <p:sldId id="1416" r:id="rId77"/>
    <p:sldId id="1346" r:id="rId78"/>
    <p:sldId id="1417" r:id="rId79"/>
    <p:sldId id="1276" r:id="rId80"/>
    <p:sldId id="264" r:id="rId81"/>
    <p:sldId id="1408" r:id="rId82"/>
    <p:sldId id="1409" r:id="rId83"/>
    <p:sldId id="1280" r:id="rId84"/>
    <p:sldId id="1281" r:id="rId85"/>
    <p:sldId id="1282" r:id="rId86"/>
    <p:sldId id="1283" r:id="rId87"/>
    <p:sldId id="1284" r:id="rId88"/>
    <p:sldId id="1181" r:id="rId89"/>
    <p:sldId id="1184" r:id="rId90"/>
    <p:sldId id="1183" r:id="rId91"/>
    <p:sldId id="1187" r:id="rId92"/>
    <p:sldId id="1188" r:id="rId93"/>
    <p:sldId id="1300" r:id="rId94"/>
    <p:sldId id="1301" r:id="rId95"/>
    <p:sldId id="1303" r:id="rId96"/>
    <p:sldId id="1304" r:id="rId97"/>
    <p:sldId id="1370" r:id="rId98"/>
    <p:sldId id="1308" r:id="rId99"/>
    <p:sldId id="1371" r:id="rId100"/>
    <p:sldId id="1373" r:id="rId101"/>
    <p:sldId id="1374" r:id="rId102"/>
    <p:sldId id="1375" r:id="rId103"/>
    <p:sldId id="1368" r:id="rId104"/>
    <p:sldId id="280" r:id="rId105"/>
    <p:sldId id="1376" r:id="rId106"/>
    <p:sldId id="1377" r:id="rId107"/>
    <p:sldId id="884" r:id="rId108"/>
    <p:sldId id="1397" r:id="rId109"/>
    <p:sldId id="1398" r:id="rId110"/>
    <p:sldId id="257" r:id="rId111"/>
    <p:sldId id="1399" r:id="rId112"/>
    <p:sldId id="1400" r:id="rId113"/>
    <p:sldId id="1401" r:id="rId114"/>
    <p:sldId id="1402" r:id="rId115"/>
    <p:sldId id="1403" r:id="rId116"/>
    <p:sldId id="278" r:id="rId117"/>
    <p:sldId id="279" r:id="rId118"/>
    <p:sldId id="1404" r:id="rId119"/>
    <p:sldId id="281" r:id="rId120"/>
    <p:sldId id="1405" r:id="rId121"/>
    <p:sldId id="283" r:id="rId122"/>
    <p:sldId id="1381" r:id="rId123"/>
    <p:sldId id="1382" r:id="rId124"/>
    <p:sldId id="1383" r:id="rId125"/>
    <p:sldId id="1179" r:id="rId126"/>
    <p:sldId id="1180" r:id="rId127"/>
    <p:sldId id="1389" r:id="rId128"/>
    <p:sldId id="1395" r:id="rId129"/>
    <p:sldId id="1391" r:id="rId130"/>
    <p:sldId id="1392" r:id="rId131"/>
    <p:sldId id="276" r:id="rId132"/>
    <p:sldId id="1393" r:id="rId133"/>
    <p:sldId id="277" r:id="rId134"/>
    <p:sldId id="1394" r:id="rId135"/>
    <p:sldId id="1385" r:id="rId136"/>
    <p:sldId id="1396" r:id="rId137"/>
    <p:sldId id="1387" r:id="rId138"/>
    <p:sldId id="273" r:id="rId139"/>
    <p:sldId id="274" r:id="rId140"/>
    <p:sldId id="275" r:id="rId141"/>
    <p:sldId id="282" r:id="rId142"/>
    <p:sldId id="974" r:id="rId143"/>
    <p:sldId id="1036" r:id="rId144"/>
    <p:sldId id="1037" r:id="rId145"/>
    <p:sldId id="1023" r:id="rId1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ifeng Qian" initials="HQ" lastIdx="4" clrIdx="6">
    <p:extLst>
      <p:ext uri="{19B8F6BF-5375-455C-9EA6-DF929625EA0E}">
        <p15:presenceInfo xmlns:p15="http://schemas.microsoft.com/office/powerpoint/2012/main" userId="S-1-5-21-3006950946-1794026527-731168022-12288" providerId="AD"/>
      </p:ext>
    </p:extLst>
  </p:cmAuthor>
  <p:cmAuthor id="1" name="Pitts, Katherine (GSFC-416.0)[Science and Technology Corp]" initials="PK(aTC" lastIdx="14" clrIdx="0">
    <p:extLst>
      <p:ext uri="{19B8F6BF-5375-455C-9EA6-DF929625EA0E}">
        <p15:presenceInfo xmlns:p15="http://schemas.microsoft.com/office/powerpoint/2012/main" userId="S-1-5-21-330711430-3775241029-4075259233-895818" providerId="AD"/>
      </p:ext>
    </p:extLst>
  </p:cmAuthor>
  <p:cmAuthor id="2" name="Xiangqian Wu" initials="XW" lastIdx="49" clrIdx="1">
    <p:extLst>
      <p:ext uri="{19B8F6BF-5375-455C-9EA6-DF929625EA0E}">
        <p15:presenceInfo xmlns:p15="http://schemas.microsoft.com/office/powerpoint/2012/main" userId="S-1-5-21-3006950946-1794026527-731168022-5312" providerId="AD"/>
      </p:ext>
    </p:extLst>
  </p:cmAuthor>
  <p:cmAuthor id="3" name="Fulbright, Jon P. (GSFC-416.0)[VANTAGE SYSTEMS INC]" initials="FJP(4SI" lastIdx="20" clrIdx="2">
    <p:extLst>
      <p:ext uri="{19B8F6BF-5375-455C-9EA6-DF929625EA0E}">
        <p15:presenceInfo xmlns:p15="http://schemas.microsoft.com/office/powerpoint/2012/main" userId="S::jpfulbri@ndc.nasa.gov::974a272c-9124-4530-ab63-759688755833" providerId="AD"/>
      </p:ext>
    </p:extLst>
  </p:cmAuthor>
  <p:cmAuthor id="4" name="Fang-fang Yu" initials="FY" lastIdx="3" clrIdx="3">
    <p:extLst>
      <p:ext uri="{19B8F6BF-5375-455C-9EA6-DF929625EA0E}">
        <p15:presenceInfo xmlns:p15="http://schemas.microsoft.com/office/powerpoint/2012/main" userId="S-1-5-21-3006950946-1794026527-731168022-12273" providerId="AD"/>
      </p:ext>
    </p:extLst>
  </p:cmAuthor>
  <p:cmAuthor id="5" name="Fang-fang Yu" initials="" lastIdx="2" clrIdx="4"/>
  <p:cmAuthor id="6" name="Xiangqian Wu" initials="" lastIdx="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0000FF"/>
    <a:srgbClr val="009900"/>
    <a:srgbClr val="CCFF99"/>
    <a:srgbClr val="FF7C80"/>
    <a:srgbClr val="33CC33"/>
    <a:srgbClr val="99FF66"/>
    <a:srgbClr val="CCFF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1111" autoAdjust="0"/>
  </p:normalViewPr>
  <p:slideViewPr>
    <p:cSldViewPr snapToGrid="0">
      <p:cViewPr varScale="1">
        <p:scale>
          <a:sx n="110" d="100"/>
          <a:sy n="110" d="100"/>
        </p:scale>
        <p:origin x="378" y="108"/>
      </p:cViewPr>
      <p:guideLst/>
    </p:cSldViewPr>
  </p:slideViewPr>
  <p:outlineViewPr>
    <p:cViewPr>
      <p:scale>
        <a:sx n="33" d="100"/>
        <a:sy n="33" d="100"/>
      </p:scale>
      <p:origin x="0" y="-7206"/>
    </p:cViewPr>
  </p:outlineViewPr>
  <p:notesTextViewPr>
    <p:cViewPr>
      <p:scale>
        <a:sx n="1" d="1"/>
        <a:sy n="1" d="1"/>
      </p:scale>
      <p:origin x="0" y="0"/>
    </p:cViewPr>
  </p:notesTextViewPr>
  <p:sorterViewPr>
    <p:cViewPr varScale="1">
      <p:scale>
        <a:sx n="100" d="100"/>
        <a:sy n="100" d="100"/>
      </p:scale>
      <p:origin x="0" y="-44646"/>
    </p:cViewPr>
  </p:sorterViewPr>
  <p:notesViewPr>
    <p:cSldViewPr snapToGrid="0">
      <p:cViewPr varScale="1">
        <p:scale>
          <a:sx n="82" d="100"/>
          <a:sy n="82" d="100"/>
        </p:scale>
        <p:origin x="3156" y="90"/>
      </p:cViewPr>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xiangqian.wu\Downloads\Temporary\PS-PVR%20Full%20Validation\G18_ABI_Performance_Summary_Full%20Valid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xiangqiam.wu\Documents\5%20ABI\53%20Post-Launch\GOES-18\15%20Reviews\Provisional\G18_ABI_Performance_Summary_2022-July-27.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Signal to Noise Ratio (SNR) for </a:t>
            </a:r>
            <a:r>
              <a:rPr lang="en-US" sz="2400" b="1" dirty="0"/>
              <a:t>GOES-</a:t>
            </a:r>
            <a:r>
              <a:rPr lang="en-US" sz="2400" b="1" dirty="0">
                <a:solidFill>
                  <a:srgbClr val="0000FF"/>
                </a:solidFill>
              </a:rPr>
              <a:t>16</a:t>
            </a:r>
            <a:r>
              <a:rPr lang="en-US" sz="2400" b="1" dirty="0"/>
              <a:t>/</a:t>
            </a:r>
            <a:r>
              <a:rPr lang="en-US" sz="2400" b="1" dirty="0">
                <a:solidFill>
                  <a:srgbClr val="009900"/>
                </a:solidFill>
              </a:rPr>
              <a:t>17</a:t>
            </a:r>
            <a:r>
              <a:rPr lang="en-US" sz="2400" b="1" dirty="0"/>
              <a:t>/</a:t>
            </a:r>
            <a:r>
              <a:rPr lang="en-US" sz="2400" b="1" dirty="0">
                <a:solidFill>
                  <a:srgbClr val="FF0000"/>
                </a:solidFill>
              </a:rPr>
              <a:t>18</a:t>
            </a:r>
          </a:p>
        </c:rich>
      </c:tx>
      <c:layout>
        <c:manualLayout>
          <c:xMode val="edge"/>
          <c:yMode val="edge"/>
          <c:x val="0.14567113458111891"/>
          <c:y val="3.3250207813798127E-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4"/>
          <c:order val="4"/>
          <c:tx>
            <c:strRef>
              <c:f>'2a Noise'!$G$39</c:f>
              <c:strCache>
                <c:ptCount val="1"/>
                <c:pt idx="0">
                  <c:v>G16 Full Min</c:v>
                </c:pt>
              </c:strCache>
            </c:strRef>
          </c:tx>
          <c:spPr>
            <a:solidFill>
              <a:srgbClr val="0000FF"/>
            </a:solidFill>
            <a:ln>
              <a:solidFill>
                <a:srgbClr val="0000FF"/>
              </a:solidFill>
            </a:ln>
            <a:effectLst/>
          </c:spPr>
          <c:invertIfNegative val="0"/>
          <c:cat>
            <c:strRef>
              <c:f>'2a Noise'!$B$40:$B$47</c:f>
              <c:strCache>
                <c:ptCount val="6"/>
                <c:pt idx="0">
                  <c:v>0.47</c:v>
                </c:pt>
                <c:pt idx="1">
                  <c:v>0.64</c:v>
                </c:pt>
                <c:pt idx="2">
                  <c:v>0.86</c:v>
                </c:pt>
                <c:pt idx="3">
                  <c:v>1.38</c:v>
                </c:pt>
                <c:pt idx="4">
                  <c:v>1.61</c:v>
                </c:pt>
                <c:pt idx="5">
                  <c:v>2.25</c:v>
                </c:pt>
              </c:strCache>
              <c:extLst/>
            </c:strRef>
          </c:cat>
          <c:val>
            <c:numRef>
              <c:f>'2a Noise'!$G$40:$G$47</c:f>
              <c:numCache>
                <c:formatCode>0</c:formatCode>
                <c:ptCount val="6"/>
                <c:pt idx="0">
                  <c:v>531.54999999999995</c:v>
                </c:pt>
                <c:pt idx="1">
                  <c:v>265.52999999999997</c:v>
                </c:pt>
                <c:pt idx="2">
                  <c:v>502.51</c:v>
                </c:pt>
                <c:pt idx="3">
                  <c:v>870.34</c:v>
                </c:pt>
                <c:pt idx="4">
                  <c:v>352.09</c:v>
                </c:pt>
                <c:pt idx="5">
                  <c:v>727.73</c:v>
                </c:pt>
              </c:numCache>
              <c:extLst/>
            </c:numRef>
          </c:val>
          <c:extLst>
            <c:ext xmlns:c16="http://schemas.microsoft.com/office/drawing/2014/chart" uri="{C3380CC4-5D6E-409C-BE32-E72D297353CC}">
              <c16:uniqueId val="{00000000-075B-42B2-AACE-F40ADC39327C}"/>
            </c:ext>
          </c:extLst>
        </c:ser>
        <c:ser>
          <c:idx val="8"/>
          <c:order val="8"/>
          <c:tx>
            <c:strRef>
              <c:f>'2a Noise'!$K$39</c:f>
              <c:strCache>
                <c:ptCount val="1"/>
                <c:pt idx="0">
                  <c:v>G17 Full Min</c:v>
                </c:pt>
              </c:strCache>
            </c:strRef>
          </c:tx>
          <c:spPr>
            <a:solidFill>
              <a:srgbClr val="008000"/>
            </a:solidFill>
            <a:ln>
              <a:solidFill>
                <a:srgbClr val="008000"/>
              </a:solidFill>
            </a:ln>
            <a:effectLst/>
          </c:spPr>
          <c:invertIfNegative val="0"/>
          <c:cat>
            <c:strRef>
              <c:f>'2a Noise'!$B$40:$B$47</c:f>
              <c:strCache>
                <c:ptCount val="6"/>
                <c:pt idx="0">
                  <c:v>0.47</c:v>
                </c:pt>
                <c:pt idx="1">
                  <c:v>0.64</c:v>
                </c:pt>
                <c:pt idx="2">
                  <c:v>0.86</c:v>
                </c:pt>
                <c:pt idx="3">
                  <c:v>1.38</c:v>
                </c:pt>
                <c:pt idx="4">
                  <c:v>1.61</c:v>
                </c:pt>
                <c:pt idx="5">
                  <c:v>2.25</c:v>
                </c:pt>
              </c:strCache>
              <c:extLst/>
            </c:strRef>
          </c:cat>
          <c:val>
            <c:numRef>
              <c:f>'2a Noise'!$K$40:$K$47</c:f>
              <c:numCache>
                <c:formatCode>0</c:formatCode>
                <c:ptCount val="6"/>
                <c:pt idx="0">
                  <c:v>1004</c:v>
                </c:pt>
                <c:pt idx="1">
                  <c:v>324</c:v>
                </c:pt>
                <c:pt idx="2">
                  <c:v>632</c:v>
                </c:pt>
                <c:pt idx="3">
                  <c:v>725</c:v>
                </c:pt>
                <c:pt idx="4">
                  <c:v>248</c:v>
                </c:pt>
                <c:pt idx="5">
                  <c:v>933</c:v>
                </c:pt>
              </c:numCache>
              <c:extLst/>
            </c:numRef>
          </c:val>
          <c:extLst>
            <c:ext xmlns:c16="http://schemas.microsoft.com/office/drawing/2014/chart" uri="{C3380CC4-5D6E-409C-BE32-E72D297353CC}">
              <c16:uniqueId val="{00000001-075B-42B2-AACE-F40ADC39327C}"/>
            </c:ext>
          </c:extLst>
        </c:ser>
        <c:ser>
          <c:idx val="12"/>
          <c:order val="12"/>
          <c:tx>
            <c:strRef>
              <c:f>'2a Noise'!$O$39</c:f>
              <c:strCache>
                <c:ptCount val="1"/>
                <c:pt idx="0">
                  <c:v>G18 Full Min</c:v>
                </c:pt>
              </c:strCache>
            </c:strRef>
          </c:tx>
          <c:spPr>
            <a:solidFill>
              <a:srgbClr val="FF0000"/>
            </a:solidFill>
            <a:ln>
              <a:solidFill>
                <a:srgbClr val="FF0000"/>
              </a:solidFill>
            </a:ln>
            <a:effectLst/>
          </c:spPr>
          <c:invertIfNegative val="0"/>
          <c:cat>
            <c:strRef>
              <c:f>'2a Noise'!$B$40:$B$47</c:f>
              <c:strCache>
                <c:ptCount val="6"/>
                <c:pt idx="0">
                  <c:v>0.47</c:v>
                </c:pt>
                <c:pt idx="1">
                  <c:v>0.64</c:v>
                </c:pt>
                <c:pt idx="2">
                  <c:v>0.86</c:v>
                </c:pt>
                <c:pt idx="3">
                  <c:v>1.38</c:v>
                </c:pt>
                <c:pt idx="4">
                  <c:v>1.61</c:v>
                </c:pt>
                <c:pt idx="5">
                  <c:v>2.25</c:v>
                </c:pt>
              </c:strCache>
              <c:extLst/>
            </c:strRef>
          </c:cat>
          <c:val>
            <c:numRef>
              <c:f>'2a Noise'!$O$40:$O$47</c:f>
              <c:numCache>
                <c:formatCode>0</c:formatCode>
                <c:ptCount val="6"/>
                <c:pt idx="0">
                  <c:v>984</c:v>
                </c:pt>
                <c:pt idx="1">
                  <c:v>373</c:v>
                </c:pt>
                <c:pt idx="2">
                  <c:v>682</c:v>
                </c:pt>
                <c:pt idx="3">
                  <c:v>922</c:v>
                </c:pt>
                <c:pt idx="4">
                  <c:v>368</c:v>
                </c:pt>
                <c:pt idx="5">
                  <c:v>1013</c:v>
                </c:pt>
              </c:numCache>
              <c:extLst/>
            </c:numRef>
          </c:val>
          <c:extLst>
            <c:ext xmlns:c16="http://schemas.microsoft.com/office/drawing/2014/chart" uri="{C3380CC4-5D6E-409C-BE32-E72D297353CC}">
              <c16:uniqueId val="{00000002-075B-42B2-AACE-F40ADC39327C}"/>
            </c:ext>
          </c:extLst>
        </c:ser>
        <c:dLbls>
          <c:showLegendKey val="0"/>
          <c:showVal val="0"/>
          <c:showCatName val="0"/>
          <c:showSerName val="0"/>
          <c:showPercent val="0"/>
          <c:showBubbleSize val="0"/>
        </c:dLbls>
        <c:gapWidth val="219"/>
        <c:overlap val="-27"/>
        <c:axId val="2133846464"/>
        <c:axId val="1854267520"/>
        <c:extLst>
          <c:ext xmlns:c15="http://schemas.microsoft.com/office/drawing/2012/chart" uri="{02D57815-91ED-43cb-92C2-25804820EDAC}">
            <c15:filteredBarSeries>
              <c15:ser>
                <c:idx val="0"/>
                <c:order val="0"/>
                <c:tx>
                  <c:strRef>
                    <c:extLst>
                      <c:ext uri="{02D57815-91ED-43cb-92C2-25804820EDAC}">
                        <c15:formulaRef>
                          <c15:sqref>'2a Noise'!$C$39</c15:sqref>
                        </c15:formulaRef>
                      </c:ext>
                    </c:extLst>
                    <c:strCache>
                      <c:ptCount val="1"/>
                      <c:pt idx="0">
                        <c:v>MRD</c:v>
                      </c:pt>
                    </c:strCache>
                  </c:strRef>
                </c:tx>
                <c:spPr>
                  <a:solidFill>
                    <a:schemeClr val="accent1"/>
                  </a:solidFill>
                  <a:ln>
                    <a:noFill/>
                  </a:ln>
                  <a:effectLst/>
                </c:spPr>
                <c:invertIfNegative val="0"/>
                <c:cat>
                  <c:strRef>
                    <c:extLst>
                      <c:ex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c:ext uri="{02D57815-91ED-43cb-92C2-25804820EDAC}">
                        <c15:formulaRef>
                          <c15:sqref>'2a Noise'!$C$40:$C$47</c15:sqref>
                        </c15:formulaRef>
                      </c:ext>
                    </c:extLst>
                    <c:numCache>
                      <c:formatCode>General</c:formatCode>
                      <c:ptCount val="6"/>
                      <c:pt idx="0">
                        <c:v>300</c:v>
                      </c:pt>
                      <c:pt idx="1">
                        <c:v>150</c:v>
                      </c:pt>
                      <c:pt idx="2">
                        <c:v>300</c:v>
                      </c:pt>
                      <c:pt idx="3">
                        <c:v>300</c:v>
                      </c:pt>
                      <c:pt idx="4" formatCode="0">
                        <c:v>300</c:v>
                      </c:pt>
                      <c:pt idx="5" formatCode="0">
                        <c:v>300</c:v>
                      </c:pt>
                    </c:numCache>
                  </c:numRef>
                </c:val>
                <c:extLst>
                  <c:ext xmlns:c16="http://schemas.microsoft.com/office/drawing/2014/chart" uri="{C3380CC4-5D6E-409C-BE32-E72D297353CC}">
                    <c16:uniqueId val="{00000003-075B-42B2-AACE-F40ADC39327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'2a Noise'!$D$39</c15:sqref>
                        </c15:formulaRef>
                      </c:ext>
                    </c:extLst>
                    <c:strCache>
                      <c:ptCount val="1"/>
                      <c:pt idx="0">
                        <c:v>Baseline</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Noise'!$D$40:$D$47</c15:sqref>
                        </c15:formulaRef>
                      </c:ext>
                    </c:extLst>
                    <c:numCache>
                      <c:formatCode>General</c:formatCode>
                      <c:ptCount val="6"/>
                      <c:pt idx="0">
                        <c:v>349</c:v>
                      </c:pt>
                      <c:pt idx="1">
                        <c:v>247</c:v>
                      </c:pt>
                      <c:pt idx="2">
                        <c:v>470</c:v>
                      </c:pt>
                      <c:pt idx="3">
                        <c:v>937</c:v>
                      </c:pt>
                      <c:pt idx="4" formatCode="0">
                        <c:v>564</c:v>
                      </c:pt>
                      <c:pt idx="5" formatCode="0">
                        <c:v>1008</c:v>
                      </c:pt>
                    </c:numCache>
                  </c:numRef>
                </c:val>
                <c:extLst xmlns:c15="http://schemas.microsoft.com/office/drawing/2012/chart">
                  <c:ext xmlns:c16="http://schemas.microsoft.com/office/drawing/2014/chart" uri="{C3380CC4-5D6E-409C-BE32-E72D297353CC}">
                    <c16:uniqueId val="{00000004-075B-42B2-AACE-F40ADC39327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'2a Noise'!$E$39</c15:sqref>
                        </c15:formulaRef>
                      </c:ext>
                    </c:extLst>
                    <c:strCache>
                      <c:ptCount val="1"/>
                      <c:pt idx="0">
                        <c:v>G16 Prov Min</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Noise'!$E$40:$E$47</c15:sqref>
                        </c15:formulaRef>
                      </c:ext>
                    </c:extLst>
                    <c:numCache>
                      <c:formatCode>0</c:formatCode>
                      <c:ptCount val="6"/>
                      <c:pt idx="0">
                        <c:v>650.24</c:v>
                      </c:pt>
                      <c:pt idx="1">
                        <c:v>260.8</c:v>
                      </c:pt>
                      <c:pt idx="2">
                        <c:v>563.02</c:v>
                      </c:pt>
                      <c:pt idx="3">
                        <c:v>875.94</c:v>
                      </c:pt>
                      <c:pt idx="4">
                        <c:v>447.08</c:v>
                      </c:pt>
                      <c:pt idx="5">
                        <c:v>885.79</c:v>
                      </c:pt>
                    </c:numCache>
                  </c:numRef>
                </c:val>
                <c:extLst xmlns:c15="http://schemas.microsoft.com/office/drawing/2012/chart">
                  <c:ext xmlns:c16="http://schemas.microsoft.com/office/drawing/2014/chart" uri="{C3380CC4-5D6E-409C-BE32-E72D297353CC}">
                    <c16:uniqueId val="{00000005-075B-42B2-AACE-F40ADC39327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'2a Noise'!$F$39</c15:sqref>
                        </c15:formulaRef>
                      </c:ext>
                    </c:extLst>
                    <c:strCache>
                      <c:ptCount val="1"/>
                      <c:pt idx="0">
                        <c:v>G16 Prov Mean</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Noise'!$F$40:$F$47</c15:sqref>
                        </c15:formulaRef>
                      </c:ext>
                    </c:extLst>
                    <c:numCache>
                      <c:formatCode>0</c:formatCode>
                      <c:ptCount val="6"/>
                      <c:pt idx="0">
                        <c:v>1140.6199999999999</c:v>
                      </c:pt>
                      <c:pt idx="1">
                        <c:v>427.17</c:v>
                      </c:pt>
                      <c:pt idx="2">
                        <c:v>766.75</c:v>
                      </c:pt>
                      <c:pt idx="3">
                        <c:v>1057</c:v>
                      </c:pt>
                      <c:pt idx="4">
                        <c:v>606.86</c:v>
                      </c:pt>
                      <c:pt idx="5">
                        <c:v>1050.47</c:v>
                      </c:pt>
                    </c:numCache>
                  </c:numRef>
                </c:val>
                <c:extLst xmlns:c15="http://schemas.microsoft.com/office/drawing/2012/chart">
                  <c:ext xmlns:c16="http://schemas.microsoft.com/office/drawing/2014/chart" uri="{C3380CC4-5D6E-409C-BE32-E72D297353CC}">
                    <c16:uniqueId val="{00000006-075B-42B2-AACE-F40ADC39327C}"/>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'2a Noise'!$H$39</c15:sqref>
                        </c15:formulaRef>
                      </c:ext>
                    </c:extLst>
                    <c:strCache>
                      <c:ptCount val="1"/>
                      <c:pt idx="0">
                        <c:v>G16 Full Mean</c:v>
                      </c:pt>
                    </c:strCache>
                  </c:strRef>
                </c:tx>
                <c:spPr>
                  <a:solidFill>
                    <a:srgbClr val="0000FF"/>
                  </a:solidFill>
                  <a:ln>
                    <a:solidFill>
                      <a:srgbClr val="0000FF"/>
                    </a:solid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Noise'!$H$40:$H$47</c15:sqref>
                        </c15:formulaRef>
                      </c:ext>
                    </c:extLst>
                    <c:numCache>
                      <c:formatCode>0</c:formatCode>
                      <c:ptCount val="6"/>
                      <c:pt idx="0">
                        <c:v>1143.94</c:v>
                      </c:pt>
                      <c:pt idx="1">
                        <c:v>429.75</c:v>
                      </c:pt>
                      <c:pt idx="2">
                        <c:v>769.54</c:v>
                      </c:pt>
                      <c:pt idx="3">
                        <c:v>1058.43</c:v>
                      </c:pt>
                      <c:pt idx="4">
                        <c:v>609.91</c:v>
                      </c:pt>
                      <c:pt idx="5">
                        <c:v>1056.3800000000001</c:v>
                      </c:pt>
                    </c:numCache>
                  </c:numRef>
                </c:val>
                <c:extLst xmlns:c15="http://schemas.microsoft.com/office/drawing/2012/chart">
                  <c:ext xmlns:c16="http://schemas.microsoft.com/office/drawing/2014/chart" uri="{C3380CC4-5D6E-409C-BE32-E72D297353CC}">
                    <c16:uniqueId val="{00000007-075B-42B2-AACE-F40ADC39327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'2a Noise'!$I$39</c15:sqref>
                        </c15:formulaRef>
                      </c:ext>
                    </c:extLst>
                    <c:strCache>
                      <c:ptCount val="1"/>
                      <c:pt idx="0">
                        <c:v>G17 Prov Min</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Noise'!$I$40:$I$47</c15:sqref>
                        </c15:formulaRef>
                      </c:ext>
                    </c:extLst>
                    <c:numCache>
                      <c:formatCode>0</c:formatCode>
                      <c:ptCount val="6"/>
                      <c:pt idx="0">
                        <c:v>970</c:v>
                      </c:pt>
                      <c:pt idx="1">
                        <c:v>373</c:v>
                      </c:pt>
                      <c:pt idx="2">
                        <c:v>658</c:v>
                      </c:pt>
                      <c:pt idx="3">
                        <c:v>267</c:v>
                      </c:pt>
                      <c:pt idx="4">
                        <c:v>333</c:v>
                      </c:pt>
                      <c:pt idx="5">
                        <c:v>604</c:v>
                      </c:pt>
                    </c:numCache>
                  </c:numRef>
                </c:val>
                <c:extLst xmlns:c15="http://schemas.microsoft.com/office/drawing/2012/chart">
                  <c:ext xmlns:c16="http://schemas.microsoft.com/office/drawing/2014/chart" uri="{C3380CC4-5D6E-409C-BE32-E72D297353CC}">
                    <c16:uniqueId val="{00000008-075B-42B2-AACE-F40ADC39327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'2a Noise'!$J$39</c15:sqref>
                        </c15:formulaRef>
                      </c:ext>
                    </c:extLst>
                    <c:strCache>
                      <c:ptCount val="1"/>
                      <c:pt idx="0">
                        <c:v>G17 Prov Mean</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Noise'!$J$40:$J$47</c15:sqref>
                        </c15:formulaRef>
                      </c:ext>
                    </c:extLst>
                    <c:numCache>
                      <c:formatCode>0</c:formatCode>
                      <c:ptCount val="6"/>
                      <c:pt idx="0">
                        <c:v>1164</c:v>
                      </c:pt>
                      <c:pt idx="1">
                        <c:v>473</c:v>
                      </c:pt>
                      <c:pt idx="2">
                        <c:v>774</c:v>
                      </c:pt>
                      <c:pt idx="3">
                        <c:v>1082</c:v>
                      </c:pt>
                      <c:pt idx="4">
                        <c:v>619</c:v>
                      </c:pt>
                      <c:pt idx="5">
                        <c:v>1088</c:v>
                      </c:pt>
                    </c:numCache>
                  </c:numRef>
                </c:val>
                <c:extLst xmlns:c15="http://schemas.microsoft.com/office/drawing/2012/chart">
                  <c:ext xmlns:c16="http://schemas.microsoft.com/office/drawing/2014/chart" uri="{C3380CC4-5D6E-409C-BE32-E72D297353CC}">
                    <c16:uniqueId val="{00000009-075B-42B2-AACE-F40ADC39327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'2a Noise'!$L$39</c15:sqref>
                        </c15:formulaRef>
                      </c:ext>
                    </c:extLst>
                    <c:strCache>
                      <c:ptCount val="1"/>
                      <c:pt idx="0">
                        <c:v>G17 Full Mean</c:v>
                      </c:pt>
                    </c:strCache>
                  </c:strRef>
                </c:tx>
                <c:spPr>
                  <a:solidFill>
                    <a:srgbClr val="008000"/>
                  </a:solidFill>
                  <a:ln>
                    <a:solidFill>
                      <a:srgbClr val="008000"/>
                    </a:solid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Noise'!$L$40:$L$47</c15:sqref>
                        </c15:formulaRef>
                      </c:ext>
                    </c:extLst>
                    <c:numCache>
                      <c:formatCode>0</c:formatCode>
                      <c:ptCount val="6"/>
                      <c:pt idx="0">
                        <c:v>1135</c:v>
                      </c:pt>
                      <c:pt idx="1">
                        <c:v>411</c:v>
                      </c:pt>
                      <c:pt idx="2">
                        <c:v>751</c:v>
                      </c:pt>
                      <c:pt idx="3">
                        <c:v>1019</c:v>
                      </c:pt>
                      <c:pt idx="4">
                        <c:v>605</c:v>
                      </c:pt>
                      <c:pt idx="5">
                        <c:v>1043</c:v>
                      </c:pt>
                    </c:numCache>
                  </c:numRef>
                </c:val>
                <c:extLst xmlns:c15="http://schemas.microsoft.com/office/drawing/2012/chart">
                  <c:ext xmlns:c16="http://schemas.microsoft.com/office/drawing/2014/chart" uri="{C3380CC4-5D6E-409C-BE32-E72D297353CC}">
                    <c16:uniqueId val="{0000000A-075B-42B2-AACE-F40ADC39327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'2a Noise'!$M$39</c15:sqref>
                        </c15:formulaRef>
                      </c:ext>
                    </c:extLst>
                    <c:strCache>
                      <c:ptCount val="1"/>
                      <c:pt idx="0">
                        <c:v>G18 Prov Min</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Noise'!$M$40:$M$47</c15:sqref>
                        </c15:formulaRef>
                      </c:ext>
                    </c:extLst>
                    <c:numCache>
                      <c:formatCode>General</c:formatCode>
                      <c:ptCount val="6"/>
                      <c:pt idx="0">
                        <c:v>978</c:v>
                      </c:pt>
                      <c:pt idx="1">
                        <c:v>399</c:v>
                      </c:pt>
                      <c:pt idx="2">
                        <c:v>664</c:v>
                      </c:pt>
                      <c:pt idx="3">
                        <c:v>929</c:v>
                      </c:pt>
                      <c:pt idx="4">
                        <c:v>355</c:v>
                      </c:pt>
                      <c:pt idx="5">
                        <c:v>1016</c:v>
                      </c:pt>
                    </c:numCache>
                  </c:numRef>
                </c:val>
                <c:extLst xmlns:c15="http://schemas.microsoft.com/office/drawing/2012/chart">
                  <c:ext xmlns:c16="http://schemas.microsoft.com/office/drawing/2014/chart" uri="{C3380CC4-5D6E-409C-BE32-E72D297353CC}">
                    <c16:uniqueId val="{0000000B-075B-42B2-AACE-F40ADC39327C}"/>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'2a Noise'!$N$39</c15:sqref>
                        </c15:formulaRef>
                      </c:ext>
                    </c:extLst>
                    <c:strCache>
                      <c:ptCount val="1"/>
                      <c:pt idx="0">
                        <c:v>G18 Prov Mean</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Noise'!$N$40:$N$47</c15:sqref>
                        </c15:formulaRef>
                      </c:ext>
                    </c:extLst>
                    <c:numCache>
                      <c:formatCode>0</c:formatCode>
                      <c:ptCount val="6"/>
                      <c:pt idx="0">
                        <c:v>1121.1099999999999</c:v>
                      </c:pt>
                      <c:pt idx="1">
                        <c:v>467.32</c:v>
                      </c:pt>
                      <c:pt idx="2">
                        <c:v>770.57</c:v>
                      </c:pt>
                      <c:pt idx="3">
                        <c:v>1038.0999999999999</c:v>
                      </c:pt>
                      <c:pt idx="4">
                        <c:v>610.28</c:v>
                      </c:pt>
                      <c:pt idx="5">
                        <c:v>1151.05</c:v>
                      </c:pt>
                    </c:numCache>
                  </c:numRef>
                </c:val>
                <c:extLst xmlns:c15="http://schemas.microsoft.com/office/drawing/2012/chart">
                  <c:ext xmlns:c16="http://schemas.microsoft.com/office/drawing/2014/chart" uri="{C3380CC4-5D6E-409C-BE32-E72D297353CC}">
                    <c16:uniqueId val="{0000000C-075B-42B2-AACE-F40ADC39327C}"/>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'2a Noise'!$P$39</c15:sqref>
                        </c15:formulaRef>
                      </c:ext>
                    </c:extLst>
                    <c:strCache>
                      <c:ptCount val="1"/>
                      <c:pt idx="0">
                        <c:v>G18 Full Mean</c:v>
                      </c:pt>
                    </c:strCache>
                  </c:strRef>
                </c:tx>
                <c:spPr>
                  <a:solidFill>
                    <a:srgbClr val="FF0000"/>
                  </a:solidFill>
                  <a:ln>
                    <a:solidFill>
                      <a:srgbClr val="FF0000"/>
                    </a:solidFill>
                  </a:ln>
                  <a:effectLst/>
                </c:spPr>
                <c:invertIfNegative val="0"/>
                <c:cat>
                  <c:strRef>
                    <c:extLst xmlns:c15="http://schemas.microsoft.com/office/drawing/2012/chart">
                      <c:ext xmlns:c15="http://schemas.microsoft.com/office/drawing/2012/chart" uri="{02D57815-91ED-43cb-92C2-25804820EDAC}">
                        <c15:formulaRef>
                          <c15:sqref>'2a Noise'!$B$40:$B$47</c15:sqref>
                        </c15:formulaRef>
                      </c:ext>
                    </c:extLst>
                    <c:strCache>
                      <c:ptCount val="6"/>
                      <c:pt idx="0">
                        <c:v>0.47</c:v>
                      </c:pt>
                      <c:pt idx="1">
                        <c:v>0.64</c:v>
                      </c:pt>
                      <c:pt idx="2">
                        <c:v>0.86</c:v>
                      </c:pt>
                      <c:pt idx="3">
                        <c:v>1.38</c:v>
                      </c:pt>
                      <c:pt idx="4">
                        <c:v>1.61</c:v>
                      </c:pt>
                      <c:pt idx="5">
                        <c:v>2.25</c:v>
                      </c:pt>
                    </c:strCache>
                  </c:strRef>
                </c:cat>
                <c:val>
                  <c:numRef>
                    <c:extLst xmlns:c15="http://schemas.microsoft.com/office/drawing/2012/chart">
                      <c:ext xmlns:c15="http://schemas.microsoft.com/office/drawing/2012/chart" uri="{02D57815-91ED-43cb-92C2-25804820EDAC}">
                        <c15:formulaRef>
                          <c15:sqref>'2a Noise'!$P$40:$P$47</c15:sqref>
                        </c15:formulaRef>
                      </c:ext>
                    </c:extLst>
                    <c:numCache>
                      <c:formatCode>0</c:formatCode>
                      <c:ptCount val="6"/>
                      <c:pt idx="0">
                        <c:v>1117</c:v>
                      </c:pt>
                      <c:pt idx="1">
                        <c:v>462</c:v>
                      </c:pt>
                      <c:pt idx="2">
                        <c:v>774</c:v>
                      </c:pt>
                      <c:pt idx="3">
                        <c:v>1051</c:v>
                      </c:pt>
                      <c:pt idx="4">
                        <c:v>611</c:v>
                      </c:pt>
                      <c:pt idx="5">
                        <c:v>1146</c:v>
                      </c:pt>
                    </c:numCache>
                  </c:numRef>
                </c:val>
                <c:extLst xmlns:c15="http://schemas.microsoft.com/office/drawing/2012/chart">
                  <c:ext xmlns:c16="http://schemas.microsoft.com/office/drawing/2014/chart" uri="{C3380CC4-5D6E-409C-BE32-E72D297353CC}">
                    <c16:uniqueId val="{0000000D-075B-42B2-AACE-F40ADC39327C}"/>
                  </c:ext>
                </c:extLst>
              </c15:ser>
            </c15:filteredBarSeries>
          </c:ext>
        </c:extLst>
      </c:barChart>
      <c:catAx>
        <c:axId val="21338464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Channel Central Wavelength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4267520"/>
        <c:crosses val="autoZero"/>
        <c:auto val="1"/>
        <c:lblAlgn val="ctr"/>
        <c:lblOffset val="100"/>
        <c:noMultiLvlLbl val="0"/>
      </c:catAx>
      <c:valAx>
        <c:axId val="1854267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SNR (unitless)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3846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VNIR Accuracy for </a:t>
            </a:r>
            <a:r>
              <a:rPr lang="en-US" sz="2400" b="1" dirty="0"/>
              <a:t>GOES-</a:t>
            </a:r>
            <a:r>
              <a:rPr lang="en-US" sz="2400" b="1" dirty="0">
                <a:solidFill>
                  <a:srgbClr val="0000FF"/>
                </a:solidFill>
              </a:rPr>
              <a:t>16</a:t>
            </a:r>
            <a:r>
              <a:rPr lang="en-US" sz="2400" b="1" dirty="0"/>
              <a:t>/</a:t>
            </a:r>
            <a:r>
              <a:rPr lang="en-US" sz="2400" b="1" dirty="0">
                <a:solidFill>
                  <a:srgbClr val="009900"/>
                </a:solidFill>
              </a:rPr>
              <a:t>17</a:t>
            </a:r>
            <a:r>
              <a:rPr lang="en-US" sz="2400" b="1" dirty="0"/>
              <a:t>/</a:t>
            </a:r>
            <a:r>
              <a:rPr lang="en-US" sz="2400" b="1" dirty="0">
                <a:solidFill>
                  <a:srgbClr val="FF0000"/>
                </a:solidFill>
              </a:rPr>
              <a:t>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Accuracy'!$D$40</c:f>
              <c:strCache>
                <c:ptCount val="1"/>
                <c:pt idx="0">
                  <c:v>G16</c:v>
                </c:pt>
              </c:strCache>
            </c:strRef>
          </c:tx>
          <c:spPr>
            <a:solidFill>
              <a:srgbClr val="0000FF"/>
            </a:solidFill>
            <a:ln>
              <a:solidFill>
                <a:srgbClr val="0000FF"/>
              </a:solidFill>
            </a:ln>
            <a:effectLst/>
          </c:spPr>
          <c:invertIfNegative val="0"/>
          <c:errBars>
            <c:errBarType val="both"/>
            <c:errValType val="cust"/>
            <c:noEndCap val="0"/>
            <c:plus>
              <c:numRef>
                <c:f>'2d Accuracy'!$E$41:$E$46</c:f>
                <c:numCache>
                  <c:formatCode>General</c:formatCode>
                  <c:ptCount val="6"/>
                  <c:pt idx="0">
                    <c:v>3.3</c:v>
                  </c:pt>
                  <c:pt idx="1">
                    <c:v>4.5</c:v>
                  </c:pt>
                  <c:pt idx="2">
                    <c:v>3.2</c:v>
                  </c:pt>
                  <c:pt idx="3">
                    <c:v>7.5</c:v>
                  </c:pt>
                  <c:pt idx="4">
                    <c:v>5.7</c:v>
                  </c:pt>
                  <c:pt idx="5">
                    <c:v>3.8</c:v>
                  </c:pt>
                </c:numCache>
              </c:numRef>
            </c:plus>
            <c:minus>
              <c:numRef>
                <c:f>'2d Accuracy'!$E$41:$E$46</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Accuracy'!$B$41:$B$46</c:f>
              <c:numCache>
                <c:formatCode>0.00</c:formatCode>
                <c:ptCount val="6"/>
                <c:pt idx="0">
                  <c:v>0.47</c:v>
                </c:pt>
                <c:pt idx="1">
                  <c:v>0.64</c:v>
                </c:pt>
                <c:pt idx="2">
                  <c:v>0.86</c:v>
                </c:pt>
                <c:pt idx="3">
                  <c:v>1.38</c:v>
                </c:pt>
                <c:pt idx="4">
                  <c:v>1.61</c:v>
                </c:pt>
                <c:pt idx="5">
                  <c:v>2.25</c:v>
                </c:pt>
              </c:numCache>
            </c:numRef>
          </c:cat>
          <c:val>
            <c:numRef>
              <c:f>'2d Accuracy'!$D$41:$D$46</c:f>
              <c:numCache>
                <c:formatCode>0.00</c:formatCode>
                <c:ptCount val="6"/>
                <c:pt idx="0">
                  <c:v>4.7</c:v>
                </c:pt>
                <c:pt idx="1">
                  <c:v>0.34</c:v>
                </c:pt>
                <c:pt idx="2">
                  <c:v>1.5</c:v>
                </c:pt>
                <c:pt idx="3">
                  <c:v>-0.5</c:v>
                </c:pt>
                <c:pt idx="4">
                  <c:v>3.8</c:v>
                </c:pt>
                <c:pt idx="5">
                  <c:v>0.5</c:v>
                </c:pt>
              </c:numCache>
            </c:numRef>
          </c:val>
          <c:extLst>
            <c:ext xmlns:c16="http://schemas.microsoft.com/office/drawing/2014/chart" uri="{C3380CC4-5D6E-409C-BE32-E72D297353CC}">
              <c16:uniqueId val="{00000000-66E7-42F9-ADF0-3C73F11793F1}"/>
            </c:ext>
          </c:extLst>
        </c:ser>
        <c:ser>
          <c:idx val="3"/>
          <c:order val="3"/>
          <c:tx>
            <c:strRef>
              <c:f>'2d Accuracy'!$F$40</c:f>
              <c:strCache>
                <c:ptCount val="1"/>
                <c:pt idx="0">
                  <c:v>G17</c:v>
                </c:pt>
              </c:strCache>
            </c:strRef>
          </c:tx>
          <c:spPr>
            <a:solidFill>
              <a:srgbClr val="009900"/>
            </a:solidFill>
            <a:ln>
              <a:solidFill>
                <a:srgbClr val="009900"/>
              </a:solidFill>
            </a:ln>
            <a:effectLst/>
          </c:spPr>
          <c:invertIfNegative val="0"/>
          <c:errBars>
            <c:errBarType val="both"/>
            <c:errValType val="cust"/>
            <c:noEndCap val="0"/>
            <c:plus>
              <c:numRef>
                <c:f>'2d Accuracy'!$G$41:$G$46</c:f>
                <c:numCache>
                  <c:formatCode>General</c:formatCode>
                  <c:ptCount val="6"/>
                  <c:pt idx="0">
                    <c:v>3.24</c:v>
                  </c:pt>
                  <c:pt idx="1">
                    <c:v>4.45</c:v>
                  </c:pt>
                  <c:pt idx="2">
                    <c:v>3.6</c:v>
                  </c:pt>
                  <c:pt idx="3">
                    <c:v>6.96</c:v>
                  </c:pt>
                  <c:pt idx="4">
                    <c:v>3.36</c:v>
                  </c:pt>
                  <c:pt idx="5">
                    <c:v>2.86</c:v>
                  </c:pt>
                </c:numCache>
              </c:numRef>
            </c:plus>
            <c:minus>
              <c:numRef>
                <c:f>'2d Accuracy'!$G$41:$G$46</c:f>
                <c:numCache>
                  <c:formatCode>General</c:formatCode>
                  <c:ptCount val="6"/>
                  <c:pt idx="0">
                    <c:v>3.24</c:v>
                  </c:pt>
                  <c:pt idx="1">
                    <c:v>4.45</c:v>
                  </c:pt>
                  <c:pt idx="2">
                    <c:v>3.6</c:v>
                  </c:pt>
                  <c:pt idx="3">
                    <c:v>6.96</c:v>
                  </c:pt>
                  <c:pt idx="4">
                    <c:v>3.36</c:v>
                  </c:pt>
                  <c:pt idx="5">
                    <c:v>2.86</c:v>
                  </c:pt>
                </c:numCache>
              </c:numRef>
            </c:minus>
            <c:spPr>
              <a:noFill/>
              <a:ln w="9525" cap="flat" cmpd="sng" algn="ctr">
                <a:solidFill>
                  <a:schemeClr val="tx1">
                    <a:lumMod val="65000"/>
                    <a:lumOff val="35000"/>
                  </a:schemeClr>
                </a:solidFill>
                <a:round/>
              </a:ln>
              <a:effectLst/>
            </c:spPr>
          </c:errBars>
          <c:cat>
            <c:numRef>
              <c:f>'2d Accuracy'!$B$41:$B$46</c:f>
              <c:numCache>
                <c:formatCode>0.00</c:formatCode>
                <c:ptCount val="6"/>
                <c:pt idx="0">
                  <c:v>0.47</c:v>
                </c:pt>
                <c:pt idx="1">
                  <c:v>0.64</c:v>
                </c:pt>
                <c:pt idx="2">
                  <c:v>0.86</c:v>
                </c:pt>
                <c:pt idx="3">
                  <c:v>1.38</c:v>
                </c:pt>
                <c:pt idx="4">
                  <c:v>1.61</c:v>
                </c:pt>
                <c:pt idx="5">
                  <c:v>2.25</c:v>
                </c:pt>
              </c:numCache>
            </c:numRef>
          </c:cat>
          <c:val>
            <c:numRef>
              <c:f>'2d Accuracy'!$F$41:$F$46</c:f>
              <c:numCache>
                <c:formatCode>0.00</c:formatCode>
                <c:ptCount val="6"/>
                <c:pt idx="0">
                  <c:v>1.52</c:v>
                </c:pt>
                <c:pt idx="1">
                  <c:v>0.99</c:v>
                </c:pt>
                <c:pt idx="2">
                  <c:v>0</c:v>
                </c:pt>
                <c:pt idx="3">
                  <c:v>-3.18</c:v>
                </c:pt>
                <c:pt idx="4">
                  <c:v>-0.97</c:v>
                </c:pt>
                <c:pt idx="5">
                  <c:v>-2.61</c:v>
                </c:pt>
              </c:numCache>
            </c:numRef>
          </c:val>
          <c:extLst>
            <c:ext xmlns:c16="http://schemas.microsoft.com/office/drawing/2014/chart" uri="{C3380CC4-5D6E-409C-BE32-E72D297353CC}">
              <c16:uniqueId val="{00000001-66E7-42F9-ADF0-3C73F11793F1}"/>
            </c:ext>
          </c:extLst>
        </c:ser>
        <c:ser>
          <c:idx val="5"/>
          <c:order val="5"/>
          <c:tx>
            <c:strRef>
              <c:f>'2d Accuracy'!$H$40</c:f>
              <c:strCache>
                <c:ptCount val="1"/>
                <c:pt idx="0">
                  <c:v>G18</c:v>
                </c:pt>
              </c:strCache>
            </c:strRef>
          </c:tx>
          <c:spPr>
            <a:solidFill>
              <a:srgbClr val="FF0000"/>
            </a:solidFill>
            <a:ln>
              <a:solidFill>
                <a:srgbClr val="FF0000"/>
              </a:solidFill>
            </a:ln>
            <a:effectLst/>
          </c:spPr>
          <c:invertIfNegative val="0"/>
          <c:errBars>
            <c:errBarType val="both"/>
            <c:errValType val="cust"/>
            <c:noEndCap val="0"/>
            <c:plus>
              <c:numRef>
                <c:f>'2d Accuracy'!$I$41:$I$46</c:f>
                <c:numCache>
                  <c:formatCode>General</c:formatCode>
                  <c:ptCount val="6"/>
                  <c:pt idx="0">
                    <c:v>3.39</c:v>
                  </c:pt>
                  <c:pt idx="1">
                    <c:v>3.68</c:v>
                  </c:pt>
                  <c:pt idx="2">
                    <c:v>3.19</c:v>
                  </c:pt>
                  <c:pt idx="3">
                    <c:v>1.72</c:v>
                  </c:pt>
                  <c:pt idx="4">
                    <c:v>3.86</c:v>
                  </c:pt>
                  <c:pt idx="5">
                    <c:v>2.58</c:v>
                  </c:pt>
                </c:numCache>
              </c:numRef>
            </c:plus>
            <c:minus>
              <c:numRef>
                <c:f>'2d Accuracy'!$I$41:$I$46</c:f>
                <c:numCache>
                  <c:formatCode>General</c:formatCode>
                  <c:ptCount val="6"/>
                  <c:pt idx="0">
                    <c:v>3.39</c:v>
                  </c:pt>
                  <c:pt idx="1">
                    <c:v>3.68</c:v>
                  </c:pt>
                  <c:pt idx="2">
                    <c:v>3.19</c:v>
                  </c:pt>
                  <c:pt idx="3">
                    <c:v>1.72</c:v>
                  </c:pt>
                  <c:pt idx="4">
                    <c:v>3.86</c:v>
                  </c:pt>
                  <c:pt idx="5">
                    <c:v>2.58</c:v>
                  </c:pt>
                </c:numCache>
              </c:numRef>
            </c:minus>
            <c:spPr>
              <a:noFill/>
              <a:ln w="9525" cap="flat" cmpd="sng" algn="ctr">
                <a:solidFill>
                  <a:schemeClr val="tx1">
                    <a:lumMod val="65000"/>
                    <a:lumOff val="35000"/>
                  </a:schemeClr>
                </a:solidFill>
                <a:round/>
              </a:ln>
              <a:effectLst/>
            </c:spPr>
          </c:errBars>
          <c:cat>
            <c:numRef>
              <c:f>'2d Accuracy'!$B$41:$B$46</c:f>
              <c:numCache>
                <c:formatCode>0.00</c:formatCode>
                <c:ptCount val="6"/>
                <c:pt idx="0">
                  <c:v>0.47</c:v>
                </c:pt>
                <c:pt idx="1">
                  <c:v>0.64</c:v>
                </c:pt>
                <c:pt idx="2">
                  <c:v>0.86</c:v>
                </c:pt>
                <c:pt idx="3">
                  <c:v>1.38</c:v>
                </c:pt>
                <c:pt idx="4">
                  <c:v>1.61</c:v>
                </c:pt>
                <c:pt idx="5">
                  <c:v>2.25</c:v>
                </c:pt>
              </c:numCache>
            </c:numRef>
          </c:cat>
          <c:val>
            <c:numRef>
              <c:f>'2d Accuracy'!$H$41:$H$46</c:f>
              <c:numCache>
                <c:formatCode>0.00</c:formatCode>
                <c:ptCount val="6"/>
                <c:pt idx="0">
                  <c:v>2.73</c:v>
                </c:pt>
                <c:pt idx="1">
                  <c:v>2.94</c:v>
                </c:pt>
                <c:pt idx="2">
                  <c:v>1.69</c:v>
                </c:pt>
                <c:pt idx="3">
                  <c:v>-4.66</c:v>
                </c:pt>
                <c:pt idx="4">
                  <c:v>3.24</c:v>
                </c:pt>
                <c:pt idx="5">
                  <c:v>0.28999999999999998</c:v>
                </c:pt>
              </c:numCache>
            </c:numRef>
          </c:val>
          <c:extLst>
            <c:ext xmlns:c16="http://schemas.microsoft.com/office/drawing/2014/chart" uri="{C3380CC4-5D6E-409C-BE32-E72D297353CC}">
              <c16:uniqueId val="{00000002-66E7-42F9-ADF0-3C73F11793F1}"/>
            </c:ext>
          </c:extLst>
        </c:ser>
        <c:dLbls>
          <c:showLegendKey val="0"/>
          <c:showVal val="0"/>
          <c:showCatName val="0"/>
          <c:showSerName val="0"/>
          <c:showPercent val="0"/>
          <c:showBubbleSize val="0"/>
        </c:dLbls>
        <c:gapWidth val="219"/>
        <c:overlap val="-27"/>
        <c:axId val="295484176"/>
        <c:axId val="2125653280"/>
        <c:extLst>
          <c:ext xmlns:c15="http://schemas.microsoft.com/office/drawing/2012/chart" uri="{02D57815-91ED-43cb-92C2-25804820EDAC}">
            <c15:filteredBarSeries>
              <c15:ser>
                <c:idx val="0"/>
                <c:order val="0"/>
                <c:tx>
                  <c:strRef>
                    <c:extLst>
                      <c:ext uri="{02D57815-91ED-43cb-92C2-25804820EDAC}">
                        <c15:formulaRef>
                          <c15:sqref>'2d Accuracy'!$C$40</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Accuracy'!$C$41:$C$46</c15:sqref>
                        </c15:formulaRef>
                      </c:ext>
                    </c:extLst>
                    <c:numCache>
                      <c:formatCode>0.00</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3-66E7-42F9-ADF0-3C73F11793F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Accuracy'!$E$40</c15:sqref>
                        </c15:formulaRef>
                      </c:ext>
                    </c:extLst>
                    <c:strCache>
                      <c:ptCount val="1"/>
                      <c:pt idx="0">
                        <c:v>Stdv</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Accuracy'!$E$41:$E$46</c15:sqref>
                        </c15:formulaRef>
                      </c:ext>
                    </c:extLst>
                    <c:numCache>
                      <c:formatCode>0.00</c:formatCode>
                      <c:ptCount val="6"/>
                      <c:pt idx="0">
                        <c:v>3.3</c:v>
                      </c:pt>
                      <c:pt idx="1">
                        <c:v>4.5</c:v>
                      </c:pt>
                      <c:pt idx="2">
                        <c:v>3.2</c:v>
                      </c:pt>
                      <c:pt idx="3">
                        <c:v>7.5</c:v>
                      </c:pt>
                      <c:pt idx="4">
                        <c:v>5.7</c:v>
                      </c:pt>
                      <c:pt idx="5">
                        <c:v>3.8</c:v>
                      </c:pt>
                    </c:numCache>
                  </c:numRef>
                </c:val>
                <c:extLst xmlns:c15="http://schemas.microsoft.com/office/drawing/2012/chart">
                  <c:ext xmlns:c16="http://schemas.microsoft.com/office/drawing/2014/chart" uri="{C3380CC4-5D6E-409C-BE32-E72D297353CC}">
                    <c16:uniqueId val="{00000004-66E7-42F9-ADF0-3C73F11793F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'2d Accuracy'!$G$40</c15:sqref>
                        </c15:formulaRef>
                      </c:ext>
                    </c:extLst>
                    <c:strCache>
                      <c:ptCount val="1"/>
                      <c:pt idx="0">
                        <c:v>Stdv</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Accuracy'!$G$41:$G$46</c15:sqref>
                        </c15:formulaRef>
                      </c:ext>
                    </c:extLst>
                    <c:numCache>
                      <c:formatCode>0.00</c:formatCode>
                      <c:ptCount val="6"/>
                      <c:pt idx="0">
                        <c:v>3.24</c:v>
                      </c:pt>
                      <c:pt idx="1">
                        <c:v>4.45</c:v>
                      </c:pt>
                      <c:pt idx="2">
                        <c:v>3.6</c:v>
                      </c:pt>
                      <c:pt idx="3">
                        <c:v>6.96</c:v>
                      </c:pt>
                      <c:pt idx="4">
                        <c:v>3.36</c:v>
                      </c:pt>
                      <c:pt idx="5">
                        <c:v>2.86</c:v>
                      </c:pt>
                    </c:numCache>
                  </c:numRef>
                </c:val>
                <c:extLst xmlns:c15="http://schemas.microsoft.com/office/drawing/2012/chart">
                  <c:ext xmlns:c16="http://schemas.microsoft.com/office/drawing/2014/chart" uri="{C3380CC4-5D6E-409C-BE32-E72D297353CC}">
                    <c16:uniqueId val="{00000005-66E7-42F9-ADF0-3C73F11793F1}"/>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'2d Accuracy'!$I$40</c15:sqref>
                        </c15:formulaRef>
                      </c:ext>
                    </c:extLst>
                    <c:strCache>
                      <c:ptCount val="1"/>
                      <c:pt idx="0">
                        <c:v>Stdv</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Accuracy'!$I$41:$I$46</c15:sqref>
                        </c15:formulaRef>
                      </c:ext>
                    </c:extLst>
                    <c:numCache>
                      <c:formatCode>0.00</c:formatCode>
                      <c:ptCount val="6"/>
                      <c:pt idx="0">
                        <c:v>3.39</c:v>
                      </c:pt>
                      <c:pt idx="1">
                        <c:v>3.68</c:v>
                      </c:pt>
                      <c:pt idx="2">
                        <c:v>3.19</c:v>
                      </c:pt>
                      <c:pt idx="3">
                        <c:v>1.72</c:v>
                      </c:pt>
                      <c:pt idx="4">
                        <c:v>3.86</c:v>
                      </c:pt>
                      <c:pt idx="5">
                        <c:v>2.58</c:v>
                      </c:pt>
                    </c:numCache>
                  </c:numRef>
                </c:val>
                <c:extLst xmlns:c15="http://schemas.microsoft.com/office/drawing/2012/chart">
                  <c:ext xmlns:c16="http://schemas.microsoft.com/office/drawing/2014/chart" uri="{C3380CC4-5D6E-409C-BE32-E72D297353CC}">
                    <c16:uniqueId val="{00000006-66E7-42F9-ADF0-3C73F11793F1}"/>
                  </c:ext>
                </c:extLst>
              </c15:ser>
            </c15:filteredBarSeries>
          </c:ext>
        </c:extLst>
      </c:barChart>
      <c:catAx>
        <c:axId val="2954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Channel Central Wavelength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5653280"/>
        <c:crosses val="autoZero"/>
        <c:auto val="1"/>
        <c:lblAlgn val="ctr"/>
        <c:lblOffset val="100"/>
        <c:noMultiLvlLbl val="0"/>
      </c:catAx>
      <c:valAx>
        <c:axId val="2125653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Bias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48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VNIR Accuracy for </a:t>
            </a:r>
            <a:r>
              <a:rPr lang="en-US" sz="2400" b="1" dirty="0"/>
              <a:t>GOES-</a:t>
            </a:r>
            <a:r>
              <a:rPr lang="en-US" sz="2400" b="1" dirty="0">
                <a:solidFill>
                  <a:srgbClr val="0000FF"/>
                </a:solidFill>
              </a:rPr>
              <a:t>16</a:t>
            </a:r>
            <a:r>
              <a:rPr lang="en-US" sz="2400" b="1" dirty="0"/>
              <a:t>/</a:t>
            </a:r>
            <a:r>
              <a:rPr lang="en-US" sz="2400" b="1" dirty="0">
                <a:solidFill>
                  <a:srgbClr val="009900"/>
                </a:solidFill>
              </a:rPr>
              <a:t>17</a:t>
            </a:r>
            <a:r>
              <a:rPr lang="en-US" sz="2400" b="1" dirty="0"/>
              <a:t>/</a:t>
            </a:r>
            <a:r>
              <a:rPr lang="en-US" sz="2400" b="1" dirty="0">
                <a:solidFill>
                  <a:srgbClr val="FF0000"/>
                </a:solidFill>
              </a:rPr>
              <a:t>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Accuracy'!$D$40</c:f>
              <c:strCache>
                <c:ptCount val="1"/>
                <c:pt idx="0">
                  <c:v>G16</c:v>
                </c:pt>
              </c:strCache>
            </c:strRef>
          </c:tx>
          <c:spPr>
            <a:solidFill>
              <a:srgbClr val="0000FF"/>
            </a:solidFill>
            <a:ln>
              <a:solidFill>
                <a:srgbClr val="0000FF"/>
              </a:solidFill>
            </a:ln>
            <a:effectLst/>
          </c:spPr>
          <c:invertIfNegative val="0"/>
          <c:errBars>
            <c:errBarType val="both"/>
            <c:errValType val="cust"/>
            <c:noEndCap val="0"/>
            <c:plus>
              <c:numRef>
                <c:f>'2d Accuracy'!$E$41:$E$46</c:f>
                <c:numCache>
                  <c:formatCode>General</c:formatCode>
                  <c:ptCount val="6"/>
                  <c:pt idx="0">
                    <c:v>3.3</c:v>
                  </c:pt>
                  <c:pt idx="1">
                    <c:v>4.5</c:v>
                  </c:pt>
                  <c:pt idx="2">
                    <c:v>3.2</c:v>
                  </c:pt>
                  <c:pt idx="3">
                    <c:v>7.5</c:v>
                  </c:pt>
                  <c:pt idx="4">
                    <c:v>5.7</c:v>
                  </c:pt>
                  <c:pt idx="5">
                    <c:v>3.8</c:v>
                  </c:pt>
                </c:numCache>
              </c:numRef>
            </c:plus>
            <c:minus>
              <c:numRef>
                <c:f>'2d Accuracy'!$E$41:$E$46</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Accuracy'!$B$41:$B$46</c:f>
              <c:numCache>
                <c:formatCode>0.00</c:formatCode>
                <c:ptCount val="6"/>
                <c:pt idx="0">
                  <c:v>0.47</c:v>
                </c:pt>
                <c:pt idx="1">
                  <c:v>0.64</c:v>
                </c:pt>
                <c:pt idx="2">
                  <c:v>0.86</c:v>
                </c:pt>
                <c:pt idx="3">
                  <c:v>1.38</c:v>
                </c:pt>
                <c:pt idx="4">
                  <c:v>1.61</c:v>
                </c:pt>
                <c:pt idx="5">
                  <c:v>2.25</c:v>
                </c:pt>
              </c:numCache>
            </c:numRef>
          </c:cat>
          <c:val>
            <c:numRef>
              <c:f>'2d Accuracy'!$D$41:$D$46</c:f>
              <c:numCache>
                <c:formatCode>0.00</c:formatCode>
                <c:ptCount val="6"/>
                <c:pt idx="0">
                  <c:v>4.7</c:v>
                </c:pt>
                <c:pt idx="1">
                  <c:v>0.34</c:v>
                </c:pt>
                <c:pt idx="2">
                  <c:v>1.5</c:v>
                </c:pt>
                <c:pt idx="3">
                  <c:v>-0.5</c:v>
                </c:pt>
                <c:pt idx="4">
                  <c:v>3.8</c:v>
                </c:pt>
                <c:pt idx="5">
                  <c:v>0.5</c:v>
                </c:pt>
              </c:numCache>
            </c:numRef>
          </c:val>
          <c:extLst>
            <c:ext xmlns:c16="http://schemas.microsoft.com/office/drawing/2014/chart" uri="{C3380CC4-5D6E-409C-BE32-E72D297353CC}">
              <c16:uniqueId val="{00000000-C180-422B-90AD-AA76857A898A}"/>
            </c:ext>
          </c:extLst>
        </c:ser>
        <c:ser>
          <c:idx val="3"/>
          <c:order val="3"/>
          <c:tx>
            <c:strRef>
              <c:f>'2d Accuracy'!$F$40</c:f>
              <c:strCache>
                <c:ptCount val="1"/>
                <c:pt idx="0">
                  <c:v>G17</c:v>
                </c:pt>
              </c:strCache>
            </c:strRef>
          </c:tx>
          <c:spPr>
            <a:solidFill>
              <a:srgbClr val="009900"/>
            </a:solidFill>
            <a:ln>
              <a:solidFill>
                <a:srgbClr val="009900"/>
              </a:solidFill>
            </a:ln>
            <a:effectLst/>
          </c:spPr>
          <c:invertIfNegative val="0"/>
          <c:errBars>
            <c:errBarType val="both"/>
            <c:errValType val="cust"/>
            <c:noEndCap val="0"/>
            <c:plus>
              <c:numRef>
                <c:f>'2d Accuracy'!$G$41:$G$46</c:f>
                <c:numCache>
                  <c:formatCode>General</c:formatCode>
                  <c:ptCount val="6"/>
                  <c:pt idx="0">
                    <c:v>3.24</c:v>
                  </c:pt>
                  <c:pt idx="1">
                    <c:v>4.45</c:v>
                  </c:pt>
                  <c:pt idx="2">
                    <c:v>3.6</c:v>
                  </c:pt>
                  <c:pt idx="3">
                    <c:v>6.96</c:v>
                  </c:pt>
                  <c:pt idx="4">
                    <c:v>3.36</c:v>
                  </c:pt>
                  <c:pt idx="5">
                    <c:v>2.86</c:v>
                  </c:pt>
                </c:numCache>
              </c:numRef>
            </c:plus>
            <c:minus>
              <c:numRef>
                <c:f>'2d Accuracy'!$G$41:$G$46</c:f>
                <c:numCache>
                  <c:formatCode>General</c:formatCode>
                  <c:ptCount val="6"/>
                  <c:pt idx="0">
                    <c:v>3.24</c:v>
                  </c:pt>
                  <c:pt idx="1">
                    <c:v>4.45</c:v>
                  </c:pt>
                  <c:pt idx="2">
                    <c:v>3.6</c:v>
                  </c:pt>
                  <c:pt idx="3">
                    <c:v>6.96</c:v>
                  </c:pt>
                  <c:pt idx="4">
                    <c:v>3.36</c:v>
                  </c:pt>
                  <c:pt idx="5">
                    <c:v>2.86</c:v>
                  </c:pt>
                </c:numCache>
              </c:numRef>
            </c:minus>
            <c:spPr>
              <a:noFill/>
              <a:ln w="9525" cap="flat" cmpd="sng" algn="ctr">
                <a:solidFill>
                  <a:schemeClr val="tx1">
                    <a:lumMod val="65000"/>
                    <a:lumOff val="35000"/>
                  </a:schemeClr>
                </a:solidFill>
                <a:round/>
              </a:ln>
              <a:effectLst/>
            </c:spPr>
          </c:errBars>
          <c:cat>
            <c:numRef>
              <c:f>'2d Accuracy'!$B$41:$B$46</c:f>
              <c:numCache>
                <c:formatCode>0.00</c:formatCode>
                <c:ptCount val="6"/>
                <c:pt idx="0">
                  <c:v>0.47</c:v>
                </c:pt>
                <c:pt idx="1">
                  <c:v>0.64</c:v>
                </c:pt>
                <c:pt idx="2">
                  <c:v>0.86</c:v>
                </c:pt>
                <c:pt idx="3">
                  <c:v>1.38</c:v>
                </c:pt>
                <c:pt idx="4">
                  <c:v>1.61</c:v>
                </c:pt>
                <c:pt idx="5">
                  <c:v>2.25</c:v>
                </c:pt>
              </c:numCache>
            </c:numRef>
          </c:cat>
          <c:val>
            <c:numRef>
              <c:f>'2d Accuracy'!$F$41:$F$46</c:f>
              <c:numCache>
                <c:formatCode>0.00</c:formatCode>
                <c:ptCount val="6"/>
                <c:pt idx="0">
                  <c:v>1.52</c:v>
                </c:pt>
                <c:pt idx="1">
                  <c:v>0.99</c:v>
                </c:pt>
                <c:pt idx="2">
                  <c:v>0</c:v>
                </c:pt>
                <c:pt idx="3">
                  <c:v>-3.18</c:v>
                </c:pt>
                <c:pt idx="4">
                  <c:v>-0.97</c:v>
                </c:pt>
                <c:pt idx="5">
                  <c:v>-2.61</c:v>
                </c:pt>
              </c:numCache>
            </c:numRef>
          </c:val>
          <c:extLst>
            <c:ext xmlns:c16="http://schemas.microsoft.com/office/drawing/2014/chart" uri="{C3380CC4-5D6E-409C-BE32-E72D297353CC}">
              <c16:uniqueId val="{00000001-C180-422B-90AD-AA76857A898A}"/>
            </c:ext>
          </c:extLst>
        </c:ser>
        <c:ser>
          <c:idx val="5"/>
          <c:order val="5"/>
          <c:tx>
            <c:strRef>
              <c:f>'2d Accuracy'!$H$40</c:f>
              <c:strCache>
                <c:ptCount val="1"/>
                <c:pt idx="0">
                  <c:v>G18</c:v>
                </c:pt>
              </c:strCache>
            </c:strRef>
          </c:tx>
          <c:spPr>
            <a:solidFill>
              <a:srgbClr val="FF0000"/>
            </a:solidFill>
            <a:ln>
              <a:solidFill>
                <a:srgbClr val="FF0000"/>
              </a:solidFill>
            </a:ln>
            <a:effectLst/>
          </c:spPr>
          <c:invertIfNegative val="0"/>
          <c:errBars>
            <c:errBarType val="both"/>
            <c:errValType val="cust"/>
            <c:noEndCap val="0"/>
            <c:plus>
              <c:numRef>
                <c:f>'2d Accuracy'!$I$41:$I$46</c:f>
                <c:numCache>
                  <c:formatCode>General</c:formatCode>
                  <c:ptCount val="6"/>
                  <c:pt idx="0">
                    <c:v>3.39</c:v>
                  </c:pt>
                  <c:pt idx="1">
                    <c:v>3.68</c:v>
                  </c:pt>
                  <c:pt idx="2">
                    <c:v>3.19</c:v>
                  </c:pt>
                  <c:pt idx="3">
                    <c:v>1.72</c:v>
                  </c:pt>
                  <c:pt idx="4">
                    <c:v>3.86</c:v>
                  </c:pt>
                  <c:pt idx="5">
                    <c:v>2.58</c:v>
                  </c:pt>
                </c:numCache>
              </c:numRef>
            </c:plus>
            <c:minus>
              <c:numRef>
                <c:f>'2d Accuracy'!$I$41:$I$46</c:f>
                <c:numCache>
                  <c:formatCode>General</c:formatCode>
                  <c:ptCount val="6"/>
                  <c:pt idx="0">
                    <c:v>3.39</c:v>
                  </c:pt>
                  <c:pt idx="1">
                    <c:v>3.68</c:v>
                  </c:pt>
                  <c:pt idx="2">
                    <c:v>3.19</c:v>
                  </c:pt>
                  <c:pt idx="3">
                    <c:v>1.72</c:v>
                  </c:pt>
                  <c:pt idx="4">
                    <c:v>3.86</c:v>
                  </c:pt>
                  <c:pt idx="5">
                    <c:v>2.58</c:v>
                  </c:pt>
                </c:numCache>
              </c:numRef>
            </c:minus>
            <c:spPr>
              <a:noFill/>
              <a:ln w="9525" cap="flat" cmpd="sng" algn="ctr">
                <a:solidFill>
                  <a:schemeClr val="tx1">
                    <a:lumMod val="65000"/>
                    <a:lumOff val="35000"/>
                  </a:schemeClr>
                </a:solidFill>
                <a:round/>
              </a:ln>
              <a:effectLst/>
            </c:spPr>
          </c:errBars>
          <c:cat>
            <c:numRef>
              <c:f>'2d Accuracy'!$B$41:$B$46</c:f>
              <c:numCache>
                <c:formatCode>0.00</c:formatCode>
                <c:ptCount val="6"/>
                <c:pt idx="0">
                  <c:v>0.47</c:v>
                </c:pt>
                <c:pt idx="1">
                  <c:v>0.64</c:v>
                </c:pt>
                <c:pt idx="2">
                  <c:v>0.86</c:v>
                </c:pt>
                <c:pt idx="3">
                  <c:v>1.38</c:v>
                </c:pt>
                <c:pt idx="4">
                  <c:v>1.61</c:v>
                </c:pt>
                <c:pt idx="5">
                  <c:v>2.25</c:v>
                </c:pt>
              </c:numCache>
            </c:numRef>
          </c:cat>
          <c:val>
            <c:numRef>
              <c:f>'2d Accuracy'!$H$41:$H$46</c:f>
              <c:numCache>
                <c:formatCode>0.00</c:formatCode>
                <c:ptCount val="6"/>
                <c:pt idx="0">
                  <c:v>2.73</c:v>
                </c:pt>
                <c:pt idx="1">
                  <c:v>2.94</c:v>
                </c:pt>
                <c:pt idx="2">
                  <c:v>1.69</c:v>
                </c:pt>
                <c:pt idx="3">
                  <c:v>-4.66</c:v>
                </c:pt>
                <c:pt idx="4">
                  <c:v>3.24</c:v>
                </c:pt>
                <c:pt idx="5">
                  <c:v>0.28999999999999998</c:v>
                </c:pt>
              </c:numCache>
            </c:numRef>
          </c:val>
          <c:extLst>
            <c:ext xmlns:c16="http://schemas.microsoft.com/office/drawing/2014/chart" uri="{C3380CC4-5D6E-409C-BE32-E72D297353CC}">
              <c16:uniqueId val="{00000002-C180-422B-90AD-AA76857A898A}"/>
            </c:ext>
          </c:extLst>
        </c:ser>
        <c:dLbls>
          <c:showLegendKey val="0"/>
          <c:showVal val="0"/>
          <c:showCatName val="0"/>
          <c:showSerName val="0"/>
          <c:showPercent val="0"/>
          <c:showBubbleSize val="0"/>
        </c:dLbls>
        <c:gapWidth val="219"/>
        <c:overlap val="-27"/>
        <c:axId val="295484176"/>
        <c:axId val="2125653280"/>
        <c:extLst>
          <c:ext xmlns:c15="http://schemas.microsoft.com/office/drawing/2012/chart" uri="{02D57815-91ED-43cb-92C2-25804820EDAC}">
            <c15:filteredBarSeries>
              <c15:ser>
                <c:idx val="0"/>
                <c:order val="0"/>
                <c:tx>
                  <c:strRef>
                    <c:extLst>
                      <c:ext uri="{02D57815-91ED-43cb-92C2-25804820EDAC}">
                        <c15:formulaRef>
                          <c15:sqref>'2d Accuracy'!$C$40</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Accuracy'!$C$41:$C$46</c15:sqref>
                        </c15:formulaRef>
                      </c:ext>
                    </c:extLst>
                    <c:numCache>
                      <c:formatCode>0.00</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3-C180-422B-90AD-AA76857A898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Accuracy'!$E$40</c15:sqref>
                        </c15:formulaRef>
                      </c:ext>
                    </c:extLst>
                    <c:strCache>
                      <c:ptCount val="1"/>
                      <c:pt idx="0">
                        <c:v>Stdv</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Accuracy'!$E$41:$E$46</c15:sqref>
                        </c15:formulaRef>
                      </c:ext>
                    </c:extLst>
                    <c:numCache>
                      <c:formatCode>0.00</c:formatCode>
                      <c:ptCount val="6"/>
                      <c:pt idx="0">
                        <c:v>3.3</c:v>
                      </c:pt>
                      <c:pt idx="1">
                        <c:v>4.5</c:v>
                      </c:pt>
                      <c:pt idx="2">
                        <c:v>3.2</c:v>
                      </c:pt>
                      <c:pt idx="3">
                        <c:v>7.5</c:v>
                      </c:pt>
                      <c:pt idx="4">
                        <c:v>5.7</c:v>
                      </c:pt>
                      <c:pt idx="5">
                        <c:v>3.8</c:v>
                      </c:pt>
                    </c:numCache>
                  </c:numRef>
                </c:val>
                <c:extLst xmlns:c15="http://schemas.microsoft.com/office/drawing/2012/chart">
                  <c:ext xmlns:c16="http://schemas.microsoft.com/office/drawing/2014/chart" uri="{C3380CC4-5D6E-409C-BE32-E72D297353CC}">
                    <c16:uniqueId val="{00000004-C180-422B-90AD-AA76857A898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'2d Accuracy'!$G$40</c15:sqref>
                        </c15:formulaRef>
                      </c:ext>
                    </c:extLst>
                    <c:strCache>
                      <c:ptCount val="1"/>
                      <c:pt idx="0">
                        <c:v>Stdv</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Accuracy'!$G$41:$G$46</c15:sqref>
                        </c15:formulaRef>
                      </c:ext>
                    </c:extLst>
                    <c:numCache>
                      <c:formatCode>0.00</c:formatCode>
                      <c:ptCount val="6"/>
                      <c:pt idx="0">
                        <c:v>3.24</c:v>
                      </c:pt>
                      <c:pt idx="1">
                        <c:v>4.45</c:v>
                      </c:pt>
                      <c:pt idx="2">
                        <c:v>3.6</c:v>
                      </c:pt>
                      <c:pt idx="3">
                        <c:v>6.96</c:v>
                      </c:pt>
                      <c:pt idx="4">
                        <c:v>3.36</c:v>
                      </c:pt>
                      <c:pt idx="5">
                        <c:v>2.86</c:v>
                      </c:pt>
                    </c:numCache>
                  </c:numRef>
                </c:val>
                <c:extLst xmlns:c15="http://schemas.microsoft.com/office/drawing/2012/chart">
                  <c:ext xmlns:c16="http://schemas.microsoft.com/office/drawing/2014/chart" uri="{C3380CC4-5D6E-409C-BE32-E72D297353CC}">
                    <c16:uniqueId val="{00000005-C180-422B-90AD-AA76857A898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'2d Accuracy'!$I$40</c15:sqref>
                        </c15:formulaRef>
                      </c:ext>
                    </c:extLst>
                    <c:strCache>
                      <c:ptCount val="1"/>
                      <c:pt idx="0">
                        <c:v>Stdv</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Accuracy'!$B$41:$B$46</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Accuracy'!$I$41:$I$46</c15:sqref>
                        </c15:formulaRef>
                      </c:ext>
                    </c:extLst>
                    <c:numCache>
                      <c:formatCode>0.00</c:formatCode>
                      <c:ptCount val="6"/>
                      <c:pt idx="0">
                        <c:v>3.39</c:v>
                      </c:pt>
                      <c:pt idx="1">
                        <c:v>3.68</c:v>
                      </c:pt>
                      <c:pt idx="2">
                        <c:v>3.19</c:v>
                      </c:pt>
                      <c:pt idx="3">
                        <c:v>1.72</c:v>
                      </c:pt>
                      <c:pt idx="4">
                        <c:v>3.86</c:v>
                      </c:pt>
                      <c:pt idx="5">
                        <c:v>2.58</c:v>
                      </c:pt>
                    </c:numCache>
                  </c:numRef>
                </c:val>
                <c:extLst xmlns:c15="http://schemas.microsoft.com/office/drawing/2012/chart">
                  <c:ext xmlns:c16="http://schemas.microsoft.com/office/drawing/2014/chart" uri="{C3380CC4-5D6E-409C-BE32-E72D297353CC}">
                    <c16:uniqueId val="{00000006-C180-422B-90AD-AA76857A898A}"/>
                  </c:ext>
                </c:extLst>
              </c15:ser>
            </c15:filteredBarSeries>
          </c:ext>
        </c:extLst>
      </c:barChart>
      <c:catAx>
        <c:axId val="29548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Channel Central Wavelength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5653280"/>
        <c:crosses val="autoZero"/>
        <c:auto val="1"/>
        <c:lblAlgn val="ctr"/>
        <c:lblOffset val="100"/>
        <c:noMultiLvlLbl val="0"/>
      </c:catAx>
      <c:valAx>
        <c:axId val="2125653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Bias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48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IR Channel Noise for GOES-16/18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Noise'!$C$17</c:f>
              <c:strCache>
                <c:ptCount val="1"/>
                <c:pt idx="0">
                  <c:v>MRD</c:v>
                </c:pt>
              </c:strCache>
            </c:strRef>
          </c:tx>
          <c:spPr>
            <a:solidFill>
              <a:srgbClr val="FFC000"/>
            </a:solidFill>
            <a:ln>
              <a:solidFill>
                <a:srgbClr val="FFC000"/>
              </a:solidFill>
            </a:ln>
            <a:effectLst/>
          </c:spPr>
          <c:invertIfNegative val="0"/>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Noise'!$C$18:$C$27</c:f>
              <c:numCache>
                <c:formatCode>0</c:formatCode>
                <c:ptCount val="10"/>
                <c:pt idx="0">
                  <c:v>157</c:v>
                </c:pt>
                <c:pt idx="1">
                  <c:v>100</c:v>
                </c:pt>
                <c:pt idx="2">
                  <c:v>100</c:v>
                </c:pt>
                <c:pt idx="3">
                  <c:v>100</c:v>
                </c:pt>
                <c:pt idx="4">
                  <c:v>100</c:v>
                </c:pt>
                <c:pt idx="5">
                  <c:v>100</c:v>
                </c:pt>
                <c:pt idx="6">
                  <c:v>100</c:v>
                </c:pt>
                <c:pt idx="7">
                  <c:v>100</c:v>
                </c:pt>
                <c:pt idx="8">
                  <c:v>100</c:v>
                </c:pt>
                <c:pt idx="9">
                  <c:v>300</c:v>
                </c:pt>
              </c:numCache>
            </c:numRef>
          </c:val>
          <c:extLst>
            <c:ext xmlns:c16="http://schemas.microsoft.com/office/drawing/2014/chart" uri="{C3380CC4-5D6E-409C-BE32-E72D297353CC}">
              <c16:uniqueId val="{00000000-BE18-4B6F-ACD2-4855C0546643}"/>
            </c:ext>
          </c:extLst>
        </c:ser>
        <c:ser>
          <c:idx val="4"/>
          <c:order val="4"/>
          <c:tx>
            <c:strRef>
              <c:f>'2a Noise'!$G$17</c:f>
              <c:strCache>
                <c:ptCount val="1"/>
                <c:pt idx="0">
                  <c:v>G16 Full Max</c:v>
                </c:pt>
              </c:strCache>
            </c:strRef>
          </c:tx>
          <c:spPr>
            <a:solidFill>
              <a:srgbClr val="0000FF"/>
            </a:solidFill>
            <a:ln>
              <a:solidFill>
                <a:srgbClr val="0000FF"/>
              </a:solidFill>
            </a:ln>
            <a:effectLst/>
          </c:spPr>
          <c:invertIfNegative val="0"/>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Noise'!$G$18:$G$27</c:f>
              <c:numCache>
                <c:formatCode>0</c:formatCode>
                <c:ptCount val="10"/>
                <c:pt idx="0">
                  <c:v>84.6</c:v>
                </c:pt>
                <c:pt idx="1">
                  <c:v>15.1</c:v>
                </c:pt>
                <c:pt idx="2">
                  <c:v>17.3</c:v>
                </c:pt>
                <c:pt idx="3">
                  <c:v>26.4</c:v>
                </c:pt>
                <c:pt idx="4">
                  <c:v>21.4</c:v>
                </c:pt>
                <c:pt idx="5">
                  <c:v>21</c:v>
                </c:pt>
                <c:pt idx="6">
                  <c:v>31.8</c:v>
                </c:pt>
                <c:pt idx="7">
                  <c:v>22</c:v>
                </c:pt>
                <c:pt idx="8">
                  <c:v>25.2</c:v>
                </c:pt>
                <c:pt idx="9">
                  <c:v>103.2</c:v>
                </c:pt>
              </c:numCache>
            </c:numRef>
          </c:val>
          <c:extLst>
            <c:ext xmlns:c16="http://schemas.microsoft.com/office/drawing/2014/chart" uri="{C3380CC4-5D6E-409C-BE32-E72D297353CC}">
              <c16:uniqueId val="{00000001-BE18-4B6F-ACD2-4855C0546643}"/>
            </c:ext>
          </c:extLst>
        </c:ser>
        <c:ser>
          <c:idx val="14"/>
          <c:order val="14"/>
          <c:tx>
            <c:strRef>
              <c:f>'2a Noise'!$Q$17</c:f>
              <c:strCache>
                <c:ptCount val="1"/>
                <c:pt idx="0">
                  <c:v>G18 Full Max</c:v>
                </c:pt>
              </c:strCache>
            </c:strRef>
          </c:tx>
          <c:spPr>
            <a:solidFill>
              <a:srgbClr val="FF0000"/>
            </a:solidFill>
            <a:ln>
              <a:solidFill>
                <a:srgbClr val="FF0000"/>
              </a:solidFill>
            </a:ln>
            <a:effectLst/>
          </c:spPr>
          <c:invertIfNegative val="0"/>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Noise'!$Q$18:$Q$27</c:f>
              <c:numCache>
                <c:formatCode>0</c:formatCode>
                <c:ptCount val="10"/>
                <c:pt idx="0">
                  <c:v>126</c:v>
                </c:pt>
                <c:pt idx="1">
                  <c:v>17</c:v>
                </c:pt>
                <c:pt idx="2">
                  <c:v>23</c:v>
                </c:pt>
                <c:pt idx="3">
                  <c:v>36</c:v>
                </c:pt>
                <c:pt idx="4">
                  <c:v>32</c:v>
                </c:pt>
                <c:pt idx="5">
                  <c:v>62</c:v>
                </c:pt>
                <c:pt idx="6">
                  <c:v>40</c:v>
                </c:pt>
                <c:pt idx="7">
                  <c:v>25</c:v>
                </c:pt>
                <c:pt idx="8">
                  <c:v>32</c:v>
                </c:pt>
                <c:pt idx="9">
                  <c:v>118</c:v>
                </c:pt>
              </c:numCache>
            </c:numRef>
          </c:val>
          <c:extLst>
            <c:ext xmlns:c16="http://schemas.microsoft.com/office/drawing/2014/chart" uri="{C3380CC4-5D6E-409C-BE32-E72D297353CC}">
              <c16:uniqueId val="{00000002-BE18-4B6F-ACD2-4855C0546643}"/>
            </c:ext>
          </c:extLst>
        </c:ser>
        <c:dLbls>
          <c:showLegendKey val="0"/>
          <c:showVal val="0"/>
          <c:showCatName val="0"/>
          <c:showSerName val="0"/>
          <c:showPercent val="0"/>
          <c:showBubbleSize val="0"/>
        </c:dLbls>
        <c:gapWidth val="219"/>
        <c:overlap val="-27"/>
        <c:axId val="361164160"/>
        <c:axId val="417152016"/>
        <c:extLst>
          <c:ext xmlns:c15="http://schemas.microsoft.com/office/drawing/2012/chart" uri="{02D57815-91ED-43cb-92C2-25804820EDAC}">
            <c15:filteredBarSeries>
              <c15:ser>
                <c:idx val="1"/>
                <c:order val="1"/>
                <c:tx>
                  <c:strRef>
                    <c:extLst>
                      <c:ext uri="{02D57815-91ED-43cb-92C2-25804820EDAC}">
                        <c15:formulaRef>
                          <c15:sqref>'2a Noise'!$D$17</c15:sqref>
                        </c15:formulaRef>
                      </c:ext>
                    </c:extLst>
                    <c:strCache>
                      <c:ptCount val="1"/>
                      <c:pt idx="0">
                        <c:v>Baseline</c:v>
                      </c:pt>
                    </c:strCache>
                  </c:strRef>
                </c:tx>
                <c:spPr>
                  <a:solidFill>
                    <a:schemeClr val="accent2"/>
                  </a:solidFill>
                  <a:ln>
                    <a:noFill/>
                  </a:ln>
                  <a:effectLst/>
                </c:spPr>
                <c:invertIfNegative val="0"/>
                <c:cat>
                  <c:numRef>
                    <c:extLst>
                      <c:ex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c:ext uri="{02D57815-91ED-43cb-92C2-25804820EDAC}">
                        <c15:formulaRef>
                          <c15:sqref>'2a Noise'!$D$18:$D$27</c15:sqref>
                        </c15:formulaRef>
                      </c:ext>
                    </c:extLst>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6="http://schemas.microsoft.com/office/drawing/2014/chart" uri="{C3380CC4-5D6E-409C-BE32-E72D297353CC}">
                    <c16:uniqueId val="{00000003-BE18-4B6F-ACD2-4855C054664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'2a Noise'!$E$17</c15:sqref>
                        </c15:formulaRef>
                      </c:ext>
                    </c:extLst>
                    <c:strCache>
                      <c:ptCount val="1"/>
                      <c:pt idx="0">
                        <c:v>G16 Prov Max</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Noise'!$E$18:$E$27</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4-BE18-4B6F-ACD2-4855C054664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'2a Noise'!$F$17</c15:sqref>
                        </c15:formulaRef>
                      </c:ext>
                    </c:extLst>
                    <c:strCache>
                      <c:ptCount val="1"/>
                      <c:pt idx="0">
                        <c:v>G16 Prov Mean</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Noise'!$F$18:$F$27</c15:sqref>
                        </c15:formulaRef>
                      </c:ext>
                    </c:extLst>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xmlns:c15="http://schemas.microsoft.com/office/drawing/2012/chart">
                  <c:ext xmlns:c16="http://schemas.microsoft.com/office/drawing/2014/chart" uri="{C3380CC4-5D6E-409C-BE32-E72D297353CC}">
                    <c16:uniqueId val="{00000005-BE18-4B6F-ACD2-4855C054664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'2a Noise'!$H$17</c15:sqref>
                        </c15:formulaRef>
                      </c:ext>
                    </c:extLst>
                    <c:strCache>
                      <c:ptCount val="1"/>
                      <c:pt idx="0">
                        <c:v>G16 Full Mean</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Noise'!$H$18:$H$27</c15:sqref>
                        </c15:formulaRef>
                      </c:ext>
                    </c:extLst>
                    <c:numCache>
                      <c:formatCode>0</c:formatCode>
                      <c:ptCount val="10"/>
                      <c:pt idx="0">
                        <c:v>74</c:v>
                      </c:pt>
                      <c:pt idx="1">
                        <c:v>13</c:v>
                      </c:pt>
                      <c:pt idx="2">
                        <c:v>15</c:v>
                      </c:pt>
                      <c:pt idx="3">
                        <c:v>23</c:v>
                      </c:pt>
                      <c:pt idx="4">
                        <c:v>19</c:v>
                      </c:pt>
                      <c:pt idx="5">
                        <c:v>18</c:v>
                      </c:pt>
                      <c:pt idx="6">
                        <c:v>28</c:v>
                      </c:pt>
                      <c:pt idx="7">
                        <c:v>19</c:v>
                      </c:pt>
                      <c:pt idx="8">
                        <c:v>22</c:v>
                      </c:pt>
                      <c:pt idx="9">
                        <c:v>34</c:v>
                      </c:pt>
                    </c:numCache>
                  </c:numRef>
                </c:val>
                <c:extLst xmlns:c15="http://schemas.microsoft.com/office/drawing/2012/chart">
                  <c:ext xmlns:c16="http://schemas.microsoft.com/office/drawing/2014/chart" uri="{C3380CC4-5D6E-409C-BE32-E72D297353CC}">
                    <c16:uniqueId val="{00000006-BE18-4B6F-ACD2-4855C054664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'2a Noise'!$I$17</c15:sqref>
                        </c15:formulaRef>
                      </c:ext>
                    </c:extLst>
                    <c:strCache>
                      <c:ptCount val="1"/>
                      <c:pt idx="0">
                        <c:v>G17 Prov Max</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Noise'!$I$18:$I$27</c15:sqref>
                        </c15:formulaRef>
                      </c:ext>
                    </c:extLst>
                    <c:numCache>
                      <c:formatCode>0</c:formatCode>
                      <c:ptCount val="10"/>
                      <c:pt idx="0">
                        <c:v>106.6</c:v>
                      </c:pt>
                      <c:pt idx="1">
                        <c:v>95.4</c:v>
                      </c:pt>
                      <c:pt idx="2">
                        <c:v>84</c:v>
                      </c:pt>
                      <c:pt idx="3">
                        <c:v>151.80000000000001</c:v>
                      </c:pt>
                      <c:pt idx="4">
                        <c:v>121.2</c:v>
                      </c:pt>
                      <c:pt idx="5">
                        <c:v>368</c:v>
                      </c:pt>
                      <c:pt idx="6">
                        <c:v>92.7</c:v>
                      </c:pt>
                      <c:pt idx="7">
                        <c:v>73</c:v>
                      </c:pt>
                      <c:pt idx="8">
                        <c:v>138.1</c:v>
                      </c:pt>
                      <c:pt idx="9">
                        <c:v>1107.4000000000001</c:v>
                      </c:pt>
                    </c:numCache>
                  </c:numRef>
                </c:val>
                <c:extLst xmlns:c15="http://schemas.microsoft.com/office/drawing/2012/chart">
                  <c:ext xmlns:c16="http://schemas.microsoft.com/office/drawing/2014/chart" uri="{C3380CC4-5D6E-409C-BE32-E72D297353CC}">
                    <c16:uniqueId val="{00000007-BE18-4B6F-ACD2-4855C0546643}"/>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'2a Noise'!$J$17</c15:sqref>
                        </c15:formulaRef>
                      </c:ext>
                    </c:extLst>
                    <c:strCache>
                      <c:ptCount val="1"/>
                      <c:pt idx="0">
                        <c:v>G17 Prov Mean</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Noise'!$J$18:$J$27</c15:sqref>
                        </c15:formulaRef>
                      </c:ext>
                    </c:extLst>
                    <c:numCache>
                      <c:formatCode>0</c:formatCode>
                      <c:ptCount val="10"/>
                      <c:pt idx="0">
                        <c:v>88.3</c:v>
                      </c:pt>
                      <c:pt idx="1">
                        <c:v>22.5</c:v>
                      </c:pt>
                      <c:pt idx="2">
                        <c:v>22.2</c:v>
                      </c:pt>
                      <c:pt idx="3">
                        <c:v>42.6</c:v>
                      </c:pt>
                      <c:pt idx="4">
                        <c:v>22.6</c:v>
                      </c:pt>
                      <c:pt idx="5">
                        <c:v>110</c:v>
                      </c:pt>
                      <c:pt idx="6">
                        <c:v>36.5</c:v>
                      </c:pt>
                      <c:pt idx="7">
                        <c:v>30.2</c:v>
                      </c:pt>
                      <c:pt idx="8">
                        <c:v>94</c:v>
                      </c:pt>
                      <c:pt idx="9">
                        <c:v>349.6</c:v>
                      </c:pt>
                    </c:numCache>
                  </c:numRef>
                </c:val>
                <c:extLst xmlns:c15="http://schemas.microsoft.com/office/drawing/2012/chart">
                  <c:ext xmlns:c16="http://schemas.microsoft.com/office/drawing/2014/chart" uri="{C3380CC4-5D6E-409C-BE32-E72D297353CC}">
                    <c16:uniqueId val="{00000008-BE18-4B6F-ACD2-4855C0546643}"/>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'2a Noise'!$K$17</c15:sqref>
                        </c15:formulaRef>
                      </c:ext>
                    </c:extLst>
                    <c:strCache>
                      <c:ptCount val="1"/>
                      <c:pt idx="0">
                        <c:v>G17 Full Max</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Noise'!$K$18:$K$27</c15:sqref>
                        </c15:formulaRef>
                      </c:ext>
                    </c:extLst>
                    <c:numCache>
                      <c:formatCode>General</c:formatCode>
                      <c:ptCount val="10"/>
                      <c:pt idx="0">
                        <c:v>106</c:v>
                      </c:pt>
                      <c:pt idx="1">
                        <c:v>68</c:v>
                      </c:pt>
                      <c:pt idx="2">
                        <c:v>402</c:v>
                      </c:pt>
                      <c:pt idx="3">
                        <c:v>372</c:v>
                      </c:pt>
                      <c:pt idx="4">
                        <c:v>90</c:v>
                      </c:pt>
                      <c:pt idx="5">
                        <c:v>449</c:v>
                      </c:pt>
                      <c:pt idx="6">
                        <c:v>111</c:v>
                      </c:pt>
                      <c:pt idx="7">
                        <c:v>120</c:v>
                      </c:pt>
                      <c:pt idx="8">
                        <c:v>217</c:v>
                      </c:pt>
                      <c:pt idx="9" formatCode="0">
                        <c:v>1097</c:v>
                      </c:pt>
                    </c:numCache>
                  </c:numRef>
                </c:val>
                <c:extLst xmlns:c15="http://schemas.microsoft.com/office/drawing/2012/chart">
                  <c:ext xmlns:c16="http://schemas.microsoft.com/office/drawing/2014/chart" uri="{C3380CC4-5D6E-409C-BE32-E72D297353CC}">
                    <c16:uniqueId val="{00000009-BE18-4B6F-ACD2-4855C0546643}"/>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'2a Noise'!$L$17</c15:sqref>
                        </c15:formulaRef>
                      </c:ext>
                    </c:extLst>
                    <c:strCache>
                      <c:ptCount val="1"/>
                      <c:pt idx="0">
                        <c:v>G17 Full Mean</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Noise'!$L$18:$L$27</c15:sqref>
                        </c15:formulaRef>
                      </c:ext>
                    </c:extLst>
                    <c:numCache>
                      <c:formatCode>0</c:formatCode>
                      <c:ptCount val="10"/>
                      <c:pt idx="0">
                        <c:v>102</c:v>
                      </c:pt>
                      <c:pt idx="1">
                        <c:v>58</c:v>
                      </c:pt>
                      <c:pt idx="2">
                        <c:v>270</c:v>
                      </c:pt>
                      <c:pt idx="3">
                        <c:v>295</c:v>
                      </c:pt>
                      <c:pt idx="4">
                        <c:v>78</c:v>
                      </c:pt>
                      <c:pt idx="5">
                        <c:v>400</c:v>
                      </c:pt>
                      <c:pt idx="6">
                        <c:v>89</c:v>
                      </c:pt>
                      <c:pt idx="7">
                        <c:v>69</c:v>
                      </c:pt>
                      <c:pt idx="8">
                        <c:v>149</c:v>
                      </c:pt>
                      <c:pt idx="9">
                        <c:v>788</c:v>
                      </c:pt>
                    </c:numCache>
                  </c:numRef>
                </c:val>
                <c:extLst xmlns:c15="http://schemas.microsoft.com/office/drawing/2012/chart">
                  <c:ext xmlns:c16="http://schemas.microsoft.com/office/drawing/2014/chart" uri="{C3380CC4-5D6E-409C-BE32-E72D297353CC}">
                    <c16:uniqueId val="{0000000A-BE18-4B6F-ACD2-4855C0546643}"/>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'2a Noise'!$M$17</c15:sqref>
                        </c15:formulaRef>
                      </c:ext>
                    </c:extLst>
                    <c:strCache>
                      <c:ptCount val="1"/>
                      <c:pt idx="0">
                        <c:v>G17 Full Mean</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Noise'!$M$18:$M$27</c15:sqref>
                        </c15:formulaRef>
                      </c:ext>
                    </c:extLst>
                    <c:numCache>
                      <c:formatCode>General</c:formatCode>
                      <c:ptCount val="10"/>
                      <c:pt idx="0">
                        <c:v>88</c:v>
                      </c:pt>
                      <c:pt idx="1">
                        <c:v>32</c:v>
                      </c:pt>
                      <c:pt idx="2">
                        <c:v>29</c:v>
                      </c:pt>
                      <c:pt idx="3">
                        <c:v>64</c:v>
                      </c:pt>
                      <c:pt idx="4">
                        <c:v>41</c:v>
                      </c:pt>
                      <c:pt idx="5">
                        <c:v>183</c:v>
                      </c:pt>
                      <c:pt idx="6">
                        <c:v>72</c:v>
                      </c:pt>
                      <c:pt idx="7">
                        <c:v>69</c:v>
                      </c:pt>
                      <c:pt idx="8">
                        <c:v>166</c:v>
                      </c:pt>
                      <c:pt idx="9" formatCode="0">
                        <c:v>808</c:v>
                      </c:pt>
                    </c:numCache>
                  </c:numRef>
                </c:val>
                <c:extLst xmlns:c15="http://schemas.microsoft.com/office/drawing/2012/chart">
                  <c:ext xmlns:c16="http://schemas.microsoft.com/office/drawing/2014/chart" uri="{C3380CC4-5D6E-409C-BE32-E72D297353CC}">
                    <c16:uniqueId val="{0000000B-BE18-4B6F-ACD2-4855C0546643}"/>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'2a Noise'!$N$17</c15:sqref>
                        </c15:formulaRef>
                      </c:ext>
                    </c:extLst>
                    <c:strCache>
                      <c:ptCount val="1"/>
                      <c:pt idx="0">
                        <c:v>G17 Full Mean</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Noise'!$N$18:$N$27</c15:sqref>
                        </c15:formulaRef>
                      </c:ext>
                    </c:extLst>
                    <c:numCache>
                      <c:formatCode>General</c:formatCode>
                      <c:ptCount val="10"/>
                      <c:pt idx="0">
                        <c:v>86</c:v>
                      </c:pt>
                      <c:pt idx="1">
                        <c:v>22</c:v>
                      </c:pt>
                      <c:pt idx="2">
                        <c:v>22</c:v>
                      </c:pt>
                      <c:pt idx="3">
                        <c:v>43</c:v>
                      </c:pt>
                      <c:pt idx="4">
                        <c:v>22</c:v>
                      </c:pt>
                      <c:pt idx="5">
                        <c:v>111</c:v>
                      </c:pt>
                      <c:pt idx="6">
                        <c:v>39</c:v>
                      </c:pt>
                      <c:pt idx="7">
                        <c:v>33</c:v>
                      </c:pt>
                      <c:pt idx="8">
                        <c:v>109</c:v>
                      </c:pt>
                      <c:pt idx="9" formatCode="0">
                        <c:v>402</c:v>
                      </c:pt>
                    </c:numCache>
                  </c:numRef>
                </c:val>
                <c:extLst xmlns:c15="http://schemas.microsoft.com/office/drawing/2012/chart">
                  <c:ext xmlns:c16="http://schemas.microsoft.com/office/drawing/2014/chart" uri="{C3380CC4-5D6E-409C-BE32-E72D297353CC}">
                    <c16:uniqueId val="{0000000C-BE18-4B6F-ACD2-4855C0546643}"/>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'2a Noise'!$O$17</c15:sqref>
                        </c15:formulaRef>
                      </c:ext>
                    </c:extLst>
                    <c:strCache>
                      <c:ptCount val="1"/>
                      <c:pt idx="0">
                        <c:v>G18 Prov Max</c:v>
                      </c:pt>
                    </c:strCache>
                  </c:strRef>
                </c:tx>
                <c:spPr>
                  <a:solidFill>
                    <a:schemeClr val="accent1">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Noise'!$O$18:$O$27</c15:sqref>
                        </c15:formulaRef>
                      </c:ext>
                    </c:extLst>
                    <c:numCache>
                      <c:formatCode>0</c:formatCode>
                      <c:ptCount val="10"/>
                      <c:pt idx="0">
                        <c:v>157</c:v>
                      </c:pt>
                      <c:pt idx="1">
                        <c:v>17</c:v>
                      </c:pt>
                      <c:pt idx="2">
                        <c:v>24</c:v>
                      </c:pt>
                      <c:pt idx="3">
                        <c:v>33</c:v>
                      </c:pt>
                      <c:pt idx="4">
                        <c:v>33</c:v>
                      </c:pt>
                      <c:pt idx="5">
                        <c:v>24</c:v>
                      </c:pt>
                      <c:pt idx="6">
                        <c:v>38</c:v>
                      </c:pt>
                      <c:pt idx="7">
                        <c:v>28</c:v>
                      </c:pt>
                      <c:pt idx="8">
                        <c:v>37</c:v>
                      </c:pt>
                      <c:pt idx="9">
                        <c:v>80</c:v>
                      </c:pt>
                    </c:numCache>
                  </c:numRef>
                </c:val>
                <c:extLst xmlns:c15="http://schemas.microsoft.com/office/drawing/2012/chart">
                  <c:ext xmlns:c16="http://schemas.microsoft.com/office/drawing/2014/chart" uri="{C3380CC4-5D6E-409C-BE32-E72D297353CC}">
                    <c16:uniqueId val="{0000000D-BE18-4B6F-ACD2-4855C0546643}"/>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'2a Noise'!$P$17</c15:sqref>
                        </c15:formulaRef>
                      </c:ext>
                    </c:extLst>
                    <c:strCache>
                      <c:ptCount val="1"/>
                      <c:pt idx="0">
                        <c:v>G18 Prov Mean</c:v>
                      </c:pt>
                    </c:strCache>
                  </c:strRef>
                </c:tx>
                <c:spPr>
                  <a:solidFill>
                    <a:schemeClr val="accent2">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Noise'!$P$18:$P$27</c15:sqref>
                        </c15:formulaRef>
                      </c:ext>
                    </c:extLst>
                    <c:numCache>
                      <c:formatCode>0</c:formatCode>
                      <c:ptCount val="10"/>
                      <c:pt idx="0">
                        <c:v>93</c:v>
                      </c:pt>
                      <c:pt idx="1">
                        <c:v>13</c:v>
                      </c:pt>
                      <c:pt idx="2">
                        <c:v>17</c:v>
                      </c:pt>
                      <c:pt idx="3">
                        <c:v>25</c:v>
                      </c:pt>
                      <c:pt idx="4">
                        <c:v>25</c:v>
                      </c:pt>
                      <c:pt idx="5">
                        <c:v>19</c:v>
                      </c:pt>
                      <c:pt idx="6">
                        <c:v>29</c:v>
                      </c:pt>
                      <c:pt idx="7">
                        <c:v>21</c:v>
                      </c:pt>
                      <c:pt idx="8">
                        <c:v>25</c:v>
                      </c:pt>
                      <c:pt idx="9">
                        <c:v>37</c:v>
                      </c:pt>
                    </c:numCache>
                  </c:numRef>
                </c:val>
                <c:extLst xmlns:c15="http://schemas.microsoft.com/office/drawing/2012/chart">
                  <c:ext xmlns:c16="http://schemas.microsoft.com/office/drawing/2014/chart" uri="{C3380CC4-5D6E-409C-BE32-E72D297353CC}">
                    <c16:uniqueId val="{0000000E-BE18-4B6F-ACD2-4855C0546643}"/>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'2a Noise'!$R$17</c15:sqref>
                        </c15:formulaRef>
                      </c:ext>
                    </c:extLst>
                    <c:strCache>
                      <c:ptCount val="1"/>
                      <c:pt idx="0">
                        <c:v>G18 Full Mean</c:v>
                      </c:pt>
                    </c:strCache>
                  </c:strRef>
                </c:tx>
                <c:spPr>
                  <a:solidFill>
                    <a:schemeClr val="accent4">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'2a Noise'!$B$18:$B$27</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Noise'!$R$18:$R$27</c15:sqref>
                        </c15:formulaRef>
                      </c:ext>
                    </c:extLst>
                    <c:numCache>
                      <c:formatCode>0</c:formatCode>
                      <c:ptCount val="10"/>
                      <c:pt idx="0">
                        <c:v>86</c:v>
                      </c:pt>
                      <c:pt idx="1">
                        <c:v>13</c:v>
                      </c:pt>
                      <c:pt idx="2">
                        <c:v>16</c:v>
                      </c:pt>
                      <c:pt idx="3">
                        <c:v>24</c:v>
                      </c:pt>
                      <c:pt idx="4">
                        <c:v>22</c:v>
                      </c:pt>
                      <c:pt idx="5">
                        <c:v>19</c:v>
                      </c:pt>
                      <c:pt idx="6">
                        <c:v>28</c:v>
                      </c:pt>
                      <c:pt idx="7">
                        <c:v>20</c:v>
                      </c:pt>
                      <c:pt idx="8">
                        <c:v>24</c:v>
                      </c:pt>
                      <c:pt idx="9">
                        <c:v>35</c:v>
                      </c:pt>
                    </c:numCache>
                  </c:numRef>
                </c:val>
                <c:extLst xmlns:c15="http://schemas.microsoft.com/office/drawing/2012/chart">
                  <c:ext xmlns:c16="http://schemas.microsoft.com/office/drawing/2014/chart" uri="{C3380CC4-5D6E-409C-BE32-E72D297353CC}">
                    <c16:uniqueId val="{0000000F-BE18-4B6F-ACD2-4855C0546643}"/>
                  </c:ext>
                </c:extLst>
              </c15:ser>
            </c15:filteredBarSeries>
          </c:ext>
        </c:extLst>
      </c:barChart>
      <c:catAx>
        <c:axId val="3611641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Channel Central Wavelength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7152016"/>
        <c:crosses val="autoZero"/>
        <c:auto val="1"/>
        <c:lblAlgn val="ctr"/>
        <c:lblOffset val="100"/>
        <c:noMultiLvlLbl val="0"/>
      </c:catAx>
      <c:valAx>
        <c:axId val="417152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Noise Equivalent Differential Temperature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116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IR Channel Accuracy for </a:t>
            </a:r>
            <a:r>
              <a:rPr lang="en-US" sz="2400" b="1" dirty="0"/>
              <a:t>GOES-</a:t>
            </a:r>
            <a:r>
              <a:rPr lang="en-US" sz="2400" b="1" dirty="0">
                <a:solidFill>
                  <a:srgbClr val="0000FF"/>
                </a:solidFill>
              </a:rPr>
              <a:t>16</a:t>
            </a:r>
            <a:r>
              <a:rPr lang="en-US" sz="2400" b="1" dirty="0"/>
              <a:t>/</a:t>
            </a:r>
            <a:r>
              <a:rPr lang="en-US" sz="2400" b="1" dirty="0">
                <a:solidFill>
                  <a:srgbClr val="008000"/>
                </a:solidFill>
              </a:rPr>
              <a:t>17</a:t>
            </a:r>
            <a:r>
              <a:rPr lang="en-US" sz="2400" b="1" dirty="0"/>
              <a:t>/</a:t>
            </a:r>
            <a:r>
              <a:rPr lang="en-US" sz="2400" b="1" dirty="0">
                <a:solidFill>
                  <a:srgbClr val="FF0000"/>
                </a:solidFill>
              </a:rPr>
              <a:t>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4"/>
          <c:order val="4"/>
          <c:tx>
            <c:strRef>
              <c:f>'2d Accuracy'!$G$24</c:f>
              <c:strCache>
                <c:ptCount val="1"/>
                <c:pt idx="0">
                  <c:v>G16 Full</c:v>
                </c:pt>
              </c:strCache>
            </c:strRef>
          </c:tx>
          <c:spPr>
            <a:solidFill>
              <a:srgbClr val="0000FF"/>
            </a:solidFill>
            <a:ln>
              <a:solidFill>
                <a:srgbClr val="0000FF"/>
              </a:solidFill>
            </a:ln>
            <a:effectLst/>
          </c:spPr>
          <c:invertIfNegative val="0"/>
          <c:errBars>
            <c:errBarType val="both"/>
            <c:errValType val="cust"/>
            <c:noEndCap val="0"/>
            <c:plus>
              <c:numRef>
                <c:f>'2d Accuracy'!$H$25:$H$34</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plus>
            <c:minus>
              <c:numRef>
                <c:f>'2d Accuracy'!$H$25:$H$34</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minus>
            <c:spPr>
              <a:noFill/>
              <a:ln w="9525" cap="flat" cmpd="sng" algn="ctr">
                <a:solidFill>
                  <a:schemeClr val="tx1">
                    <a:lumMod val="65000"/>
                    <a:lumOff val="35000"/>
                  </a:schemeClr>
                </a:solidFill>
                <a:round/>
              </a:ln>
              <a:effectLst/>
            </c:spPr>
          </c:errBars>
          <c:cat>
            <c:numRef>
              <c:f>'2d Accuracy'!$B$25:$B$34</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Accuracy'!$G$25:$G$34</c:f>
              <c:numCache>
                <c:formatCode>0</c:formatCode>
                <c:ptCount val="10"/>
                <c:pt idx="0">
                  <c:v>-133</c:v>
                </c:pt>
                <c:pt idx="1">
                  <c:v>-61</c:v>
                </c:pt>
                <c:pt idx="2">
                  <c:v>-105</c:v>
                </c:pt>
                <c:pt idx="3">
                  <c:v>-95</c:v>
                </c:pt>
                <c:pt idx="4">
                  <c:v>-187</c:v>
                </c:pt>
                <c:pt idx="5">
                  <c:v>-159</c:v>
                </c:pt>
                <c:pt idx="6">
                  <c:v>-199</c:v>
                </c:pt>
                <c:pt idx="7">
                  <c:v>-145</c:v>
                </c:pt>
                <c:pt idx="8">
                  <c:v>-138</c:v>
                </c:pt>
                <c:pt idx="9">
                  <c:v>-267</c:v>
                </c:pt>
              </c:numCache>
            </c:numRef>
          </c:val>
          <c:extLst>
            <c:ext xmlns:c16="http://schemas.microsoft.com/office/drawing/2014/chart" uri="{C3380CC4-5D6E-409C-BE32-E72D297353CC}">
              <c16:uniqueId val="{00000000-FD6B-4B53-AAD8-68D3DEEBF8BE}"/>
            </c:ext>
          </c:extLst>
        </c:ser>
        <c:ser>
          <c:idx val="8"/>
          <c:order val="8"/>
          <c:tx>
            <c:strRef>
              <c:f>'2d Accuracy'!$K$24</c:f>
              <c:strCache>
                <c:ptCount val="1"/>
                <c:pt idx="0">
                  <c:v>G17 Full</c:v>
                </c:pt>
              </c:strCache>
            </c:strRef>
          </c:tx>
          <c:spPr>
            <a:solidFill>
              <a:srgbClr val="008000"/>
            </a:solidFill>
            <a:ln>
              <a:solidFill>
                <a:srgbClr val="008000"/>
              </a:solidFill>
            </a:ln>
            <a:effectLst/>
          </c:spPr>
          <c:invertIfNegative val="0"/>
          <c:errBars>
            <c:errBarType val="both"/>
            <c:errValType val="cust"/>
            <c:noEndCap val="0"/>
            <c:plus>
              <c:numRef>
                <c:f>'2d Accuracy'!$L$25:$L$34</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plus>
            <c:minus>
              <c:numRef>
                <c:f>'2d Accuracy'!$L$25:$L$34</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minus>
            <c:spPr>
              <a:noFill/>
              <a:ln w="9525" cap="flat" cmpd="sng" algn="ctr">
                <a:solidFill>
                  <a:schemeClr val="tx1">
                    <a:lumMod val="65000"/>
                    <a:lumOff val="35000"/>
                  </a:schemeClr>
                </a:solidFill>
                <a:round/>
              </a:ln>
              <a:effectLst/>
            </c:spPr>
          </c:errBars>
          <c:cat>
            <c:numRef>
              <c:f>'2d Accuracy'!$B$25:$B$34</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Accuracy'!$K$25:$K$34</c:f>
              <c:numCache>
                <c:formatCode>General</c:formatCode>
                <c:ptCount val="10"/>
                <c:pt idx="0">
                  <c:v>-29</c:v>
                </c:pt>
                <c:pt idx="1">
                  <c:v>-23</c:v>
                </c:pt>
                <c:pt idx="2">
                  <c:v>34</c:v>
                </c:pt>
                <c:pt idx="3">
                  <c:v>6</c:v>
                </c:pt>
                <c:pt idx="4">
                  <c:v>-6</c:v>
                </c:pt>
                <c:pt idx="5">
                  <c:v>-82</c:v>
                </c:pt>
                <c:pt idx="6">
                  <c:v>-46</c:v>
                </c:pt>
                <c:pt idx="7">
                  <c:v>-33</c:v>
                </c:pt>
                <c:pt idx="8">
                  <c:v>77</c:v>
                </c:pt>
                <c:pt idx="9">
                  <c:v>347</c:v>
                </c:pt>
              </c:numCache>
            </c:numRef>
          </c:val>
          <c:extLst>
            <c:ext xmlns:c16="http://schemas.microsoft.com/office/drawing/2014/chart" uri="{C3380CC4-5D6E-409C-BE32-E72D297353CC}">
              <c16:uniqueId val="{00000001-FD6B-4B53-AAD8-68D3DEEBF8BE}"/>
            </c:ext>
          </c:extLst>
        </c:ser>
        <c:ser>
          <c:idx val="12"/>
          <c:order val="12"/>
          <c:tx>
            <c:strRef>
              <c:f>'2d Accuracy'!$O$24</c:f>
              <c:strCache>
                <c:ptCount val="1"/>
                <c:pt idx="0">
                  <c:v>G18 Full</c:v>
                </c:pt>
              </c:strCache>
            </c:strRef>
          </c:tx>
          <c:spPr>
            <a:solidFill>
              <a:srgbClr val="FF0000"/>
            </a:solidFill>
            <a:ln>
              <a:solidFill>
                <a:srgbClr val="FF0000"/>
              </a:solidFill>
            </a:ln>
            <a:effectLst/>
          </c:spPr>
          <c:invertIfNegative val="0"/>
          <c:errBars>
            <c:errBarType val="both"/>
            <c:errValType val="cust"/>
            <c:noEndCap val="0"/>
            <c:plus>
              <c:numRef>
                <c:f>'2d Accuracy'!$P$25:$P$34</c:f>
                <c:numCache>
                  <c:formatCode>General</c:formatCode>
                  <c:ptCount val="10"/>
                  <c:pt idx="0">
                    <c:v>163</c:v>
                  </c:pt>
                  <c:pt idx="1">
                    <c:v>62</c:v>
                  </c:pt>
                  <c:pt idx="2">
                    <c:v>100</c:v>
                  </c:pt>
                  <c:pt idx="3">
                    <c:v>126</c:v>
                  </c:pt>
                  <c:pt idx="4">
                    <c:v>341</c:v>
                  </c:pt>
                  <c:pt idx="5">
                    <c:v>267</c:v>
                  </c:pt>
                  <c:pt idx="6">
                    <c:v>456</c:v>
                  </c:pt>
                  <c:pt idx="7">
                    <c:v>493</c:v>
                  </c:pt>
                  <c:pt idx="8">
                    <c:v>496</c:v>
                  </c:pt>
                  <c:pt idx="9">
                    <c:v>430</c:v>
                  </c:pt>
                </c:numCache>
              </c:numRef>
            </c:plus>
            <c:minus>
              <c:numRef>
                <c:f>'2d Accuracy'!$P$25:$P$34</c:f>
                <c:numCache>
                  <c:formatCode>General</c:formatCode>
                  <c:ptCount val="10"/>
                  <c:pt idx="0">
                    <c:v>163</c:v>
                  </c:pt>
                  <c:pt idx="1">
                    <c:v>62</c:v>
                  </c:pt>
                  <c:pt idx="2">
                    <c:v>100</c:v>
                  </c:pt>
                  <c:pt idx="3">
                    <c:v>126</c:v>
                  </c:pt>
                  <c:pt idx="4">
                    <c:v>341</c:v>
                  </c:pt>
                  <c:pt idx="5">
                    <c:v>267</c:v>
                  </c:pt>
                  <c:pt idx="6">
                    <c:v>456</c:v>
                  </c:pt>
                  <c:pt idx="7">
                    <c:v>493</c:v>
                  </c:pt>
                  <c:pt idx="8">
                    <c:v>496</c:v>
                  </c:pt>
                  <c:pt idx="9">
                    <c:v>430</c:v>
                  </c:pt>
                </c:numCache>
              </c:numRef>
            </c:minus>
            <c:spPr>
              <a:noFill/>
              <a:ln w="9525" cap="flat" cmpd="sng" algn="ctr">
                <a:solidFill>
                  <a:schemeClr val="tx1">
                    <a:lumMod val="65000"/>
                    <a:lumOff val="35000"/>
                  </a:schemeClr>
                </a:solidFill>
                <a:round/>
              </a:ln>
              <a:effectLst/>
            </c:spPr>
          </c:errBars>
          <c:cat>
            <c:numRef>
              <c:f>'2d Accuracy'!$B$25:$B$34</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Accuracy'!$O$25:$O$34</c:f>
              <c:numCache>
                <c:formatCode>0</c:formatCode>
                <c:ptCount val="10"/>
                <c:pt idx="0">
                  <c:v>-29</c:v>
                </c:pt>
                <c:pt idx="1">
                  <c:v>-14.93</c:v>
                </c:pt>
                <c:pt idx="2">
                  <c:v>-87.12</c:v>
                </c:pt>
                <c:pt idx="3">
                  <c:v>30.811</c:v>
                </c:pt>
                <c:pt idx="4">
                  <c:v>-53.09</c:v>
                </c:pt>
                <c:pt idx="5">
                  <c:v>2.0699999999999998</c:v>
                </c:pt>
                <c:pt idx="6">
                  <c:v>-41.56</c:v>
                </c:pt>
                <c:pt idx="7">
                  <c:v>-20.72</c:v>
                </c:pt>
                <c:pt idx="8">
                  <c:v>34.06</c:v>
                </c:pt>
                <c:pt idx="9">
                  <c:v>128.31</c:v>
                </c:pt>
              </c:numCache>
            </c:numRef>
          </c:val>
          <c:extLst>
            <c:ext xmlns:c16="http://schemas.microsoft.com/office/drawing/2014/chart" uri="{C3380CC4-5D6E-409C-BE32-E72D297353CC}">
              <c16:uniqueId val="{00000002-FD6B-4B53-AAD8-68D3DEEBF8BE}"/>
            </c:ext>
          </c:extLst>
        </c:ser>
        <c:dLbls>
          <c:showLegendKey val="0"/>
          <c:showVal val="0"/>
          <c:showCatName val="0"/>
          <c:showSerName val="0"/>
          <c:showPercent val="0"/>
          <c:showBubbleSize val="0"/>
        </c:dLbls>
        <c:gapWidth val="219"/>
        <c:overlap val="-27"/>
        <c:axId val="362121600"/>
        <c:axId val="298455824"/>
        <c:extLst>
          <c:ext xmlns:c15="http://schemas.microsoft.com/office/drawing/2012/chart" uri="{02D57815-91ED-43cb-92C2-25804820EDAC}">
            <c15:filteredBarSeries>
              <c15:ser>
                <c:idx val="0"/>
                <c:order val="0"/>
                <c:tx>
                  <c:strRef>
                    <c:extLst>
                      <c:ext uri="{02D57815-91ED-43cb-92C2-25804820EDAC}">
                        <c15:formulaRef>
                          <c15:sqref>'2d Accuracy'!$C$24</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c:ext uri="{02D57815-91ED-43cb-92C2-25804820EDAC}">
                        <c15:formulaRef>
                          <c15:sqref>'2d Accuracy'!$C$25:$C$34</c15:sqref>
                        </c15:formulaRef>
                      </c:ext>
                    </c:extLst>
                    <c:numCache>
                      <c:formatCode>General</c:formatCode>
                      <c:ptCount val="10"/>
                      <c:pt idx="0">
                        <c:v>1000</c:v>
                      </c:pt>
                      <c:pt idx="1">
                        <c:v>1000</c:v>
                      </c:pt>
                      <c:pt idx="2">
                        <c:v>1000</c:v>
                      </c:pt>
                      <c:pt idx="3">
                        <c:v>1000</c:v>
                      </c:pt>
                      <c:pt idx="4">
                        <c:v>1000</c:v>
                      </c:pt>
                      <c:pt idx="5">
                        <c:v>1000</c:v>
                      </c:pt>
                      <c:pt idx="6">
                        <c:v>1000</c:v>
                      </c:pt>
                      <c:pt idx="7">
                        <c:v>1000</c:v>
                      </c:pt>
                      <c:pt idx="8">
                        <c:v>1000</c:v>
                      </c:pt>
                      <c:pt idx="9">
                        <c:v>1000</c:v>
                      </c:pt>
                    </c:numCache>
                  </c:numRef>
                </c:val>
                <c:extLst>
                  <c:ext xmlns:c16="http://schemas.microsoft.com/office/drawing/2014/chart" uri="{C3380CC4-5D6E-409C-BE32-E72D297353CC}">
                    <c16:uniqueId val="{00000003-FD6B-4B53-AAD8-68D3DEEBF8B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'2d Accuracy'!$D$24</c15:sqref>
                        </c15:formulaRef>
                      </c:ext>
                    </c:extLst>
                    <c:strCache>
                      <c:ptCount val="1"/>
                      <c:pt idx="0">
                        <c:v>Baseline*</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Accuracy'!$D$25:$D$34</c15:sqref>
                        </c15:formulaRef>
                      </c:ext>
                    </c:extLst>
                    <c:numCache>
                      <c:formatCode>General</c:formatCode>
                      <c:ptCount val="10"/>
                      <c:pt idx="0">
                        <c:v>870</c:v>
                      </c:pt>
                      <c:pt idx="1">
                        <c:v>660</c:v>
                      </c:pt>
                      <c:pt idx="2">
                        <c:v>680</c:v>
                      </c:pt>
                      <c:pt idx="3">
                        <c:v>680</c:v>
                      </c:pt>
                      <c:pt idx="4">
                        <c:v>640</c:v>
                      </c:pt>
                      <c:pt idx="5">
                        <c:v>660</c:v>
                      </c:pt>
                      <c:pt idx="6">
                        <c:v>680</c:v>
                      </c:pt>
                      <c:pt idx="7">
                        <c:v>700</c:v>
                      </c:pt>
                      <c:pt idx="8">
                        <c:v>740</c:v>
                      </c:pt>
                      <c:pt idx="9">
                        <c:v>780</c:v>
                      </c:pt>
                    </c:numCache>
                  </c:numRef>
                </c:val>
                <c:extLst xmlns:c15="http://schemas.microsoft.com/office/drawing/2012/chart">
                  <c:ext xmlns:c16="http://schemas.microsoft.com/office/drawing/2014/chart" uri="{C3380CC4-5D6E-409C-BE32-E72D297353CC}">
                    <c16:uniqueId val="{00000004-FD6B-4B53-AAD8-68D3DEEBF8B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Accuracy'!$E$24</c15:sqref>
                        </c15:formulaRef>
                      </c:ext>
                    </c:extLst>
                    <c:strCache>
                      <c:ptCount val="1"/>
                      <c:pt idx="0">
                        <c:v>Mean</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Accuracy'!$E$25:$E$34</c15:sqref>
                        </c15:formulaRef>
                      </c:ext>
                    </c:extLst>
                    <c:numCache>
                      <c:formatCode>General</c:formatCode>
                      <c:ptCount val="10"/>
                      <c:pt idx="0">
                        <c:v>-152</c:v>
                      </c:pt>
                      <c:pt idx="1">
                        <c:v>72</c:v>
                      </c:pt>
                      <c:pt idx="2">
                        <c:v>-119</c:v>
                      </c:pt>
                      <c:pt idx="3">
                        <c:v>-117</c:v>
                      </c:pt>
                      <c:pt idx="4">
                        <c:v>-208</c:v>
                      </c:pt>
                      <c:pt idx="5">
                        <c:v>-144</c:v>
                      </c:pt>
                      <c:pt idx="6">
                        <c:v>-192</c:v>
                      </c:pt>
                      <c:pt idx="7">
                        <c:v>-127</c:v>
                      </c:pt>
                      <c:pt idx="8">
                        <c:v>-106</c:v>
                      </c:pt>
                      <c:pt idx="9">
                        <c:v>-232</c:v>
                      </c:pt>
                    </c:numCache>
                  </c:numRef>
                </c:val>
                <c:extLst xmlns:c15="http://schemas.microsoft.com/office/drawing/2012/chart">
                  <c:ext xmlns:c16="http://schemas.microsoft.com/office/drawing/2014/chart" uri="{C3380CC4-5D6E-409C-BE32-E72D297353CC}">
                    <c16:uniqueId val="{00000005-FD6B-4B53-AAD8-68D3DEEBF8B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'2d Accuracy'!$F$24</c15:sqref>
                        </c15:formulaRef>
                      </c:ext>
                    </c:extLst>
                    <c:strCache>
                      <c:ptCount val="1"/>
                      <c:pt idx="0">
                        <c:v>Stdv</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Accuracy'!$F$25:$F$34</c15:sqref>
                        </c15:formulaRef>
                      </c:ext>
                    </c:extLst>
                    <c:numCache>
                      <c:formatCode>0</c:formatCode>
                      <c:ptCount val="10"/>
                      <c:pt idx="0">
                        <c:v>136</c:v>
                      </c:pt>
                      <c:pt idx="1">
                        <c:v>56</c:v>
                      </c:pt>
                      <c:pt idx="2">
                        <c:v>85</c:v>
                      </c:pt>
                      <c:pt idx="3">
                        <c:v>103</c:v>
                      </c:pt>
                      <c:pt idx="4">
                        <c:v>226</c:v>
                      </c:pt>
                      <c:pt idx="5">
                        <c:v>186</c:v>
                      </c:pt>
                      <c:pt idx="6">
                        <c:v>299</c:v>
                      </c:pt>
                      <c:pt idx="7">
                        <c:v>335</c:v>
                      </c:pt>
                      <c:pt idx="8">
                        <c:v>358</c:v>
                      </c:pt>
                      <c:pt idx="9">
                        <c:v>322</c:v>
                      </c:pt>
                    </c:numCache>
                  </c:numRef>
                </c:val>
                <c:extLst xmlns:c15="http://schemas.microsoft.com/office/drawing/2012/chart">
                  <c:ext xmlns:c16="http://schemas.microsoft.com/office/drawing/2014/chart" uri="{C3380CC4-5D6E-409C-BE32-E72D297353CC}">
                    <c16:uniqueId val="{00000006-FD6B-4B53-AAD8-68D3DEEBF8B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'2d Accuracy'!$H$24</c15:sqref>
                        </c15:formulaRef>
                      </c:ext>
                    </c:extLst>
                    <c:strCache>
                      <c:ptCount val="1"/>
                      <c:pt idx="0">
                        <c:v>Stdv</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Accuracy'!$H$25:$H$34</c15:sqref>
                        </c15:formulaRef>
                      </c:ext>
                    </c:extLst>
                    <c:numCache>
                      <c:formatCode>0</c:formatCode>
                      <c:ptCount val="10"/>
                      <c:pt idx="0">
                        <c:v>99</c:v>
                      </c:pt>
                      <c:pt idx="1">
                        <c:v>52</c:v>
                      </c:pt>
                      <c:pt idx="2">
                        <c:v>79</c:v>
                      </c:pt>
                      <c:pt idx="3">
                        <c:v>93</c:v>
                      </c:pt>
                      <c:pt idx="4">
                        <c:v>184</c:v>
                      </c:pt>
                      <c:pt idx="5">
                        <c:v>159</c:v>
                      </c:pt>
                      <c:pt idx="6">
                        <c:v>254</c:v>
                      </c:pt>
                      <c:pt idx="7">
                        <c:v>279</c:v>
                      </c:pt>
                      <c:pt idx="8">
                        <c:v>292</c:v>
                      </c:pt>
                      <c:pt idx="9">
                        <c:v>272</c:v>
                      </c:pt>
                    </c:numCache>
                  </c:numRef>
                </c:val>
                <c:extLst xmlns:c15="http://schemas.microsoft.com/office/drawing/2012/chart">
                  <c:ext xmlns:c16="http://schemas.microsoft.com/office/drawing/2014/chart" uri="{C3380CC4-5D6E-409C-BE32-E72D297353CC}">
                    <c16:uniqueId val="{00000007-FD6B-4B53-AAD8-68D3DEEBF8B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'2d Accuracy'!$I$24</c15:sqref>
                        </c15:formulaRef>
                      </c:ext>
                    </c:extLst>
                    <c:strCache>
                      <c:ptCount val="1"/>
                      <c:pt idx="0">
                        <c:v>Mean</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Accuracy'!$I$25:$I$34</c15:sqref>
                        </c15:formulaRef>
                      </c:ext>
                    </c:extLst>
                    <c:numCache>
                      <c:formatCode>General</c:formatCode>
                      <c:ptCount val="10"/>
                      <c:pt idx="0">
                        <c:v>-18</c:v>
                      </c:pt>
                      <c:pt idx="1">
                        <c:v>-31</c:v>
                      </c:pt>
                      <c:pt idx="2">
                        <c:v>19</c:v>
                      </c:pt>
                      <c:pt idx="3">
                        <c:v>-23</c:v>
                      </c:pt>
                      <c:pt idx="4">
                        <c:v>-16</c:v>
                      </c:pt>
                      <c:pt idx="5">
                        <c:v>-84</c:v>
                      </c:pt>
                      <c:pt idx="6">
                        <c:v>-67</c:v>
                      </c:pt>
                      <c:pt idx="7">
                        <c:v>-77</c:v>
                      </c:pt>
                      <c:pt idx="8">
                        <c:v>39</c:v>
                      </c:pt>
                      <c:pt idx="9">
                        <c:v>333</c:v>
                      </c:pt>
                    </c:numCache>
                  </c:numRef>
                </c:val>
                <c:extLst xmlns:c15="http://schemas.microsoft.com/office/drawing/2012/chart">
                  <c:ext xmlns:c16="http://schemas.microsoft.com/office/drawing/2014/chart" uri="{C3380CC4-5D6E-409C-BE32-E72D297353CC}">
                    <c16:uniqueId val="{00000008-FD6B-4B53-AAD8-68D3DEEBF8B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'2d Accuracy'!$J$24</c15:sqref>
                        </c15:formulaRef>
                      </c:ext>
                    </c:extLst>
                    <c:strCache>
                      <c:ptCount val="1"/>
                      <c:pt idx="0">
                        <c:v>Stdv</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Accuracy'!$J$25:$J$34</c15:sqref>
                        </c15:formulaRef>
                      </c:ext>
                    </c:extLst>
                    <c:numCache>
                      <c:formatCode>0</c:formatCode>
                      <c:ptCount val="10"/>
                      <c:pt idx="0">
                        <c:v>124</c:v>
                      </c:pt>
                      <c:pt idx="1">
                        <c:v>53</c:v>
                      </c:pt>
                      <c:pt idx="2">
                        <c:v>73</c:v>
                      </c:pt>
                      <c:pt idx="3">
                        <c:v>98</c:v>
                      </c:pt>
                      <c:pt idx="4">
                        <c:v>179</c:v>
                      </c:pt>
                      <c:pt idx="5">
                        <c:v>160</c:v>
                      </c:pt>
                      <c:pt idx="6">
                        <c:v>247</c:v>
                      </c:pt>
                      <c:pt idx="7">
                        <c:v>284</c:v>
                      </c:pt>
                      <c:pt idx="8">
                        <c:v>297</c:v>
                      </c:pt>
                      <c:pt idx="9">
                        <c:v>288</c:v>
                      </c:pt>
                    </c:numCache>
                  </c:numRef>
                </c:val>
                <c:extLst xmlns:c15="http://schemas.microsoft.com/office/drawing/2012/chart">
                  <c:ext xmlns:c16="http://schemas.microsoft.com/office/drawing/2014/chart" uri="{C3380CC4-5D6E-409C-BE32-E72D297353CC}">
                    <c16:uniqueId val="{00000009-FD6B-4B53-AAD8-68D3DEEBF8B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'2d Accuracy'!$L$24</c15:sqref>
                        </c15:formulaRef>
                      </c:ext>
                    </c:extLst>
                    <c:strCache>
                      <c:ptCount val="1"/>
                      <c:pt idx="0">
                        <c:v>Stdv</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Accuracy'!$L$25:$L$34</c15:sqref>
                        </c15:formulaRef>
                      </c:ext>
                    </c:extLst>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val>
                <c:extLst xmlns:c15="http://schemas.microsoft.com/office/drawing/2012/chart">
                  <c:ext xmlns:c16="http://schemas.microsoft.com/office/drawing/2014/chart" uri="{C3380CC4-5D6E-409C-BE32-E72D297353CC}">
                    <c16:uniqueId val="{0000000A-FD6B-4B53-AAD8-68D3DEEBF8B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'2d Accuracy'!$M$24</c15:sqref>
                        </c15:formulaRef>
                      </c:ext>
                    </c:extLst>
                    <c:strCache>
                      <c:ptCount val="1"/>
                      <c:pt idx="0">
                        <c:v>Mean</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Accuracy'!$M$25:$M$34</c15:sqref>
                        </c15:formulaRef>
                      </c:ext>
                    </c:extLst>
                    <c:numCache>
                      <c:formatCode>0</c:formatCode>
                      <c:ptCount val="10"/>
                      <c:pt idx="0">
                        <c:v>-28.23</c:v>
                      </c:pt>
                      <c:pt idx="1">
                        <c:v>-22.73</c:v>
                      </c:pt>
                      <c:pt idx="2">
                        <c:v>-102.2</c:v>
                      </c:pt>
                      <c:pt idx="3">
                        <c:v>36.57</c:v>
                      </c:pt>
                      <c:pt idx="4">
                        <c:v>-43.1</c:v>
                      </c:pt>
                      <c:pt idx="5">
                        <c:v>-3.11</c:v>
                      </c:pt>
                      <c:pt idx="6">
                        <c:v>-38.049999999999997</c:v>
                      </c:pt>
                      <c:pt idx="7">
                        <c:v>-16.559999999999999</c:v>
                      </c:pt>
                      <c:pt idx="8">
                        <c:v>39.47</c:v>
                      </c:pt>
                      <c:pt idx="9">
                        <c:v>133.6</c:v>
                      </c:pt>
                    </c:numCache>
                  </c:numRef>
                </c:val>
                <c:extLst xmlns:c15="http://schemas.microsoft.com/office/drawing/2012/chart">
                  <c:ext xmlns:c16="http://schemas.microsoft.com/office/drawing/2014/chart" uri="{C3380CC4-5D6E-409C-BE32-E72D297353CC}">
                    <c16:uniqueId val="{0000000B-FD6B-4B53-AAD8-68D3DEEBF8B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'2d Accuracy'!$N$24</c15:sqref>
                        </c15:formulaRef>
                      </c:ext>
                    </c:extLst>
                    <c:strCache>
                      <c:ptCount val="1"/>
                      <c:pt idx="0">
                        <c:v>Stdv</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Accuracy'!$N$25:$N$34</c15:sqref>
                        </c15:formulaRef>
                      </c:ext>
                    </c:extLst>
                    <c:numCache>
                      <c:formatCode>0</c:formatCode>
                      <c:ptCount val="10"/>
                      <c:pt idx="0">
                        <c:v>159</c:v>
                      </c:pt>
                      <c:pt idx="1">
                        <c:v>57</c:v>
                      </c:pt>
                      <c:pt idx="2">
                        <c:v>96</c:v>
                      </c:pt>
                      <c:pt idx="3">
                        <c:v>120</c:v>
                      </c:pt>
                      <c:pt idx="4">
                        <c:v>333</c:v>
                      </c:pt>
                      <c:pt idx="5">
                        <c:v>268</c:v>
                      </c:pt>
                      <c:pt idx="6">
                        <c:v>446</c:v>
                      </c:pt>
                      <c:pt idx="7">
                        <c:v>499</c:v>
                      </c:pt>
                      <c:pt idx="8">
                        <c:v>513</c:v>
                      </c:pt>
                      <c:pt idx="9">
                        <c:v>412</c:v>
                      </c:pt>
                    </c:numCache>
                  </c:numRef>
                </c:val>
                <c:extLst xmlns:c15="http://schemas.microsoft.com/office/drawing/2012/chart">
                  <c:ext xmlns:c16="http://schemas.microsoft.com/office/drawing/2014/chart" uri="{C3380CC4-5D6E-409C-BE32-E72D297353CC}">
                    <c16:uniqueId val="{0000000C-FD6B-4B53-AAD8-68D3DEEBF8BE}"/>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'2d Accuracy'!$P$24</c15:sqref>
                        </c15:formulaRef>
                      </c:ext>
                    </c:extLst>
                    <c:strCache>
                      <c:ptCount val="1"/>
                      <c:pt idx="0">
                        <c:v>Stdv</c:v>
                      </c:pt>
                    </c:strCache>
                  </c:strRef>
                </c:tx>
                <c:spPr>
                  <a:solidFill>
                    <a:schemeClr val="accent2">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Accuracy'!$B$25:$B$34</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Accuracy'!$P$25:$P$34</c15:sqref>
                        </c15:formulaRef>
                      </c:ext>
                    </c:extLst>
                    <c:numCache>
                      <c:formatCode>0</c:formatCode>
                      <c:ptCount val="10"/>
                      <c:pt idx="0">
                        <c:v>163</c:v>
                      </c:pt>
                      <c:pt idx="1">
                        <c:v>62</c:v>
                      </c:pt>
                      <c:pt idx="2">
                        <c:v>100</c:v>
                      </c:pt>
                      <c:pt idx="3">
                        <c:v>126</c:v>
                      </c:pt>
                      <c:pt idx="4">
                        <c:v>341</c:v>
                      </c:pt>
                      <c:pt idx="5">
                        <c:v>267</c:v>
                      </c:pt>
                      <c:pt idx="6">
                        <c:v>456</c:v>
                      </c:pt>
                      <c:pt idx="7">
                        <c:v>493</c:v>
                      </c:pt>
                      <c:pt idx="8">
                        <c:v>496</c:v>
                      </c:pt>
                      <c:pt idx="9">
                        <c:v>430</c:v>
                      </c:pt>
                    </c:numCache>
                  </c:numRef>
                </c:val>
                <c:extLst xmlns:c15="http://schemas.microsoft.com/office/drawing/2012/chart">
                  <c:ext xmlns:c16="http://schemas.microsoft.com/office/drawing/2014/chart" uri="{C3380CC4-5D6E-409C-BE32-E72D297353CC}">
                    <c16:uniqueId val="{0000000D-FD6B-4B53-AAD8-68D3DEEBF8BE}"/>
                  </c:ext>
                </c:extLst>
              </c15:ser>
            </c15:filteredBarSeries>
          </c:ext>
        </c:extLst>
      </c:barChart>
      <c:catAx>
        <c:axId val="3621216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Channel Central Wavelength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8455824"/>
        <c:crosses val="autoZero"/>
        <c:auto val="1"/>
        <c:lblAlgn val="ctr"/>
        <c:lblOffset val="100"/>
        <c:noMultiLvlLbl val="0"/>
      </c:catAx>
      <c:valAx>
        <c:axId val="298455824"/>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Bias (</a:t>
                </a:r>
                <a:r>
                  <a:rPr lang="en-US" sz="1800" dirty="0" err="1"/>
                  <a:t>mK</a:t>
                </a:r>
                <a:r>
                  <a:rPr lang="en-US" sz="1800"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121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Total Navigation Error of </a:t>
            </a:r>
            <a:r>
              <a:rPr lang="en-US" sz="2400" b="1"/>
              <a:t>GOES-</a:t>
            </a:r>
            <a:r>
              <a:rPr lang="en-US" sz="2400" b="1">
                <a:solidFill>
                  <a:srgbClr val="0000FF"/>
                </a:solidFill>
              </a:rPr>
              <a:t>16</a:t>
            </a:r>
            <a:r>
              <a:rPr lang="en-US" sz="2400" b="1"/>
              <a:t>/</a:t>
            </a:r>
            <a:r>
              <a:rPr lang="en-US" sz="2400" b="1">
                <a:solidFill>
                  <a:srgbClr val="008000"/>
                </a:solidFill>
              </a:rPr>
              <a:t>17</a:t>
            </a:r>
            <a:r>
              <a:rPr lang="en-US" sz="2400" b="1"/>
              <a:t>/</a:t>
            </a:r>
            <a:r>
              <a:rPr lang="en-US" sz="2400" b="1">
                <a:solidFill>
                  <a:srgbClr val="FF0000"/>
                </a:solidFill>
              </a:rPr>
              <a:t>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Error'!$C$3</c:f>
              <c:strCache>
                <c:ptCount val="1"/>
                <c:pt idx="0">
                  <c:v>MRD</c:v>
                </c:pt>
              </c:strCache>
            </c:strRef>
          </c:tx>
          <c:spPr>
            <a:solidFill>
              <a:srgbClr val="FFC000"/>
            </a:solidFill>
            <a:ln>
              <a:solidFill>
                <a:srgbClr val="FFC000"/>
              </a:solid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Error'!$C$4:$C$13</c:f>
              <c:numCache>
                <c:formatCode>_(* #,##0.0_);_(* \(#,##0.0\);_(* "-"??_);_(@_)</c:formatCode>
                <c:ptCount val="10"/>
                <c:pt idx="0">
                  <c:v>28</c:v>
                </c:pt>
                <c:pt idx="1">
                  <c:v>28</c:v>
                </c:pt>
                <c:pt idx="2">
                  <c:v>28</c:v>
                </c:pt>
                <c:pt idx="3">
                  <c:v>28</c:v>
                </c:pt>
                <c:pt idx="4">
                  <c:v>28</c:v>
                </c:pt>
                <c:pt idx="5">
                  <c:v>28</c:v>
                </c:pt>
                <c:pt idx="6">
                  <c:v>28</c:v>
                </c:pt>
                <c:pt idx="7">
                  <c:v>28</c:v>
                </c:pt>
                <c:pt idx="8">
                  <c:v>28</c:v>
                </c:pt>
                <c:pt idx="9">
                  <c:v>28</c:v>
                </c:pt>
              </c:numCache>
            </c:numRef>
          </c:val>
          <c:extLst>
            <c:ext xmlns:c16="http://schemas.microsoft.com/office/drawing/2014/chart" uri="{C3380CC4-5D6E-409C-BE32-E72D297353CC}">
              <c16:uniqueId val="{00000000-F61E-440D-95D6-82268FB11BAD}"/>
            </c:ext>
          </c:extLst>
        </c:ser>
        <c:ser>
          <c:idx val="3"/>
          <c:order val="3"/>
          <c:tx>
            <c:strRef>
              <c:f>'1a Nav Error'!$F$3</c:f>
              <c:strCache>
                <c:ptCount val="1"/>
                <c:pt idx="0">
                  <c:v>G16 Full</c:v>
                </c:pt>
              </c:strCache>
            </c:strRef>
          </c:tx>
          <c:spPr>
            <a:solidFill>
              <a:srgbClr val="0000FF"/>
            </a:solidFill>
            <a:ln>
              <a:solidFill>
                <a:srgbClr val="0000FF"/>
              </a:solid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Error'!$F$4:$F$13</c:f>
              <c:numCache>
                <c:formatCode>_(* #,##0.0_);_(* \(#,##0.0\);_(* "-"??_);_(@_)</c:formatCode>
                <c:ptCount val="10"/>
                <c:pt idx="0">
                  <c:v>3.92</c:v>
                </c:pt>
                <c:pt idx="1">
                  <c:v>0.72</c:v>
                </c:pt>
                <c:pt idx="2">
                  <c:v>2.69</c:v>
                </c:pt>
                <c:pt idx="3">
                  <c:v>1.9</c:v>
                </c:pt>
                <c:pt idx="4">
                  <c:v>5.5</c:v>
                </c:pt>
                <c:pt idx="5">
                  <c:v>3.2</c:v>
                </c:pt>
                <c:pt idx="6">
                  <c:v>8.1999999999999993</c:v>
                </c:pt>
                <c:pt idx="7">
                  <c:v>4.5</c:v>
                </c:pt>
                <c:pt idx="8">
                  <c:v>9.4</c:v>
                </c:pt>
                <c:pt idx="9">
                  <c:v>5.0999999999999996</c:v>
                </c:pt>
              </c:numCache>
            </c:numRef>
          </c:val>
          <c:extLst>
            <c:ext xmlns:c16="http://schemas.microsoft.com/office/drawing/2014/chart" uri="{C3380CC4-5D6E-409C-BE32-E72D297353CC}">
              <c16:uniqueId val="{00000001-F61E-440D-95D6-82268FB11BAD}"/>
            </c:ext>
          </c:extLst>
        </c:ser>
        <c:ser>
          <c:idx val="7"/>
          <c:order val="7"/>
          <c:tx>
            <c:strRef>
              <c:f>'1a Nav Error'!$J$3</c:f>
              <c:strCache>
                <c:ptCount val="1"/>
                <c:pt idx="0">
                  <c:v>G17 Full M6</c:v>
                </c:pt>
              </c:strCache>
            </c:strRef>
          </c:tx>
          <c:spPr>
            <a:solidFill>
              <a:srgbClr val="00B050"/>
            </a:solidFill>
            <a:ln>
              <a:solidFill>
                <a:srgbClr val="00B0F0"/>
              </a:solid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Error'!$J$4:$J$13</c:f>
              <c:numCache>
                <c:formatCode>_(* #,##0.0_);_(* \(#,##0.0\);_(* "-"??_);_(@_)</c:formatCode>
                <c:ptCount val="10"/>
                <c:pt idx="0">
                  <c:v>1.4</c:v>
                </c:pt>
                <c:pt idx="1">
                  <c:v>1.4</c:v>
                </c:pt>
                <c:pt idx="2">
                  <c:v>2</c:v>
                </c:pt>
                <c:pt idx="3">
                  <c:v>1.6</c:v>
                </c:pt>
                <c:pt idx="4">
                  <c:v>5</c:v>
                </c:pt>
                <c:pt idx="5">
                  <c:v>5.5</c:v>
                </c:pt>
                <c:pt idx="6">
                  <c:v>5.9</c:v>
                </c:pt>
                <c:pt idx="7">
                  <c:v>7.8</c:v>
                </c:pt>
                <c:pt idx="8">
                  <c:v>7.3</c:v>
                </c:pt>
                <c:pt idx="9">
                  <c:v>6.4</c:v>
                </c:pt>
              </c:numCache>
            </c:numRef>
          </c:val>
          <c:extLst>
            <c:ext xmlns:c16="http://schemas.microsoft.com/office/drawing/2014/chart" uri="{C3380CC4-5D6E-409C-BE32-E72D297353CC}">
              <c16:uniqueId val="{00000002-F61E-440D-95D6-82268FB11BAD}"/>
            </c:ext>
          </c:extLst>
        </c:ser>
        <c:ser>
          <c:idx val="9"/>
          <c:order val="9"/>
          <c:tx>
            <c:strRef>
              <c:f>'1a Nav Error'!$L$3</c:f>
              <c:strCache>
                <c:ptCount val="1"/>
                <c:pt idx="0">
                  <c:v>G18 Full</c:v>
                </c:pt>
              </c:strCache>
            </c:strRef>
          </c:tx>
          <c:spPr>
            <a:solidFill>
              <a:srgbClr val="FF0000"/>
            </a:solidFill>
            <a:ln>
              <a:solidFill>
                <a:srgbClr val="FF0000"/>
              </a:solidFill>
            </a:ln>
            <a:effectLst/>
          </c:spPr>
          <c:invertIfNegative val="0"/>
          <c:cat>
            <c:strRef>
              <c:f>'1a Nav Error'!$B$4:$B$13</c:f>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f>'1a Nav Error'!$L$4:$L$13</c:f>
              <c:numCache>
                <c:formatCode>_(* #,##0.0_);_(* \(#,##0.0\);_(* "-"??_);_(@_)</c:formatCode>
                <c:ptCount val="10"/>
                <c:pt idx="0">
                  <c:v>1.1000000000000001</c:v>
                </c:pt>
                <c:pt idx="1">
                  <c:v>1.6</c:v>
                </c:pt>
                <c:pt idx="2">
                  <c:v>2.4</c:v>
                </c:pt>
                <c:pt idx="3">
                  <c:v>2</c:v>
                </c:pt>
                <c:pt idx="4">
                  <c:v>5.0999999999999996</c:v>
                </c:pt>
                <c:pt idx="5">
                  <c:v>4.4000000000000004</c:v>
                </c:pt>
                <c:pt idx="6">
                  <c:v>5.9</c:v>
                </c:pt>
                <c:pt idx="7">
                  <c:v>6.4</c:v>
                </c:pt>
                <c:pt idx="8">
                  <c:v>5.0999999999999996</c:v>
                </c:pt>
                <c:pt idx="9">
                  <c:v>8.6999999999999993</c:v>
                </c:pt>
              </c:numCache>
            </c:numRef>
          </c:val>
          <c:extLst>
            <c:ext xmlns:c16="http://schemas.microsoft.com/office/drawing/2014/chart" uri="{C3380CC4-5D6E-409C-BE32-E72D297353CC}">
              <c16:uniqueId val="{00000003-F61E-440D-95D6-82268FB11BAD}"/>
            </c:ext>
          </c:extLst>
        </c:ser>
        <c:dLbls>
          <c:showLegendKey val="0"/>
          <c:showVal val="0"/>
          <c:showCatName val="0"/>
          <c:showSerName val="0"/>
          <c:showPercent val="0"/>
          <c:showBubbleSize val="0"/>
        </c:dLbls>
        <c:gapWidth val="219"/>
        <c:overlap val="-27"/>
        <c:axId val="362130800"/>
        <c:axId val="411737440"/>
        <c:extLst>
          <c:ext xmlns:c15="http://schemas.microsoft.com/office/drawing/2012/chart" uri="{02D57815-91ED-43cb-92C2-25804820EDAC}">
            <c15:filteredBarSeries>
              <c15:ser>
                <c:idx val="1"/>
                <c:order val="1"/>
                <c:tx>
                  <c:strRef>
                    <c:extLst>
                      <c:ext uri="{02D57815-91ED-43cb-92C2-25804820EDAC}">
                        <c15:formulaRef>
                          <c15:sqref>'1a Nav Error'!$D$3</c15:sqref>
                        </c15:formulaRef>
                      </c:ext>
                    </c:extLst>
                    <c:strCache>
                      <c:ptCount val="1"/>
                      <c:pt idx="0">
                        <c:v>Baseline</c:v>
                      </c:pt>
                    </c:strCache>
                  </c:strRef>
                </c:tx>
                <c:spPr>
                  <a:solidFill>
                    <a:schemeClr val="accent2"/>
                  </a:solidFill>
                  <a:ln>
                    <a:noFill/>
                  </a:ln>
                  <a:effectLst/>
                </c:spPr>
                <c:invertIfNegative val="0"/>
                <c:cat>
                  <c:strRef>
                    <c:extLst>
                      <c:ex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c:ext uri="{02D57815-91ED-43cb-92C2-25804820EDAC}">
                        <c15:formulaRef>
                          <c15:sqref>'1a Nav Error'!$D$4:$D$13</c15:sqref>
                        </c15:formulaRef>
                      </c:ext>
                    </c:extLst>
                    <c:numCache>
                      <c:formatCode>_(* #,##0.0_);_(* \(#,##0.0\);_(* "-"??_);_(@_)</c:formatCode>
                      <c:ptCount val="10"/>
                      <c:pt idx="0">
                        <c:v>10.4</c:v>
                      </c:pt>
                      <c:pt idx="1">
                        <c:v>10.1</c:v>
                      </c:pt>
                      <c:pt idx="2">
                        <c:v>10.5</c:v>
                      </c:pt>
                      <c:pt idx="3">
                        <c:v>10.3</c:v>
                      </c:pt>
                      <c:pt idx="4">
                        <c:v>10.6</c:v>
                      </c:pt>
                      <c:pt idx="5">
                        <c:v>10.4</c:v>
                      </c:pt>
                      <c:pt idx="6">
                        <c:v>11.4</c:v>
                      </c:pt>
                      <c:pt idx="7">
                        <c:v>11.3</c:v>
                      </c:pt>
                      <c:pt idx="8">
                        <c:v>11.9</c:v>
                      </c:pt>
                      <c:pt idx="9">
                        <c:v>12.5</c:v>
                      </c:pt>
                    </c:numCache>
                  </c:numRef>
                </c:val>
                <c:extLst>
                  <c:ext xmlns:c16="http://schemas.microsoft.com/office/drawing/2014/chart" uri="{C3380CC4-5D6E-409C-BE32-E72D297353CC}">
                    <c16:uniqueId val="{00000004-F61E-440D-95D6-82268FB11BA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'1a Nav Error'!$E$3</c15:sqref>
                        </c15:formulaRef>
                      </c:ext>
                    </c:extLst>
                    <c:strCache>
                      <c:ptCount val="1"/>
                      <c:pt idx="0">
                        <c:v>G16 Prov</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Error'!$E$4:$E$13</c15:sqref>
                        </c15:formulaRef>
                      </c:ext>
                    </c:extLst>
                    <c:numCache>
                      <c:formatCode>_(* #,##0.0_);_(* \(#,##0.0\);_(* "-"??_);_(@_)</c:formatCode>
                      <c:ptCount val="10"/>
                      <c:pt idx="0">
                        <c:v>6.6</c:v>
                      </c:pt>
                      <c:pt idx="1">
                        <c:v>6</c:v>
                      </c:pt>
                      <c:pt idx="2">
                        <c:v>17.100000000000001</c:v>
                      </c:pt>
                      <c:pt idx="3">
                        <c:v>16.899999999999999</c:v>
                      </c:pt>
                      <c:pt idx="4">
                        <c:v>56.2</c:v>
                      </c:pt>
                      <c:pt idx="5">
                        <c:v>46.3</c:v>
                      </c:pt>
                      <c:pt idx="6">
                        <c:v>70</c:v>
                      </c:pt>
                      <c:pt idx="7">
                        <c:v>62.3</c:v>
                      </c:pt>
                      <c:pt idx="8">
                        <c:v>76.599999999999994</c:v>
                      </c:pt>
                      <c:pt idx="9">
                        <c:v>65.599999999999994</c:v>
                      </c:pt>
                    </c:numCache>
                  </c:numRef>
                </c:val>
                <c:extLst xmlns:c15="http://schemas.microsoft.com/office/drawing/2012/chart">
                  <c:ext xmlns:c16="http://schemas.microsoft.com/office/drawing/2014/chart" uri="{C3380CC4-5D6E-409C-BE32-E72D297353CC}">
                    <c16:uniqueId val="{00000005-F61E-440D-95D6-82268FB11BA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'1a Nav Error'!$G$3</c15:sqref>
                        </c15:formulaRef>
                      </c:ext>
                    </c:extLst>
                    <c:strCache>
                      <c:ptCount val="1"/>
                      <c:pt idx="0">
                        <c:v>G17 Prov M3</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Error'!$G$4:$G$13</c15:sqref>
                        </c15:formulaRef>
                      </c:ext>
                    </c:extLst>
                    <c:numCache>
                      <c:formatCode>_(* #,##0.0_);_(* \(#,##0.0\);_(* "-"??_);_(@_)</c:formatCode>
                      <c:ptCount val="10"/>
                      <c:pt idx="0">
                        <c:v>2.9</c:v>
                      </c:pt>
                      <c:pt idx="1">
                        <c:v>3.8</c:v>
                      </c:pt>
                      <c:pt idx="2">
                        <c:v>5.9</c:v>
                      </c:pt>
                      <c:pt idx="3">
                        <c:v>4.5</c:v>
                      </c:pt>
                      <c:pt idx="4">
                        <c:v>14.7</c:v>
                      </c:pt>
                      <c:pt idx="5">
                        <c:v>12.4</c:v>
                      </c:pt>
                      <c:pt idx="6">
                        <c:v>19</c:v>
                      </c:pt>
                      <c:pt idx="7">
                        <c:v>15.4</c:v>
                      </c:pt>
                      <c:pt idx="8">
                        <c:v>20.8</c:v>
                      </c:pt>
                      <c:pt idx="9">
                        <c:v>22.3</c:v>
                      </c:pt>
                    </c:numCache>
                  </c:numRef>
                </c:val>
                <c:extLst xmlns:c15="http://schemas.microsoft.com/office/drawing/2012/chart">
                  <c:ext xmlns:c16="http://schemas.microsoft.com/office/drawing/2014/chart" uri="{C3380CC4-5D6E-409C-BE32-E72D297353CC}">
                    <c16:uniqueId val="{00000006-F61E-440D-95D6-82268FB11BA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'1a Nav Error'!$H$3</c15:sqref>
                        </c15:formulaRef>
                      </c:ext>
                    </c:extLst>
                    <c:strCache>
                      <c:ptCount val="1"/>
                      <c:pt idx="0">
                        <c:v>G17 Prov M4</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Error'!$H$4:$H$13</c15:sqref>
                        </c15:formulaRef>
                      </c:ext>
                    </c:extLst>
                    <c:numCache>
                      <c:formatCode>_(* #,##0.0_);_(* \(#,##0.0\);_(* "-"??_);_(@_)</c:formatCode>
                      <c:ptCount val="10"/>
                      <c:pt idx="0">
                        <c:v>3.5</c:v>
                      </c:pt>
                      <c:pt idx="1">
                        <c:v>4</c:v>
                      </c:pt>
                      <c:pt idx="2">
                        <c:v>4.8</c:v>
                      </c:pt>
                      <c:pt idx="3">
                        <c:v>5</c:v>
                      </c:pt>
                      <c:pt idx="4">
                        <c:v>13</c:v>
                      </c:pt>
                      <c:pt idx="5">
                        <c:v>15.4</c:v>
                      </c:pt>
                      <c:pt idx="6">
                        <c:v>18.100000000000001</c:v>
                      </c:pt>
                      <c:pt idx="7">
                        <c:v>13.2</c:v>
                      </c:pt>
                      <c:pt idx="8">
                        <c:v>15.8</c:v>
                      </c:pt>
                      <c:pt idx="9">
                        <c:v>16.7</c:v>
                      </c:pt>
                    </c:numCache>
                  </c:numRef>
                </c:val>
                <c:extLst xmlns:c15="http://schemas.microsoft.com/office/drawing/2012/chart">
                  <c:ext xmlns:c16="http://schemas.microsoft.com/office/drawing/2014/chart" uri="{C3380CC4-5D6E-409C-BE32-E72D297353CC}">
                    <c16:uniqueId val="{00000007-F61E-440D-95D6-82268FB11BA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'1a Nav Error'!$I$3</c15:sqref>
                        </c15:formulaRef>
                      </c:ext>
                    </c:extLst>
                    <c:strCache>
                      <c:ptCount val="1"/>
                      <c:pt idx="0">
                        <c:v>G17 Prov M6</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Error'!$I$4:$I$13</c15:sqref>
                        </c15:formulaRef>
                      </c:ext>
                    </c:extLst>
                    <c:numCache>
                      <c:formatCode>_(* #,##0.0_);_(* \(#,##0.0\);_(* "-"??_);_(@_)</c:formatCode>
                      <c:ptCount val="10"/>
                      <c:pt idx="0">
                        <c:v>3.4</c:v>
                      </c:pt>
                      <c:pt idx="1">
                        <c:v>2.9</c:v>
                      </c:pt>
                      <c:pt idx="2">
                        <c:v>6</c:v>
                      </c:pt>
                      <c:pt idx="3">
                        <c:v>3</c:v>
                      </c:pt>
                      <c:pt idx="4">
                        <c:v>11</c:v>
                      </c:pt>
                      <c:pt idx="5">
                        <c:v>9.4</c:v>
                      </c:pt>
                      <c:pt idx="6">
                        <c:v>10.1</c:v>
                      </c:pt>
                      <c:pt idx="7">
                        <c:v>12.8</c:v>
                      </c:pt>
                      <c:pt idx="8">
                        <c:v>15.4</c:v>
                      </c:pt>
                      <c:pt idx="9">
                        <c:v>16.2</c:v>
                      </c:pt>
                    </c:numCache>
                  </c:numRef>
                </c:val>
                <c:extLst xmlns:c15="http://schemas.microsoft.com/office/drawing/2012/chart">
                  <c:ext xmlns:c16="http://schemas.microsoft.com/office/drawing/2014/chart" uri="{C3380CC4-5D6E-409C-BE32-E72D297353CC}">
                    <c16:uniqueId val="{00000008-F61E-440D-95D6-82268FB11BA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'1a Nav Error'!$K$3</c15:sqref>
                        </c15:formulaRef>
                      </c:ext>
                    </c:extLst>
                    <c:strCache>
                      <c:ptCount val="1"/>
                      <c:pt idx="0">
                        <c:v>G18 Prov</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'1a Nav Error'!$B$4:$B$13</c15:sqref>
                        </c15:formulaRef>
                      </c:ext>
                    </c:extLst>
                    <c:strCache>
                      <c:ptCount val="10"/>
                      <c:pt idx="0">
                        <c:v> 0.64 EW </c:v>
                      </c:pt>
                      <c:pt idx="1">
                        <c:v> 0.64 NS </c:v>
                      </c:pt>
                      <c:pt idx="2">
                        <c:v> 0.86 EW </c:v>
                      </c:pt>
                      <c:pt idx="3">
                        <c:v> 0.86 NS </c:v>
                      </c:pt>
                      <c:pt idx="4">
                        <c:v> 2.25 EW </c:v>
                      </c:pt>
                      <c:pt idx="5">
                        <c:v> 2.25 NS </c:v>
                      </c:pt>
                      <c:pt idx="6">
                        <c:v> 3.90 EW </c:v>
                      </c:pt>
                      <c:pt idx="7">
                        <c:v> 3.90 NS </c:v>
                      </c:pt>
                      <c:pt idx="8">
                        <c:v> 10.35 EW </c:v>
                      </c:pt>
                      <c:pt idx="9">
                        <c:v>10.35 NS</c:v>
                      </c:pt>
                    </c:strCache>
                  </c:strRef>
                </c:cat>
                <c:val>
                  <c:numRef>
                    <c:extLst xmlns:c15="http://schemas.microsoft.com/office/drawing/2012/chart">
                      <c:ext xmlns:c15="http://schemas.microsoft.com/office/drawing/2012/chart" uri="{02D57815-91ED-43cb-92C2-25804820EDAC}">
                        <c15:formulaRef>
                          <c15:sqref>'1a Nav Error'!$K$4:$K$13</c15:sqref>
                        </c15:formulaRef>
                      </c:ext>
                    </c:extLst>
                    <c:numCache>
                      <c:formatCode>_(* #,##0.0_);_(* \(#,##0.0\);_(* "-"??_);_(@_)</c:formatCode>
                      <c:ptCount val="10"/>
                      <c:pt idx="0">
                        <c:v>1.2</c:v>
                      </c:pt>
                      <c:pt idx="1">
                        <c:v>1.4</c:v>
                      </c:pt>
                      <c:pt idx="2">
                        <c:v>1.7</c:v>
                      </c:pt>
                      <c:pt idx="3">
                        <c:v>2.2000000000000002</c:v>
                      </c:pt>
                      <c:pt idx="4">
                        <c:v>3.9</c:v>
                      </c:pt>
                      <c:pt idx="5">
                        <c:v>3.6</c:v>
                      </c:pt>
                      <c:pt idx="6">
                        <c:v>5.0999999999999996</c:v>
                      </c:pt>
                      <c:pt idx="7">
                        <c:v>4.5999999999999996</c:v>
                      </c:pt>
                      <c:pt idx="8">
                        <c:v>5.6</c:v>
                      </c:pt>
                      <c:pt idx="9">
                        <c:v>5.8</c:v>
                      </c:pt>
                    </c:numCache>
                  </c:numRef>
                </c:val>
                <c:extLst xmlns:c15="http://schemas.microsoft.com/office/drawing/2012/chart">
                  <c:ext xmlns:c16="http://schemas.microsoft.com/office/drawing/2014/chart" uri="{C3380CC4-5D6E-409C-BE32-E72D297353CC}">
                    <c16:uniqueId val="{00000009-F61E-440D-95D6-82268FB11BAD}"/>
                  </c:ext>
                </c:extLst>
              </c15:ser>
            </c15:filteredBarSeries>
          </c:ext>
        </c:extLst>
      </c:barChart>
      <c:catAx>
        <c:axId val="362130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Channel and Direction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737440"/>
        <c:crosses val="autoZero"/>
        <c:auto val="1"/>
        <c:lblAlgn val="ctr"/>
        <c:lblOffset val="100"/>
        <c:noMultiLvlLbl val="0"/>
      </c:catAx>
      <c:valAx>
        <c:axId val="411737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13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Frame-to-Frame Registration (FFR) Error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'1d FFR'!$C$3</c:f>
              <c:strCache>
                <c:ptCount val="1"/>
                <c:pt idx="0">
                  <c:v> MRD </c:v>
                </c:pt>
              </c:strCache>
            </c:strRef>
          </c:tx>
          <c:spPr>
            <a:solidFill>
              <a:srgbClr val="FFC000"/>
            </a:solidFill>
            <a:ln>
              <a:solidFill>
                <a:srgbClr val="FFC000"/>
              </a:solid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FFR'!$C$4:$C$13</c:f>
              <c:numCache>
                <c:formatCode>_(* #,##0.0_);_(* \(#,##0.0\);_(* "-"??_);_(@_)</c:formatCode>
                <c:ptCount val="10"/>
                <c:pt idx="0">
                  <c:v>21</c:v>
                </c:pt>
                <c:pt idx="1">
                  <c:v>21</c:v>
                </c:pt>
                <c:pt idx="2">
                  <c:v>21</c:v>
                </c:pt>
                <c:pt idx="3">
                  <c:v>21</c:v>
                </c:pt>
                <c:pt idx="4">
                  <c:v>21</c:v>
                </c:pt>
                <c:pt idx="5">
                  <c:v>21</c:v>
                </c:pt>
                <c:pt idx="6">
                  <c:v>21</c:v>
                </c:pt>
                <c:pt idx="7">
                  <c:v>21</c:v>
                </c:pt>
                <c:pt idx="8">
                  <c:v>21</c:v>
                </c:pt>
                <c:pt idx="9">
                  <c:v>21</c:v>
                </c:pt>
              </c:numCache>
            </c:numRef>
          </c:val>
          <c:extLst>
            <c:ext xmlns:c16="http://schemas.microsoft.com/office/drawing/2014/chart" uri="{C3380CC4-5D6E-409C-BE32-E72D297353CC}">
              <c16:uniqueId val="{00000000-03A2-4D0F-952B-E6C4A93FEFFF}"/>
            </c:ext>
          </c:extLst>
        </c:ser>
        <c:ser>
          <c:idx val="3"/>
          <c:order val="3"/>
          <c:tx>
            <c:strRef>
              <c:f>'1d FFR'!$F$3</c:f>
              <c:strCache>
                <c:ptCount val="1"/>
                <c:pt idx="0">
                  <c:v> G16 Full </c:v>
                </c:pt>
              </c:strCache>
            </c:strRef>
          </c:tx>
          <c:spPr>
            <a:solidFill>
              <a:srgbClr val="0000FF"/>
            </a:solidFill>
            <a:ln>
              <a:solidFill>
                <a:srgbClr val="0000FF"/>
              </a:solid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FFR'!$F$4:$F$13</c:f>
              <c:numCache>
                <c:formatCode>_(* #,##0.0_);_(* \(#,##0.0\);_(* "-"??_);_(@_)</c:formatCode>
                <c:ptCount val="10"/>
                <c:pt idx="0">
                  <c:v>0.8</c:v>
                </c:pt>
                <c:pt idx="1">
                  <c:v>1.6</c:v>
                </c:pt>
                <c:pt idx="2">
                  <c:v>0.8</c:v>
                </c:pt>
                <c:pt idx="3">
                  <c:v>1.4</c:v>
                </c:pt>
                <c:pt idx="4">
                  <c:v>2.2000000000000002</c:v>
                </c:pt>
                <c:pt idx="5">
                  <c:v>3.2</c:v>
                </c:pt>
                <c:pt idx="6">
                  <c:v>2.9</c:v>
                </c:pt>
                <c:pt idx="7">
                  <c:v>3.5</c:v>
                </c:pt>
                <c:pt idx="8">
                  <c:v>3.6</c:v>
                </c:pt>
                <c:pt idx="9">
                  <c:v>4.2</c:v>
                </c:pt>
              </c:numCache>
            </c:numRef>
          </c:val>
          <c:extLst>
            <c:ext xmlns:c16="http://schemas.microsoft.com/office/drawing/2014/chart" uri="{C3380CC4-5D6E-409C-BE32-E72D297353CC}">
              <c16:uniqueId val="{00000001-03A2-4D0F-952B-E6C4A93FEFFF}"/>
            </c:ext>
          </c:extLst>
        </c:ser>
        <c:ser>
          <c:idx val="7"/>
          <c:order val="7"/>
          <c:tx>
            <c:strRef>
              <c:f>'1d FFR'!$J$3</c:f>
              <c:strCache>
                <c:ptCount val="1"/>
                <c:pt idx="0">
                  <c:v> G17 Full M6 </c:v>
                </c:pt>
              </c:strCache>
            </c:strRef>
          </c:tx>
          <c:spPr>
            <a:solidFill>
              <a:srgbClr val="00B050"/>
            </a:solidFill>
            <a:ln>
              <a:solidFill>
                <a:srgbClr val="008000"/>
              </a:solid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FFR'!$J$4:$J$13</c:f>
              <c:numCache>
                <c:formatCode>_(* #,##0.0_);_(* \(#,##0.0\);_(* "-"??_);_(@_)</c:formatCode>
                <c:ptCount val="10"/>
                <c:pt idx="0">
                  <c:v>0.6</c:v>
                </c:pt>
                <c:pt idx="1">
                  <c:v>0.5</c:v>
                </c:pt>
                <c:pt idx="2">
                  <c:v>1.3</c:v>
                </c:pt>
                <c:pt idx="3">
                  <c:v>2.1</c:v>
                </c:pt>
                <c:pt idx="4">
                  <c:v>3.8</c:v>
                </c:pt>
                <c:pt idx="5">
                  <c:v>3.9</c:v>
                </c:pt>
                <c:pt idx="6">
                  <c:v>5.4</c:v>
                </c:pt>
                <c:pt idx="7">
                  <c:v>6.1</c:v>
                </c:pt>
                <c:pt idx="8">
                  <c:v>5.4</c:v>
                </c:pt>
                <c:pt idx="9">
                  <c:v>6.5</c:v>
                </c:pt>
              </c:numCache>
            </c:numRef>
          </c:val>
          <c:extLst>
            <c:ext xmlns:c16="http://schemas.microsoft.com/office/drawing/2014/chart" uri="{C3380CC4-5D6E-409C-BE32-E72D297353CC}">
              <c16:uniqueId val="{00000002-03A2-4D0F-952B-E6C4A93FEFFF}"/>
            </c:ext>
          </c:extLst>
        </c:ser>
        <c:ser>
          <c:idx val="9"/>
          <c:order val="9"/>
          <c:tx>
            <c:strRef>
              <c:f>'1d FFR'!$L$3</c:f>
              <c:strCache>
                <c:ptCount val="1"/>
                <c:pt idx="0">
                  <c:v> G18 Full </c:v>
                </c:pt>
              </c:strCache>
            </c:strRef>
          </c:tx>
          <c:spPr>
            <a:solidFill>
              <a:srgbClr val="FF0000"/>
            </a:solidFill>
            <a:ln>
              <a:solidFill>
                <a:srgbClr val="FF0000"/>
              </a:solidFill>
            </a:ln>
            <a:effectLst/>
          </c:spPr>
          <c:invertIfNegative val="0"/>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f>'1d FFR'!$L$4:$L$13</c:f>
              <c:numCache>
                <c:formatCode>_(* #,##0.0_);_(* \(#,##0.0\);_(* "-"??_);_(@_)</c:formatCode>
                <c:ptCount val="10"/>
                <c:pt idx="0">
                  <c:v>0.7</c:v>
                </c:pt>
                <c:pt idx="1">
                  <c:v>0.9</c:v>
                </c:pt>
                <c:pt idx="2">
                  <c:v>2.4</c:v>
                </c:pt>
                <c:pt idx="3">
                  <c:v>1.9</c:v>
                </c:pt>
                <c:pt idx="4">
                  <c:v>5.2</c:v>
                </c:pt>
                <c:pt idx="5">
                  <c:v>4.0999999999999996</c:v>
                </c:pt>
                <c:pt idx="6">
                  <c:v>6</c:v>
                </c:pt>
                <c:pt idx="7">
                  <c:v>5.8</c:v>
                </c:pt>
                <c:pt idx="8">
                  <c:v>6.8</c:v>
                </c:pt>
                <c:pt idx="9">
                  <c:v>9.1</c:v>
                </c:pt>
              </c:numCache>
            </c:numRef>
          </c:val>
          <c:extLst>
            <c:ext xmlns:c16="http://schemas.microsoft.com/office/drawing/2014/chart" uri="{C3380CC4-5D6E-409C-BE32-E72D297353CC}">
              <c16:uniqueId val="{00000003-03A2-4D0F-952B-E6C4A93FEFFF}"/>
            </c:ext>
          </c:extLst>
        </c:ser>
        <c:dLbls>
          <c:showLegendKey val="0"/>
          <c:showVal val="0"/>
          <c:showCatName val="0"/>
          <c:showSerName val="0"/>
          <c:showPercent val="0"/>
          <c:showBubbleSize val="0"/>
        </c:dLbls>
        <c:gapWidth val="219"/>
        <c:overlap val="-27"/>
        <c:axId val="349008304"/>
        <c:axId val="411739520"/>
        <c:extLst>
          <c:ext xmlns:c15="http://schemas.microsoft.com/office/drawing/2012/chart" uri="{02D57815-91ED-43cb-92C2-25804820EDAC}">
            <c15:filteredBarSeries>
              <c15:ser>
                <c:idx val="1"/>
                <c:order val="1"/>
                <c:tx>
                  <c:strRef>
                    <c:extLst>
                      <c:ext uri="{02D57815-91ED-43cb-92C2-25804820EDAC}">
                        <c15:formulaRef>
                          <c15:sqref>'1d FFR'!$D$3</c15:sqref>
                        </c15:formulaRef>
                      </c:ext>
                    </c:extLst>
                    <c:strCache>
                      <c:ptCount val="1"/>
                      <c:pt idx="0">
                        <c:v> Baseline </c:v>
                      </c:pt>
                    </c:strCache>
                  </c:strRef>
                </c:tx>
                <c:spPr>
                  <a:solidFill>
                    <a:schemeClr val="accent2"/>
                  </a:solidFill>
                  <a:ln>
                    <a:noFill/>
                  </a:ln>
                  <a:effectLst/>
                </c:spPr>
                <c:invertIfNegative val="0"/>
                <c:cat>
                  <c:strRef>
                    <c:extLst>
                      <c:ex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c:ext uri="{02D57815-91ED-43cb-92C2-25804820EDAC}">
                        <c15:formulaRef>
                          <c15:sqref>'1d FFR'!$D$4:$D$13</c15:sqref>
                        </c15:formulaRef>
                      </c:ext>
                    </c:extLst>
                    <c:numCache>
                      <c:formatCode>_(* #,##0.0_);_(* \(#,##0.0\);_(* "-"??_);_(@_)</c:formatCode>
                      <c:ptCount val="10"/>
                      <c:pt idx="0">
                        <c:v>13.7</c:v>
                      </c:pt>
                      <c:pt idx="1">
                        <c:v>13.5</c:v>
                      </c:pt>
                      <c:pt idx="2">
                        <c:v>13.8</c:v>
                      </c:pt>
                      <c:pt idx="3">
                        <c:v>13.5</c:v>
                      </c:pt>
                      <c:pt idx="4">
                        <c:v>13.7</c:v>
                      </c:pt>
                      <c:pt idx="5">
                        <c:v>13.6</c:v>
                      </c:pt>
                      <c:pt idx="6">
                        <c:v>13.8</c:v>
                      </c:pt>
                      <c:pt idx="7">
                        <c:v>14.8</c:v>
                      </c:pt>
                      <c:pt idx="8">
                        <c:v>13.7</c:v>
                      </c:pt>
                      <c:pt idx="9">
                        <c:v>15</c:v>
                      </c:pt>
                    </c:numCache>
                  </c:numRef>
                </c:val>
                <c:extLst>
                  <c:ext xmlns:c16="http://schemas.microsoft.com/office/drawing/2014/chart" uri="{C3380CC4-5D6E-409C-BE32-E72D297353CC}">
                    <c16:uniqueId val="{00000004-03A2-4D0F-952B-E6C4A93FEFF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'1d FFR'!$E$3</c15:sqref>
                        </c15:formulaRef>
                      </c:ext>
                    </c:extLst>
                    <c:strCache>
                      <c:ptCount val="1"/>
                      <c:pt idx="0">
                        <c:v> G16 Prov </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FFR'!$E$4:$E$13</c15:sqref>
                        </c15:formulaRef>
                      </c:ext>
                    </c:extLst>
                    <c:numCache>
                      <c:formatCode>_(* #,##0.0_);_(* \(#,##0.0\);_(* "-"??_);_(@_)</c:formatCode>
                      <c:ptCount val="10"/>
                      <c:pt idx="0">
                        <c:v>3.3</c:v>
                      </c:pt>
                      <c:pt idx="1">
                        <c:v>5.7</c:v>
                      </c:pt>
                      <c:pt idx="2">
                        <c:v>0.5</c:v>
                      </c:pt>
                      <c:pt idx="3">
                        <c:v>3.1</c:v>
                      </c:pt>
                      <c:pt idx="4">
                        <c:v>2.7</c:v>
                      </c:pt>
                      <c:pt idx="5">
                        <c:v>7.8</c:v>
                      </c:pt>
                      <c:pt idx="6">
                        <c:v>3.8</c:v>
                      </c:pt>
                      <c:pt idx="7">
                        <c:v>4.0999999999999996</c:v>
                      </c:pt>
                      <c:pt idx="8">
                        <c:v>12.2</c:v>
                      </c:pt>
                      <c:pt idx="9">
                        <c:v>6.1</c:v>
                      </c:pt>
                    </c:numCache>
                  </c:numRef>
                </c:val>
                <c:extLst xmlns:c15="http://schemas.microsoft.com/office/drawing/2012/chart">
                  <c:ext xmlns:c16="http://schemas.microsoft.com/office/drawing/2014/chart" uri="{C3380CC4-5D6E-409C-BE32-E72D297353CC}">
                    <c16:uniqueId val="{00000005-03A2-4D0F-952B-E6C4A93FEFF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'1d FFR'!$G$3</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FFR'!$G$4:$G$13</c15:sqref>
                        </c15:formulaRef>
                      </c:ext>
                    </c:extLst>
                    <c:numCache>
                      <c:formatCode>_(* #,##0.0_);_(* \(#,##0.0\);_(* "-"??_);_(@_)</c:formatCode>
                      <c:ptCount val="10"/>
                      <c:pt idx="0">
                        <c:v>1.1000000000000001</c:v>
                      </c:pt>
                      <c:pt idx="1">
                        <c:v>1.9</c:v>
                      </c:pt>
                      <c:pt idx="2">
                        <c:v>2.6</c:v>
                      </c:pt>
                      <c:pt idx="3">
                        <c:v>3.3</c:v>
                      </c:pt>
                      <c:pt idx="4">
                        <c:v>8.1</c:v>
                      </c:pt>
                      <c:pt idx="5">
                        <c:v>7.7</c:v>
                      </c:pt>
                      <c:pt idx="6">
                        <c:v>8.6999999999999993</c:v>
                      </c:pt>
                      <c:pt idx="7">
                        <c:v>8.6999999999999993</c:v>
                      </c:pt>
                      <c:pt idx="8">
                        <c:v>9.6999999999999993</c:v>
                      </c:pt>
                      <c:pt idx="9">
                        <c:v>11.4</c:v>
                      </c:pt>
                    </c:numCache>
                  </c:numRef>
                </c:val>
                <c:extLst xmlns:c15="http://schemas.microsoft.com/office/drawing/2012/chart">
                  <c:ext xmlns:c16="http://schemas.microsoft.com/office/drawing/2014/chart" uri="{C3380CC4-5D6E-409C-BE32-E72D297353CC}">
                    <c16:uniqueId val="{00000006-03A2-4D0F-952B-E6C4A93FEFF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'1d FFR'!$H$3</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FFR'!$H$4:$H$13</c15:sqref>
                        </c15:formulaRef>
                      </c:ext>
                    </c:extLst>
                    <c:numCache>
                      <c:formatCode>_(* #,##0.0_);_(* \(#,##0.0\);_(* "-"??_);_(@_)</c:formatCode>
                      <c:ptCount val="10"/>
                      <c:pt idx="0">
                        <c:v>1.6</c:v>
                      </c:pt>
                      <c:pt idx="1">
                        <c:v>1.9</c:v>
                      </c:pt>
                      <c:pt idx="2">
                        <c:v>3.3</c:v>
                      </c:pt>
                      <c:pt idx="3">
                        <c:v>3.1</c:v>
                      </c:pt>
                      <c:pt idx="4">
                        <c:v>8.4</c:v>
                      </c:pt>
                      <c:pt idx="5">
                        <c:v>7.5</c:v>
                      </c:pt>
                      <c:pt idx="6">
                        <c:v>11.6</c:v>
                      </c:pt>
                      <c:pt idx="7">
                        <c:v>10.5</c:v>
                      </c:pt>
                      <c:pt idx="8">
                        <c:v>12.9</c:v>
                      </c:pt>
                      <c:pt idx="9">
                        <c:v>14.2</c:v>
                      </c:pt>
                    </c:numCache>
                  </c:numRef>
                </c:val>
                <c:extLst xmlns:c15="http://schemas.microsoft.com/office/drawing/2012/chart">
                  <c:ext xmlns:c16="http://schemas.microsoft.com/office/drawing/2014/chart" uri="{C3380CC4-5D6E-409C-BE32-E72D297353CC}">
                    <c16:uniqueId val="{00000007-03A2-4D0F-952B-E6C4A93FEFFF}"/>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'1d FFR'!$I$3</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FFR'!$I$4:$I$13</c15:sqref>
                        </c15:formulaRef>
                      </c:ext>
                    </c:extLst>
                    <c:numCache>
                      <c:formatCode>_(* #,##0.0_);_(* \(#,##0.0\);_(* "-"??_);_(@_)</c:formatCode>
                      <c:ptCount val="10"/>
                      <c:pt idx="0">
                        <c:v>1.7</c:v>
                      </c:pt>
                      <c:pt idx="1">
                        <c:v>2.25</c:v>
                      </c:pt>
                      <c:pt idx="2">
                        <c:v>3</c:v>
                      </c:pt>
                      <c:pt idx="3">
                        <c:v>3.8</c:v>
                      </c:pt>
                      <c:pt idx="4">
                        <c:v>7.4</c:v>
                      </c:pt>
                      <c:pt idx="5">
                        <c:v>9</c:v>
                      </c:pt>
                      <c:pt idx="6">
                        <c:v>11.3</c:v>
                      </c:pt>
                      <c:pt idx="7">
                        <c:v>9.3000000000000007</c:v>
                      </c:pt>
                      <c:pt idx="8">
                        <c:v>13.5</c:v>
                      </c:pt>
                      <c:pt idx="9">
                        <c:v>11.4</c:v>
                      </c:pt>
                    </c:numCache>
                  </c:numRef>
                </c:val>
                <c:extLst xmlns:c15="http://schemas.microsoft.com/office/drawing/2012/chart">
                  <c:ext xmlns:c16="http://schemas.microsoft.com/office/drawing/2014/chart" uri="{C3380CC4-5D6E-409C-BE32-E72D297353CC}">
                    <c16:uniqueId val="{00000008-03A2-4D0F-952B-E6C4A93FEFFF}"/>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'1d FFR'!$K$3</c15:sqref>
                        </c15:formulaRef>
                      </c:ext>
                    </c:extLst>
                    <c:strCache>
                      <c:ptCount val="1"/>
                      <c:pt idx="0">
                        <c:v> G18 Prov </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'1d FFR'!$B$4:$B$13</c15:sqref>
                        </c15:formulaRef>
                      </c:ext>
                    </c:extLst>
                    <c:strCache>
                      <c:ptCount val="10"/>
                      <c:pt idx="0">
                        <c:v>0.64 (EW)</c:v>
                      </c:pt>
                      <c:pt idx="1">
                        <c:v>0.64 (NS)</c:v>
                      </c:pt>
                      <c:pt idx="2">
                        <c:v>0.86 (EW)</c:v>
                      </c:pt>
                      <c:pt idx="3">
                        <c:v>0.86 (NS)</c:v>
                      </c:pt>
                      <c:pt idx="4">
                        <c:v>2.25 (EW)</c:v>
                      </c:pt>
                      <c:pt idx="5">
                        <c:v>2.25 (NS)</c:v>
                      </c:pt>
                      <c:pt idx="6">
                        <c:v>3.9 (EW)</c:v>
                      </c:pt>
                      <c:pt idx="7">
                        <c:v>3.9 (NS)</c:v>
                      </c:pt>
                      <c:pt idx="8">
                        <c:v>10.35 (EW)</c:v>
                      </c:pt>
                      <c:pt idx="9">
                        <c:v> 10.35 (NS) </c:v>
                      </c:pt>
                    </c:strCache>
                  </c:strRef>
                </c:cat>
                <c:val>
                  <c:numRef>
                    <c:extLst xmlns:c15="http://schemas.microsoft.com/office/drawing/2012/chart">
                      <c:ext xmlns:c15="http://schemas.microsoft.com/office/drawing/2012/chart" uri="{02D57815-91ED-43cb-92C2-25804820EDAC}">
                        <c15:formulaRef>
                          <c15:sqref>'1d FFR'!$K$4:$K$13</c15:sqref>
                        </c15:formulaRef>
                      </c:ext>
                    </c:extLst>
                    <c:numCache>
                      <c:formatCode>_(* #,##0.0_);_(* \(#,##0.0\);_(* "-"??_);_(@_)</c:formatCode>
                      <c:ptCount val="10"/>
                      <c:pt idx="0">
                        <c:v>0.9</c:v>
                      </c:pt>
                      <c:pt idx="1">
                        <c:v>0.7</c:v>
                      </c:pt>
                      <c:pt idx="2">
                        <c:v>1.7</c:v>
                      </c:pt>
                      <c:pt idx="3">
                        <c:v>1.6</c:v>
                      </c:pt>
                      <c:pt idx="4">
                        <c:v>3.8</c:v>
                      </c:pt>
                      <c:pt idx="5">
                        <c:v>3.1</c:v>
                      </c:pt>
                      <c:pt idx="6">
                        <c:v>4.4000000000000004</c:v>
                      </c:pt>
                      <c:pt idx="7">
                        <c:v>3.8</c:v>
                      </c:pt>
                      <c:pt idx="8">
                        <c:v>4</c:v>
                      </c:pt>
                      <c:pt idx="9">
                        <c:v>4.8</c:v>
                      </c:pt>
                    </c:numCache>
                  </c:numRef>
                </c:val>
                <c:extLst xmlns:c15="http://schemas.microsoft.com/office/drawing/2012/chart">
                  <c:ext xmlns:c16="http://schemas.microsoft.com/office/drawing/2014/chart" uri="{C3380CC4-5D6E-409C-BE32-E72D297353CC}">
                    <c16:uniqueId val="{00000009-03A2-4D0F-952B-E6C4A93FEFFF}"/>
                  </c:ext>
                </c:extLst>
              </c15:ser>
            </c15:filteredBarSeries>
          </c:ext>
        </c:extLst>
      </c:barChart>
      <c:catAx>
        <c:axId val="3490083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Channeland Direction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739520"/>
        <c:crosses val="autoZero"/>
        <c:auto val="1"/>
        <c:lblAlgn val="ctr"/>
        <c:lblOffset val="100"/>
        <c:noMultiLvlLbl val="0"/>
      </c:catAx>
      <c:valAx>
        <c:axId val="411739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9008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Within Frame Registration (WIFR) Error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'1c WIFR'!$C$3</c:f>
              <c:strCache>
                <c:ptCount val="1"/>
                <c:pt idx="0">
                  <c:v> MRD </c:v>
                </c:pt>
              </c:strCache>
            </c:strRef>
          </c:tx>
          <c:spPr>
            <a:solidFill>
              <a:srgbClr val="FFC000"/>
            </a:solidFill>
            <a:ln>
              <a:solidFill>
                <a:srgbClr val="FFC000"/>
              </a:solid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WIFR'!$C$4:$C$13</c:f>
              <c:numCache>
                <c:formatCode>_(* #,##0.0_);_(* \(#,##0.0\);_(* "-"??_);_(@_)</c:formatCode>
                <c:ptCount val="10"/>
                <c:pt idx="0">
                  <c:v>28</c:v>
                </c:pt>
                <c:pt idx="1">
                  <c:v>28</c:v>
                </c:pt>
                <c:pt idx="2">
                  <c:v>28</c:v>
                </c:pt>
                <c:pt idx="3">
                  <c:v>28</c:v>
                </c:pt>
                <c:pt idx="4">
                  <c:v>28</c:v>
                </c:pt>
                <c:pt idx="5">
                  <c:v>28</c:v>
                </c:pt>
                <c:pt idx="6">
                  <c:v>28</c:v>
                </c:pt>
                <c:pt idx="7">
                  <c:v>28</c:v>
                </c:pt>
                <c:pt idx="8">
                  <c:v>28</c:v>
                </c:pt>
                <c:pt idx="9">
                  <c:v>28</c:v>
                </c:pt>
              </c:numCache>
            </c:numRef>
          </c:val>
          <c:extLst>
            <c:ext xmlns:c16="http://schemas.microsoft.com/office/drawing/2014/chart" uri="{C3380CC4-5D6E-409C-BE32-E72D297353CC}">
              <c16:uniqueId val="{00000000-2466-477D-9E68-7EEB98E8599B}"/>
            </c:ext>
          </c:extLst>
        </c:ser>
        <c:ser>
          <c:idx val="3"/>
          <c:order val="3"/>
          <c:tx>
            <c:strRef>
              <c:f>'1c WIFR'!$F$3</c:f>
              <c:strCache>
                <c:ptCount val="1"/>
                <c:pt idx="0">
                  <c:v> G16 Full </c:v>
                </c:pt>
              </c:strCache>
            </c:strRef>
          </c:tx>
          <c:spPr>
            <a:solidFill>
              <a:srgbClr val="0000FF"/>
            </a:solidFill>
            <a:ln>
              <a:solidFill>
                <a:srgbClr val="0000FF"/>
              </a:solid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WIFR'!$F$4:$F$13</c:f>
              <c:numCache>
                <c:formatCode>_(* #,##0.0_);_(* \(#,##0.0\);_(* "-"??_);_(@_)</c:formatCode>
                <c:ptCount val="10"/>
                <c:pt idx="0">
                  <c:v>4.4000000000000004</c:v>
                </c:pt>
                <c:pt idx="1">
                  <c:v>3.8</c:v>
                </c:pt>
                <c:pt idx="2">
                  <c:v>7.4</c:v>
                </c:pt>
                <c:pt idx="3">
                  <c:v>7.1</c:v>
                </c:pt>
                <c:pt idx="4">
                  <c:v>25.2</c:v>
                </c:pt>
                <c:pt idx="5">
                  <c:v>24.1</c:v>
                </c:pt>
                <c:pt idx="6">
                  <c:v>24.1</c:v>
                </c:pt>
                <c:pt idx="7">
                  <c:v>23.8</c:v>
                </c:pt>
                <c:pt idx="8">
                  <c:v>26.5</c:v>
                </c:pt>
                <c:pt idx="9">
                  <c:v>25.3</c:v>
                </c:pt>
              </c:numCache>
            </c:numRef>
          </c:val>
          <c:extLst>
            <c:ext xmlns:c16="http://schemas.microsoft.com/office/drawing/2014/chart" uri="{C3380CC4-5D6E-409C-BE32-E72D297353CC}">
              <c16:uniqueId val="{00000001-2466-477D-9E68-7EEB98E8599B}"/>
            </c:ext>
          </c:extLst>
        </c:ser>
        <c:ser>
          <c:idx val="7"/>
          <c:order val="7"/>
          <c:tx>
            <c:strRef>
              <c:f>'1c WIFR'!$J$3</c:f>
              <c:strCache>
                <c:ptCount val="1"/>
                <c:pt idx="0">
                  <c:v> G17 Full M6 </c:v>
                </c:pt>
              </c:strCache>
            </c:strRef>
          </c:tx>
          <c:spPr>
            <a:solidFill>
              <a:srgbClr val="00B050"/>
            </a:solidFill>
            <a:ln>
              <a:solidFill>
                <a:srgbClr val="00B0F0"/>
              </a:solid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WIFR'!$J$4:$J$13</c:f>
              <c:numCache>
                <c:formatCode>_(* #,##0.0_);_(* \(#,##0.0\);_(* "-"??_);_(@_)</c:formatCode>
                <c:ptCount val="10"/>
                <c:pt idx="0">
                  <c:v>5</c:v>
                </c:pt>
                <c:pt idx="1">
                  <c:v>3.9</c:v>
                </c:pt>
                <c:pt idx="2">
                  <c:v>9.1999999999999993</c:v>
                </c:pt>
                <c:pt idx="3">
                  <c:v>12</c:v>
                </c:pt>
                <c:pt idx="4">
                  <c:v>17.399999999999999</c:v>
                </c:pt>
                <c:pt idx="5">
                  <c:v>18.899999999999999</c:v>
                </c:pt>
                <c:pt idx="6">
                  <c:v>23.8</c:v>
                </c:pt>
                <c:pt idx="7">
                  <c:v>26.7</c:v>
                </c:pt>
                <c:pt idx="8">
                  <c:v>23.8</c:v>
                </c:pt>
                <c:pt idx="9">
                  <c:v>27.5</c:v>
                </c:pt>
              </c:numCache>
            </c:numRef>
          </c:val>
          <c:extLst>
            <c:ext xmlns:c16="http://schemas.microsoft.com/office/drawing/2014/chart" uri="{C3380CC4-5D6E-409C-BE32-E72D297353CC}">
              <c16:uniqueId val="{00000002-2466-477D-9E68-7EEB98E8599B}"/>
            </c:ext>
          </c:extLst>
        </c:ser>
        <c:ser>
          <c:idx val="9"/>
          <c:order val="9"/>
          <c:tx>
            <c:strRef>
              <c:f>'1c WIFR'!$L$3</c:f>
              <c:strCache>
                <c:ptCount val="1"/>
                <c:pt idx="0">
                  <c:v> G18 Full </c:v>
                </c:pt>
              </c:strCache>
            </c:strRef>
          </c:tx>
          <c:spPr>
            <a:solidFill>
              <a:srgbClr val="FF0000"/>
            </a:solidFill>
            <a:ln>
              <a:solidFill>
                <a:srgbClr val="FF0000"/>
              </a:solidFill>
            </a:ln>
            <a:effectLst/>
          </c:spPr>
          <c:invertIfNegative val="0"/>
          <c:cat>
            <c:strRef>
              <c:f>'1c WIFR'!$B$4:$B$13</c:f>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f>'1c WIFR'!$L$4:$L$13</c:f>
              <c:numCache>
                <c:formatCode>_(* #,##0.0_);_(* \(#,##0.0\);_(* "-"??_);_(@_)</c:formatCode>
                <c:ptCount val="10"/>
                <c:pt idx="0" formatCode="General">
                  <c:v>8.1999999999999993</c:v>
                </c:pt>
                <c:pt idx="1">
                  <c:v>9.1999999999999993</c:v>
                </c:pt>
                <c:pt idx="2" formatCode="General">
                  <c:v>10.8</c:v>
                </c:pt>
                <c:pt idx="3">
                  <c:v>9.6</c:v>
                </c:pt>
                <c:pt idx="4" formatCode="General">
                  <c:v>10.6</c:v>
                </c:pt>
                <c:pt idx="5">
                  <c:v>9.6</c:v>
                </c:pt>
                <c:pt idx="6" formatCode="General">
                  <c:v>12.2</c:v>
                </c:pt>
                <c:pt idx="7">
                  <c:v>14.6</c:v>
                </c:pt>
                <c:pt idx="8" formatCode="General">
                  <c:v>13.6</c:v>
                </c:pt>
                <c:pt idx="9">
                  <c:v>18.5</c:v>
                </c:pt>
              </c:numCache>
            </c:numRef>
          </c:val>
          <c:extLst>
            <c:ext xmlns:c16="http://schemas.microsoft.com/office/drawing/2014/chart" uri="{C3380CC4-5D6E-409C-BE32-E72D297353CC}">
              <c16:uniqueId val="{00000003-2466-477D-9E68-7EEB98E8599B}"/>
            </c:ext>
          </c:extLst>
        </c:ser>
        <c:dLbls>
          <c:showLegendKey val="0"/>
          <c:showVal val="0"/>
          <c:showCatName val="0"/>
          <c:showSerName val="0"/>
          <c:showPercent val="0"/>
          <c:showBubbleSize val="0"/>
        </c:dLbls>
        <c:gapWidth val="219"/>
        <c:overlap val="-27"/>
        <c:axId val="438171696"/>
        <c:axId val="291570544"/>
        <c:extLst>
          <c:ext xmlns:c15="http://schemas.microsoft.com/office/drawing/2012/chart" uri="{02D57815-91ED-43cb-92C2-25804820EDAC}">
            <c15:filteredBarSeries>
              <c15:ser>
                <c:idx val="1"/>
                <c:order val="1"/>
                <c:tx>
                  <c:strRef>
                    <c:extLst>
                      <c:ext uri="{02D57815-91ED-43cb-92C2-25804820EDAC}">
                        <c15:formulaRef>
                          <c15:sqref>'1c WIFR'!$D$3</c15:sqref>
                        </c15:formulaRef>
                      </c:ext>
                    </c:extLst>
                    <c:strCache>
                      <c:ptCount val="1"/>
                      <c:pt idx="0">
                        <c:v> Baseline </c:v>
                      </c:pt>
                    </c:strCache>
                  </c:strRef>
                </c:tx>
                <c:spPr>
                  <a:solidFill>
                    <a:schemeClr val="accent2"/>
                  </a:solidFill>
                  <a:ln>
                    <a:noFill/>
                  </a:ln>
                  <a:effectLst/>
                </c:spPr>
                <c:invertIfNegative val="0"/>
                <c:cat>
                  <c:strRef>
                    <c:extLst>
                      <c:ex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c:ext uri="{02D57815-91ED-43cb-92C2-25804820EDAC}">
                        <c15:formulaRef>
                          <c15:sqref>'1c WIFR'!$D$4:$D$13</c15:sqref>
                        </c15:formulaRef>
                      </c:ext>
                    </c:extLst>
                    <c:numCache>
                      <c:formatCode>_(* #,##0.0_);_(* \(#,##0.0\);_(* "-"??_);_(@_)</c:formatCode>
                      <c:ptCount val="10"/>
                      <c:pt idx="0">
                        <c:v>12.6</c:v>
                      </c:pt>
                      <c:pt idx="1">
                        <c:v>12.6</c:v>
                      </c:pt>
                      <c:pt idx="2">
                        <c:v>12.6</c:v>
                      </c:pt>
                      <c:pt idx="3">
                        <c:v>12.6</c:v>
                      </c:pt>
                      <c:pt idx="4">
                        <c:v>12.6</c:v>
                      </c:pt>
                      <c:pt idx="5">
                        <c:v>12.6</c:v>
                      </c:pt>
                      <c:pt idx="6">
                        <c:v>12.6</c:v>
                      </c:pt>
                      <c:pt idx="7">
                        <c:v>12.6</c:v>
                      </c:pt>
                      <c:pt idx="8">
                        <c:v>13.2</c:v>
                      </c:pt>
                      <c:pt idx="9">
                        <c:v>13.2</c:v>
                      </c:pt>
                    </c:numCache>
                  </c:numRef>
                </c:val>
                <c:extLst>
                  <c:ext xmlns:c16="http://schemas.microsoft.com/office/drawing/2014/chart" uri="{C3380CC4-5D6E-409C-BE32-E72D297353CC}">
                    <c16:uniqueId val="{00000004-2466-477D-9E68-7EEB98E8599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'1c WIFR'!$E$3</c15:sqref>
                        </c15:formulaRef>
                      </c:ext>
                    </c:extLst>
                    <c:strCache>
                      <c:ptCount val="1"/>
                      <c:pt idx="0">
                        <c:v> G16 Prov </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WIFR'!$E$4:$E$13</c15:sqref>
                        </c15:formulaRef>
                      </c:ext>
                    </c:extLst>
                    <c:numCache>
                      <c:formatCode>_(* #,##0.0_);_(* \(#,##0.0\);_(* "-"??_);_(@_)</c:formatCode>
                      <c:ptCount val="10"/>
                      <c:pt idx="0">
                        <c:v>1.9</c:v>
                      </c:pt>
                      <c:pt idx="1">
                        <c:v>1.9</c:v>
                      </c:pt>
                      <c:pt idx="2">
                        <c:v>3.9</c:v>
                      </c:pt>
                      <c:pt idx="3">
                        <c:v>3.9</c:v>
                      </c:pt>
                      <c:pt idx="4">
                        <c:v>15.2</c:v>
                      </c:pt>
                      <c:pt idx="5">
                        <c:v>15.2</c:v>
                      </c:pt>
                      <c:pt idx="6">
                        <c:v>23.6</c:v>
                      </c:pt>
                      <c:pt idx="7">
                        <c:v>23.6</c:v>
                      </c:pt>
                      <c:pt idx="8">
                        <c:v>25.7</c:v>
                      </c:pt>
                      <c:pt idx="9">
                        <c:v>25.7</c:v>
                      </c:pt>
                    </c:numCache>
                  </c:numRef>
                </c:val>
                <c:extLst xmlns:c15="http://schemas.microsoft.com/office/drawing/2012/chart">
                  <c:ext xmlns:c16="http://schemas.microsoft.com/office/drawing/2014/chart" uri="{C3380CC4-5D6E-409C-BE32-E72D297353CC}">
                    <c16:uniqueId val="{00000005-2466-477D-9E68-7EEB98E8599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'1c WIFR'!$G$3</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WIFR'!$G$4:$G$13</c15:sqref>
                        </c15:formulaRef>
                      </c:ext>
                    </c:extLst>
                    <c:numCache>
                      <c:formatCode>_(* #,##0.0_);_(* \(#,##0.0\);_(* "-"??_);_(@_)</c:formatCode>
                      <c:ptCount val="10"/>
                      <c:pt idx="0">
                        <c:v>5.3</c:v>
                      </c:pt>
                      <c:pt idx="1">
                        <c:v>4.8</c:v>
                      </c:pt>
                      <c:pt idx="2">
                        <c:v>11.2</c:v>
                      </c:pt>
                      <c:pt idx="3">
                        <c:v>10.7</c:v>
                      </c:pt>
                      <c:pt idx="4">
                        <c:v>37.799999999999997</c:v>
                      </c:pt>
                      <c:pt idx="5">
                        <c:v>36.1</c:v>
                      </c:pt>
                      <c:pt idx="6">
                        <c:v>31.6</c:v>
                      </c:pt>
                      <c:pt idx="7">
                        <c:v>32</c:v>
                      </c:pt>
                      <c:pt idx="8">
                        <c:v>34.700000000000003</c:v>
                      </c:pt>
                      <c:pt idx="9">
                        <c:v>33.4</c:v>
                      </c:pt>
                    </c:numCache>
                  </c:numRef>
                </c:val>
                <c:extLst xmlns:c15="http://schemas.microsoft.com/office/drawing/2012/chart">
                  <c:ext xmlns:c16="http://schemas.microsoft.com/office/drawing/2014/chart" uri="{C3380CC4-5D6E-409C-BE32-E72D297353CC}">
                    <c16:uniqueId val="{00000006-2466-477D-9E68-7EEB98E8599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'1c WIFR'!$H$3</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WIFR'!$H$4:$H$13</c15:sqref>
                        </c15:formulaRef>
                      </c:ext>
                    </c:extLst>
                    <c:numCache>
                      <c:formatCode>_(* #,##0.0_);_(* \(#,##0.0\);_(* "-"??_);_(@_)</c:formatCode>
                      <c:ptCount val="10"/>
                      <c:pt idx="0">
                        <c:v>7</c:v>
                      </c:pt>
                      <c:pt idx="1">
                        <c:v>5.7</c:v>
                      </c:pt>
                      <c:pt idx="2">
                        <c:v>11</c:v>
                      </c:pt>
                      <c:pt idx="3">
                        <c:v>11.1</c:v>
                      </c:pt>
                      <c:pt idx="4">
                        <c:v>42.1</c:v>
                      </c:pt>
                      <c:pt idx="5">
                        <c:v>40.700000000000003</c:v>
                      </c:pt>
                      <c:pt idx="6">
                        <c:v>33.799999999999997</c:v>
                      </c:pt>
                      <c:pt idx="7">
                        <c:v>35.4</c:v>
                      </c:pt>
                      <c:pt idx="8">
                        <c:v>35.1</c:v>
                      </c:pt>
                      <c:pt idx="9">
                        <c:v>36.700000000000003</c:v>
                      </c:pt>
                    </c:numCache>
                  </c:numRef>
                </c:val>
                <c:extLst xmlns:c15="http://schemas.microsoft.com/office/drawing/2012/chart">
                  <c:ext xmlns:c16="http://schemas.microsoft.com/office/drawing/2014/chart" uri="{C3380CC4-5D6E-409C-BE32-E72D297353CC}">
                    <c16:uniqueId val="{00000007-2466-477D-9E68-7EEB98E8599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'1c WIFR'!$I$3</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WIFR'!$I$4:$I$13</c15:sqref>
                        </c15:formulaRef>
                      </c:ext>
                    </c:extLst>
                    <c:numCache>
                      <c:formatCode>_(* #,##0.0_);_(* \(#,##0.0\);_(* "-"??_);_(@_)</c:formatCode>
                      <c:ptCount val="10"/>
                      <c:pt idx="0">
                        <c:v>5.3</c:v>
                      </c:pt>
                      <c:pt idx="1">
                        <c:v>4.5</c:v>
                      </c:pt>
                      <c:pt idx="2">
                        <c:v>7.1</c:v>
                      </c:pt>
                      <c:pt idx="3">
                        <c:v>6.8</c:v>
                      </c:pt>
                      <c:pt idx="4">
                        <c:v>26.3</c:v>
                      </c:pt>
                      <c:pt idx="5">
                        <c:v>24.3</c:v>
                      </c:pt>
                      <c:pt idx="6">
                        <c:v>22.7</c:v>
                      </c:pt>
                      <c:pt idx="7">
                        <c:v>23.9</c:v>
                      </c:pt>
                      <c:pt idx="8">
                        <c:v>24.1</c:v>
                      </c:pt>
                      <c:pt idx="9">
                        <c:v>24.1</c:v>
                      </c:pt>
                    </c:numCache>
                  </c:numRef>
                </c:val>
                <c:extLst xmlns:c15="http://schemas.microsoft.com/office/drawing/2012/chart">
                  <c:ext xmlns:c16="http://schemas.microsoft.com/office/drawing/2014/chart" uri="{C3380CC4-5D6E-409C-BE32-E72D297353CC}">
                    <c16:uniqueId val="{00000008-2466-477D-9E68-7EEB98E8599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'1c WIFR'!$K$3</c15:sqref>
                        </c15:formulaRef>
                      </c:ext>
                    </c:extLst>
                    <c:strCache>
                      <c:ptCount val="1"/>
                      <c:pt idx="0">
                        <c:v> G18 Prov </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'1c WIFR'!$B$4:$B$13</c15:sqref>
                        </c15:formulaRef>
                      </c:ext>
                    </c:extLst>
                    <c:strCache>
                      <c:ptCount val="10"/>
                      <c:pt idx="0">
                        <c:v> 0.64 (EW) </c:v>
                      </c:pt>
                      <c:pt idx="1">
                        <c:v> 0.64 (NS) </c:v>
                      </c:pt>
                      <c:pt idx="2">
                        <c:v> 0.86 (EW) </c:v>
                      </c:pt>
                      <c:pt idx="3">
                        <c:v> 0.86 (NS) </c:v>
                      </c:pt>
                      <c:pt idx="4">
                        <c:v> 2.25 (EW) </c:v>
                      </c:pt>
                      <c:pt idx="5">
                        <c:v> 2.25 (NS) </c:v>
                      </c:pt>
                      <c:pt idx="6">
                        <c:v> 3.9 (EW) </c:v>
                      </c:pt>
                      <c:pt idx="7">
                        <c:v> 3.9 (NS) </c:v>
                      </c:pt>
                      <c:pt idx="8">
                        <c:v> 10.35 (EW) </c:v>
                      </c:pt>
                      <c:pt idx="9">
                        <c:v> 10.35 (NS) </c:v>
                      </c:pt>
                    </c:strCache>
                  </c:strRef>
                </c:cat>
                <c:val>
                  <c:numRef>
                    <c:extLst xmlns:c15="http://schemas.microsoft.com/office/drawing/2012/chart">
                      <c:ext xmlns:c15="http://schemas.microsoft.com/office/drawing/2012/chart" uri="{02D57815-91ED-43cb-92C2-25804820EDAC}">
                        <c15:formulaRef>
                          <c15:sqref>'1c WIFR'!$K$4:$K$13</c15:sqref>
                        </c15:formulaRef>
                      </c:ext>
                    </c:extLst>
                    <c:numCache>
                      <c:formatCode>_(* #,##0.0_);_(* \(#,##0.0\);_(* "-"??_);_(@_)</c:formatCode>
                      <c:ptCount val="10"/>
                      <c:pt idx="0">
                        <c:v>10.6</c:v>
                      </c:pt>
                      <c:pt idx="1">
                        <c:v>7.8</c:v>
                      </c:pt>
                      <c:pt idx="2">
                        <c:v>10.1</c:v>
                      </c:pt>
                      <c:pt idx="3">
                        <c:v>8.5</c:v>
                      </c:pt>
                      <c:pt idx="4" formatCode="General">
                        <c:v>10.4</c:v>
                      </c:pt>
                      <c:pt idx="5">
                        <c:v>8.6999999999999993</c:v>
                      </c:pt>
                      <c:pt idx="6" formatCode="General">
                        <c:v>12.6</c:v>
                      </c:pt>
                      <c:pt idx="7">
                        <c:v>12.3</c:v>
                      </c:pt>
                      <c:pt idx="8" formatCode="General">
                        <c:v>11.9</c:v>
                      </c:pt>
                      <c:pt idx="9">
                        <c:v>12.6</c:v>
                      </c:pt>
                    </c:numCache>
                  </c:numRef>
                </c:val>
                <c:extLst xmlns:c15="http://schemas.microsoft.com/office/drawing/2012/chart">
                  <c:ext xmlns:c16="http://schemas.microsoft.com/office/drawing/2014/chart" uri="{C3380CC4-5D6E-409C-BE32-E72D297353CC}">
                    <c16:uniqueId val="{00000009-2466-477D-9E68-7EEB98E8599B}"/>
                  </c:ext>
                </c:extLst>
              </c15:ser>
            </c15:filteredBarSeries>
          </c:ext>
        </c:extLst>
      </c:barChart>
      <c:catAx>
        <c:axId val="4381716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Channel and Direction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570544"/>
        <c:crosses val="autoZero"/>
        <c:auto val="1"/>
        <c:lblAlgn val="ctr"/>
        <c:lblOffset val="100"/>
        <c:noMultiLvlLbl val="0"/>
      </c:catAx>
      <c:valAx>
        <c:axId val="291570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Error (µrad)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17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Channel-to-Channel</a:t>
            </a:r>
            <a:r>
              <a:rPr lang="en-US" sz="2400" baseline="0"/>
              <a:t> Registration (CCR) Error</a:t>
            </a:r>
            <a:endParaRPr lang="en-US" sz="2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'1b CCR'!$C$3</c:f>
              <c:strCache>
                <c:ptCount val="1"/>
                <c:pt idx="0">
                  <c:v> MRD </c:v>
                </c:pt>
              </c:strCache>
            </c:strRef>
          </c:tx>
          <c:spPr>
            <a:solidFill>
              <a:srgbClr val="FFC000"/>
            </a:solidFill>
            <a:ln>
              <a:solidFill>
                <a:srgbClr val="FFC000"/>
              </a:solid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CCR'!$C$4:$C$11</c:f>
              <c:numCache>
                <c:formatCode>_(* #,##0.0_);_(* \(#,##0.0\);_(* "-"??_);_(@_)</c:formatCode>
                <c:ptCount val="8"/>
                <c:pt idx="0">
                  <c:v>11.2</c:v>
                </c:pt>
                <c:pt idx="1">
                  <c:v>11.2</c:v>
                </c:pt>
                <c:pt idx="2">
                  <c:v>7</c:v>
                </c:pt>
                <c:pt idx="3">
                  <c:v>7</c:v>
                </c:pt>
                <c:pt idx="4">
                  <c:v>11.2</c:v>
                </c:pt>
                <c:pt idx="5">
                  <c:v>11.2</c:v>
                </c:pt>
                <c:pt idx="6">
                  <c:v>11.2</c:v>
                </c:pt>
                <c:pt idx="7">
                  <c:v>11.2</c:v>
                </c:pt>
              </c:numCache>
            </c:numRef>
          </c:val>
          <c:extLst>
            <c:ext xmlns:c16="http://schemas.microsoft.com/office/drawing/2014/chart" uri="{C3380CC4-5D6E-409C-BE32-E72D297353CC}">
              <c16:uniqueId val="{00000000-22AA-4DF5-8D41-C5DC9716C6F3}"/>
            </c:ext>
          </c:extLst>
        </c:ser>
        <c:ser>
          <c:idx val="3"/>
          <c:order val="3"/>
          <c:tx>
            <c:strRef>
              <c:f>'1b CCR'!$F$3</c:f>
              <c:strCache>
                <c:ptCount val="1"/>
                <c:pt idx="0">
                  <c:v> G16 Full </c:v>
                </c:pt>
              </c:strCache>
            </c:strRef>
          </c:tx>
          <c:spPr>
            <a:solidFill>
              <a:srgbClr val="0000FF"/>
            </a:solidFill>
            <a:ln>
              <a:solidFill>
                <a:srgbClr val="000000"/>
              </a:solid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CCR'!$F$4:$F$11</c:f>
              <c:numCache>
                <c:formatCode>_(* #,##0.0_);_(* \(#,##0.0\);_(* "-"??_);_(@_)</c:formatCode>
                <c:ptCount val="8"/>
                <c:pt idx="0">
                  <c:v>5.4</c:v>
                </c:pt>
                <c:pt idx="1">
                  <c:v>5.9</c:v>
                </c:pt>
                <c:pt idx="2">
                  <c:v>1.4</c:v>
                </c:pt>
                <c:pt idx="3">
                  <c:v>1.2</c:v>
                </c:pt>
                <c:pt idx="4">
                  <c:v>6.7</c:v>
                </c:pt>
                <c:pt idx="5">
                  <c:v>7.2</c:v>
                </c:pt>
                <c:pt idx="6">
                  <c:v>2.5</c:v>
                </c:pt>
                <c:pt idx="7">
                  <c:v>2.9</c:v>
                </c:pt>
              </c:numCache>
            </c:numRef>
          </c:val>
          <c:extLst>
            <c:ext xmlns:c16="http://schemas.microsoft.com/office/drawing/2014/chart" uri="{C3380CC4-5D6E-409C-BE32-E72D297353CC}">
              <c16:uniqueId val="{00000001-22AA-4DF5-8D41-C5DC9716C6F3}"/>
            </c:ext>
          </c:extLst>
        </c:ser>
        <c:ser>
          <c:idx val="7"/>
          <c:order val="7"/>
          <c:tx>
            <c:strRef>
              <c:f>'1b CCR'!$J$3</c:f>
              <c:strCache>
                <c:ptCount val="1"/>
                <c:pt idx="0">
                  <c:v> G17 Full M6 </c:v>
                </c:pt>
              </c:strCache>
            </c:strRef>
          </c:tx>
          <c:spPr>
            <a:solidFill>
              <a:srgbClr val="008000"/>
            </a:solidFill>
            <a:ln>
              <a:solidFill>
                <a:srgbClr val="008000"/>
              </a:solid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CCR'!$J$4:$J$11</c:f>
              <c:numCache>
                <c:formatCode>_(* #,##0.0_);_(* \(#,##0.0\);_(* "-"??_);_(@_)</c:formatCode>
                <c:ptCount val="8"/>
                <c:pt idx="0">
                  <c:v>7.8</c:v>
                </c:pt>
                <c:pt idx="1">
                  <c:v>10.199999999999999</c:v>
                </c:pt>
                <c:pt idx="2">
                  <c:v>1.8</c:v>
                </c:pt>
                <c:pt idx="3">
                  <c:v>3.1</c:v>
                </c:pt>
                <c:pt idx="4">
                  <c:v>5.8</c:v>
                </c:pt>
                <c:pt idx="5">
                  <c:v>5</c:v>
                </c:pt>
                <c:pt idx="6">
                  <c:v>2</c:v>
                </c:pt>
                <c:pt idx="7">
                  <c:v>1.9</c:v>
                </c:pt>
              </c:numCache>
            </c:numRef>
          </c:val>
          <c:extLst>
            <c:ext xmlns:c16="http://schemas.microsoft.com/office/drawing/2014/chart" uri="{C3380CC4-5D6E-409C-BE32-E72D297353CC}">
              <c16:uniqueId val="{00000002-22AA-4DF5-8D41-C5DC9716C6F3}"/>
            </c:ext>
          </c:extLst>
        </c:ser>
        <c:ser>
          <c:idx val="9"/>
          <c:order val="9"/>
          <c:tx>
            <c:strRef>
              <c:f>'1b CCR'!$L$3</c:f>
              <c:strCache>
                <c:ptCount val="1"/>
                <c:pt idx="0">
                  <c:v> G18 Full </c:v>
                </c:pt>
              </c:strCache>
            </c:strRef>
          </c:tx>
          <c:spPr>
            <a:solidFill>
              <a:srgbClr val="FF0000"/>
            </a:solidFill>
            <a:ln>
              <a:solidFill>
                <a:srgbClr val="FF0000"/>
              </a:solidFill>
            </a:ln>
            <a:effectLst/>
          </c:spPr>
          <c:invertIfNegative val="0"/>
          <c:cat>
            <c:strRef>
              <c:f>'1b CCR'!$B$4:$B$11</c:f>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f>'1b CCR'!$L$4:$L$11</c:f>
              <c:numCache>
                <c:formatCode>_(* #,##0.0_);_(* \(#,##0.0\);_(* "-"??_);_(@_)</c:formatCode>
                <c:ptCount val="8"/>
                <c:pt idx="0">
                  <c:v>4.7</c:v>
                </c:pt>
                <c:pt idx="1">
                  <c:v>6</c:v>
                </c:pt>
                <c:pt idx="2">
                  <c:v>1.4</c:v>
                </c:pt>
                <c:pt idx="3">
                  <c:v>3.2</c:v>
                </c:pt>
                <c:pt idx="4">
                  <c:v>4.5999999999999996</c:v>
                </c:pt>
                <c:pt idx="5">
                  <c:v>3.9</c:v>
                </c:pt>
                <c:pt idx="6">
                  <c:v>1.7</c:v>
                </c:pt>
                <c:pt idx="7">
                  <c:v>1.4</c:v>
                </c:pt>
              </c:numCache>
            </c:numRef>
          </c:val>
          <c:extLst>
            <c:ext xmlns:c16="http://schemas.microsoft.com/office/drawing/2014/chart" uri="{C3380CC4-5D6E-409C-BE32-E72D297353CC}">
              <c16:uniqueId val="{00000003-22AA-4DF5-8D41-C5DC9716C6F3}"/>
            </c:ext>
          </c:extLst>
        </c:ser>
        <c:dLbls>
          <c:showLegendKey val="0"/>
          <c:showVal val="0"/>
          <c:showCatName val="0"/>
          <c:showSerName val="0"/>
          <c:showPercent val="0"/>
          <c:showBubbleSize val="0"/>
        </c:dLbls>
        <c:gapWidth val="219"/>
        <c:overlap val="-27"/>
        <c:axId val="297270816"/>
        <c:axId val="1854268352"/>
        <c:extLst>
          <c:ext xmlns:c15="http://schemas.microsoft.com/office/drawing/2012/chart" uri="{02D57815-91ED-43cb-92C2-25804820EDAC}">
            <c15:filteredBarSeries>
              <c15:ser>
                <c:idx val="1"/>
                <c:order val="1"/>
                <c:tx>
                  <c:strRef>
                    <c:extLst>
                      <c:ext uri="{02D57815-91ED-43cb-92C2-25804820EDAC}">
                        <c15:formulaRef>
                          <c15:sqref>'1b CCR'!$D$3</c15:sqref>
                        </c15:formulaRef>
                      </c:ext>
                    </c:extLst>
                    <c:strCache>
                      <c:ptCount val="1"/>
                      <c:pt idx="0">
                        <c:v> Baseline </c:v>
                      </c:pt>
                    </c:strCache>
                  </c:strRef>
                </c:tx>
                <c:spPr>
                  <a:solidFill>
                    <a:schemeClr val="accent2"/>
                  </a:solidFill>
                  <a:ln>
                    <a:noFill/>
                  </a:ln>
                  <a:effectLst/>
                </c:spPr>
                <c:invertIfNegative val="0"/>
                <c:cat>
                  <c:strRef>
                    <c:extLst>
                      <c:ex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c:ext uri="{02D57815-91ED-43cb-92C2-25804820EDAC}">
                        <c15:formulaRef>
                          <c15:sqref>'1b CCR'!$D$4:$D$11</c15:sqref>
                        </c15:formulaRef>
                      </c:ext>
                    </c:extLst>
                    <c:numCache>
                      <c:formatCode>_(* #,##0.0_);_(* \(#,##0.0\);_(* "-"??_);_(@_)</c:formatCode>
                      <c:ptCount val="8"/>
                      <c:pt idx="0">
                        <c:v>6.6</c:v>
                      </c:pt>
                      <c:pt idx="1">
                        <c:v>5.5</c:v>
                      </c:pt>
                      <c:pt idx="2">
                        <c:v>4.9000000000000004</c:v>
                      </c:pt>
                      <c:pt idx="3">
                        <c:v>4.4000000000000004</c:v>
                      </c:pt>
                      <c:pt idx="4">
                        <c:v>5.8</c:v>
                      </c:pt>
                      <c:pt idx="5">
                        <c:v>4.5999999999999996</c:v>
                      </c:pt>
                      <c:pt idx="6">
                        <c:v>7</c:v>
                      </c:pt>
                      <c:pt idx="7">
                        <c:v>6.8</c:v>
                      </c:pt>
                    </c:numCache>
                  </c:numRef>
                </c:val>
                <c:extLst>
                  <c:ext xmlns:c16="http://schemas.microsoft.com/office/drawing/2014/chart" uri="{C3380CC4-5D6E-409C-BE32-E72D297353CC}">
                    <c16:uniqueId val="{00000004-22AA-4DF5-8D41-C5DC9716C6F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'1b CCR'!$E$3</c15:sqref>
                        </c15:formulaRef>
                      </c:ext>
                    </c:extLst>
                    <c:strCache>
                      <c:ptCount val="1"/>
                      <c:pt idx="0">
                        <c:v> G16 Prov </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CCR'!$E$4:$E$11</c15:sqref>
                        </c15:formulaRef>
                      </c:ext>
                    </c:extLst>
                    <c:numCache>
                      <c:formatCode>_(* #,##0.0_);_(* \(#,##0.0\);_(* "-"??_);_(@_)</c:formatCode>
                      <c:ptCount val="8"/>
                      <c:pt idx="0">
                        <c:v>26.1</c:v>
                      </c:pt>
                      <c:pt idx="1">
                        <c:v>31.1</c:v>
                      </c:pt>
                      <c:pt idx="2">
                        <c:v>154.30000000000001</c:v>
                      </c:pt>
                      <c:pt idx="3">
                        <c:v>37.5</c:v>
                      </c:pt>
                      <c:pt idx="4">
                        <c:v>32.799999999999997</c:v>
                      </c:pt>
                      <c:pt idx="5">
                        <c:v>58.4</c:v>
                      </c:pt>
                      <c:pt idx="6">
                        <c:v>11.6</c:v>
                      </c:pt>
                      <c:pt idx="7">
                        <c:v>18.100000000000001</c:v>
                      </c:pt>
                    </c:numCache>
                  </c:numRef>
                </c:val>
                <c:extLst xmlns:c15="http://schemas.microsoft.com/office/drawing/2012/chart">
                  <c:ext xmlns:c16="http://schemas.microsoft.com/office/drawing/2014/chart" uri="{C3380CC4-5D6E-409C-BE32-E72D297353CC}">
                    <c16:uniqueId val="{00000005-22AA-4DF5-8D41-C5DC9716C6F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'1b CCR'!$G$3</c15:sqref>
                        </c15:formulaRef>
                      </c:ext>
                    </c:extLst>
                    <c:strCache>
                      <c:ptCount val="1"/>
                      <c:pt idx="0">
                        <c:v> G17 Prov M3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CCR'!$G$4:$G$11</c15:sqref>
                        </c15:formulaRef>
                      </c:ext>
                    </c:extLst>
                    <c:numCache>
                      <c:formatCode>_(* #,##0.0_);_(* \(#,##0.0\);_(* "-"??_);_(@_)</c:formatCode>
                      <c:ptCount val="8"/>
                      <c:pt idx="0">
                        <c:v>15.7</c:v>
                      </c:pt>
                      <c:pt idx="1">
                        <c:v>15.8</c:v>
                      </c:pt>
                      <c:pt idx="2">
                        <c:v>5</c:v>
                      </c:pt>
                      <c:pt idx="3">
                        <c:v>3.2</c:v>
                      </c:pt>
                      <c:pt idx="4">
                        <c:v>24.6</c:v>
                      </c:pt>
                      <c:pt idx="5">
                        <c:v>24.9</c:v>
                      </c:pt>
                      <c:pt idx="6">
                        <c:v>8.9</c:v>
                      </c:pt>
                      <c:pt idx="7">
                        <c:v>8.6999999999999993</c:v>
                      </c:pt>
                    </c:numCache>
                  </c:numRef>
                </c:val>
                <c:extLst xmlns:c15="http://schemas.microsoft.com/office/drawing/2012/chart">
                  <c:ext xmlns:c16="http://schemas.microsoft.com/office/drawing/2014/chart" uri="{C3380CC4-5D6E-409C-BE32-E72D297353CC}">
                    <c16:uniqueId val="{00000006-22AA-4DF5-8D41-C5DC9716C6F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'1b CCR'!$H$3</c15:sqref>
                        </c15:formulaRef>
                      </c:ext>
                    </c:extLst>
                    <c:strCache>
                      <c:ptCount val="1"/>
                      <c:pt idx="0">
                        <c:v> G17 Prov M4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CCR'!$H$4:$H$11</c15:sqref>
                        </c15:formulaRef>
                      </c:ext>
                    </c:extLst>
                    <c:numCache>
                      <c:formatCode>_(* #,##0.0_);_(* \(#,##0.0\);_(* "-"??_);_(@_)</c:formatCode>
                      <c:ptCount val="8"/>
                      <c:pt idx="0">
                        <c:v>13.9</c:v>
                      </c:pt>
                      <c:pt idx="1">
                        <c:v>14.3</c:v>
                      </c:pt>
                      <c:pt idx="2">
                        <c:v>6</c:v>
                      </c:pt>
                      <c:pt idx="3">
                        <c:v>4.2</c:v>
                      </c:pt>
                      <c:pt idx="4">
                        <c:v>32</c:v>
                      </c:pt>
                      <c:pt idx="5">
                        <c:v>25.2</c:v>
                      </c:pt>
                      <c:pt idx="6">
                        <c:v>10.6</c:v>
                      </c:pt>
                      <c:pt idx="7">
                        <c:v>9.9</c:v>
                      </c:pt>
                    </c:numCache>
                  </c:numRef>
                </c:val>
                <c:extLst xmlns:c15="http://schemas.microsoft.com/office/drawing/2012/chart">
                  <c:ext xmlns:c16="http://schemas.microsoft.com/office/drawing/2014/chart" uri="{C3380CC4-5D6E-409C-BE32-E72D297353CC}">
                    <c16:uniqueId val="{00000007-22AA-4DF5-8D41-C5DC9716C6F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'1b CCR'!$I$3</c15:sqref>
                        </c15:formulaRef>
                      </c:ext>
                    </c:extLst>
                    <c:strCache>
                      <c:ptCount val="1"/>
                      <c:pt idx="0">
                        <c:v> G17 Prov M6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CCR'!$I$4:$I$11</c15:sqref>
                        </c15:formulaRef>
                      </c:ext>
                    </c:extLst>
                    <c:numCache>
                      <c:formatCode>_(* #,##0.0_);_(* \(#,##0.0\);_(* "-"??_);_(@_)</c:formatCode>
                      <c:ptCount val="8"/>
                      <c:pt idx="0">
                        <c:v>7.8</c:v>
                      </c:pt>
                      <c:pt idx="1">
                        <c:v>10.4</c:v>
                      </c:pt>
                      <c:pt idx="2">
                        <c:v>3.7</c:v>
                      </c:pt>
                      <c:pt idx="3">
                        <c:v>5.4</c:v>
                      </c:pt>
                      <c:pt idx="4">
                        <c:v>21.5</c:v>
                      </c:pt>
                      <c:pt idx="5">
                        <c:v>29</c:v>
                      </c:pt>
                      <c:pt idx="6">
                        <c:v>10.1</c:v>
                      </c:pt>
                      <c:pt idx="7">
                        <c:v>7.7</c:v>
                      </c:pt>
                    </c:numCache>
                  </c:numRef>
                </c:val>
                <c:extLst xmlns:c15="http://schemas.microsoft.com/office/drawing/2012/chart">
                  <c:ext xmlns:c16="http://schemas.microsoft.com/office/drawing/2014/chart" uri="{C3380CC4-5D6E-409C-BE32-E72D297353CC}">
                    <c16:uniqueId val="{00000008-22AA-4DF5-8D41-C5DC9716C6F3}"/>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'1b CCR'!$K$3</c15:sqref>
                        </c15:formulaRef>
                      </c:ext>
                    </c:extLst>
                    <c:strCache>
                      <c:ptCount val="1"/>
                      <c:pt idx="0">
                        <c:v> G18 Prov </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'1b CCR'!$B$4:$B$11</c15:sqref>
                        </c15:formulaRef>
                      </c:ext>
                    </c:extLst>
                    <c:strCache>
                      <c:ptCount val="8"/>
                      <c:pt idx="0">
                        <c:v> 0.64-3.90 (EW) </c:v>
                      </c:pt>
                      <c:pt idx="1">
                        <c:v> 0.64-3.90 (NS) </c:v>
                      </c:pt>
                      <c:pt idx="2">
                        <c:v> 0.86-1.61 (EW) </c:v>
                      </c:pt>
                      <c:pt idx="3">
                        <c:v> 0.86-1.61 (NS) </c:v>
                      </c:pt>
                      <c:pt idx="4">
                        <c:v> 3.90-13.30 (EW) </c:v>
                      </c:pt>
                      <c:pt idx="5">
                        <c:v> 3.90-13.30 (NS) </c:v>
                      </c:pt>
                      <c:pt idx="6">
                        <c:v> 9.61-10.35 (EW) </c:v>
                      </c:pt>
                      <c:pt idx="7">
                        <c:v> 9.61-10.35 (NS) </c:v>
                      </c:pt>
                    </c:strCache>
                  </c:strRef>
                </c:cat>
                <c:val>
                  <c:numRef>
                    <c:extLst xmlns:c15="http://schemas.microsoft.com/office/drawing/2012/chart">
                      <c:ext xmlns:c15="http://schemas.microsoft.com/office/drawing/2012/chart" uri="{02D57815-91ED-43cb-92C2-25804820EDAC}">
                        <c15:formulaRef>
                          <c15:sqref>'1b CCR'!$K$4:$K$11</c15:sqref>
                        </c15:formulaRef>
                      </c:ext>
                    </c:extLst>
                    <c:numCache>
                      <c:formatCode>_(* #,##0.0_);_(* \(#,##0.0\);_(* "-"??_);_(@_)</c:formatCode>
                      <c:ptCount val="8"/>
                      <c:pt idx="0">
                        <c:v>5.6</c:v>
                      </c:pt>
                      <c:pt idx="1">
                        <c:v>3.9</c:v>
                      </c:pt>
                      <c:pt idx="2">
                        <c:v>5.3</c:v>
                      </c:pt>
                      <c:pt idx="3">
                        <c:v>2.5</c:v>
                      </c:pt>
                      <c:pt idx="4">
                        <c:v>5.6</c:v>
                      </c:pt>
                      <c:pt idx="5">
                        <c:v>4.5</c:v>
                      </c:pt>
                      <c:pt idx="6">
                        <c:v>5.5</c:v>
                      </c:pt>
                      <c:pt idx="7">
                        <c:v>2.1</c:v>
                      </c:pt>
                    </c:numCache>
                  </c:numRef>
                </c:val>
                <c:extLst xmlns:c15="http://schemas.microsoft.com/office/drawing/2012/chart">
                  <c:ext xmlns:c16="http://schemas.microsoft.com/office/drawing/2014/chart" uri="{C3380CC4-5D6E-409C-BE32-E72D297353CC}">
                    <c16:uniqueId val="{00000009-22AA-4DF5-8D41-C5DC9716C6F3}"/>
                  </c:ext>
                </c:extLst>
              </c15:ser>
            </c15:filteredBarSeries>
          </c:ext>
        </c:extLst>
      </c:barChart>
      <c:catAx>
        <c:axId val="297270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Channel and Direction</a:t>
                </a:r>
                <a:endParaRPr lang="en-US">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4268352"/>
        <c:crosses val="autoZero"/>
        <c:auto val="1"/>
        <c:lblAlgn val="ctr"/>
        <c:lblOffset val="100"/>
        <c:noMultiLvlLbl val="0"/>
      </c:catAx>
      <c:valAx>
        <c:axId val="1854268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Error (µrad)</a:t>
                </a:r>
                <a:endParaRPr lang="en-US">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7270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VNIR Accuracy for GOES-</a:t>
            </a:r>
            <a:r>
              <a:rPr lang="en-US" sz="2400" b="1" dirty="0">
                <a:solidFill>
                  <a:srgbClr val="0000FF"/>
                </a:solidFill>
              </a:rPr>
              <a:t>16</a:t>
            </a:r>
            <a:r>
              <a:rPr lang="en-US" sz="2400" b="1" dirty="0"/>
              <a:t>/</a:t>
            </a:r>
            <a:r>
              <a:rPr lang="en-US" sz="2400" b="1" dirty="0">
                <a:solidFill>
                  <a:srgbClr val="009900"/>
                </a:solidFill>
              </a:rPr>
              <a:t>17</a:t>
            </a:r>
            <a:r>
              <a:rPr lang="en-US" sz="2400" b="1" dirty="0"/>
              <a:t>/</a:t>
            </a:r>
            <a:r>
              <a:rPr lang="en-US" sz="2400" b="1" dirty="0">
                <a:solidFill>
                  <a:srgbClr val="FF0000"/>
                </a:solidFill>
              </a:rPr>
              <a:t>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c:f>
              <c:strCache>
                <c:ptCount val="1"/>
                <c:pt idx="0">
                  <c:v>Baseline*</c:v>
                </c:pt>
              </c:strCache>
            </c:strRef>
          </c:tx>
          <c:spPr>
            <a:solidFill>
              <a:schemeClr val="bg1">
                <a:lumMod val="65000"/>
              </a:schemeClr>
            </a:solidFill>
            <a:ln>
              <a:noFill/>
            </a:ln>
            <a:effectLst/>
          </c:spPr>
          <c:invertIfNegative val="0"/>
          <c:cat>
            <c:numRef>
              <c:f>'2d Accuracy'!$B$5:$B$10</c:f>
              <c:numCache>
                <c:formatCode>0.00</c:formatCode>
                <c:ptCount val="6"/>
                <c:pt idx="0">
                  <c:v>0.47</c:v>
                </c:pt>
                <c:pt idx="1">
                  <c:v>0.64</c:v>
                </c:pt>
                <c:pt idx="2">
                  <c:v>0.86</c:v>
                </c:pt>
                <c:pt idx="3">
                  <c:v>1.38</c:v>
                </c:pt>
                <c:pt idx="4">
                  <c:v>1.61</c:v>
                </c:pt>
                <c:pt idx="5">
                  <c:v>2.25</c:v>
                </c:pt>
              </c:numCache>
            </c:numRef>
          </c:cat>
          <c:val>
            <c:numRef>
              <c:f>'2d Accuracy'!$D$5:$D$10</c:f>
              <c:numCache>
                <c:formatCode>0.00</c:formatCode>
                <c:ptCount val="6"/>
                <c:pt idx="0">
                  <c:v>2.71</c:v>
                </c:pt>
                <c:pt idx="1">
                  <c:v>2.5299999999999998</c:v>
                </c:pt>
                <c:pt idx="2">
                  <c:v>2.4</c:v>
                </c:pt>
                <c:pt idx="3">
                  <c:v>3.77</c:v>
                </c:pt>
                <c:pt idx="4">
                  <c:v>2.74</c:v>
                </c:pt>
                <c:pt idx="5">
                  <c:v>2.77</c:v>
                </c:pt>
              </c:numCache>
            </c:numRef>
          </c:val>
          <c:extLst>
            <c:ext xmlns:c16="http://schemas.microsoft.com/office/drawing/2014/chart" uri="{C3380CC4-5D6E-409C-BE32-E72D297353CC}">
              <c16:uniqueId val="{00000000-8C5D-46EF-A77B-15D0CCEB8EC6}"/>
            </c:ext>
          </c:extLst>
        </c:ser>
        <c:ser>
          <c:idx val="4"/>
          <c:order val="4"/>
          <c:tx>
            <c:strRef>
              <c:f>'2d Accuracy'!$G$4</c:f>
              <c:strCache>
                <c:ptCount val="1"/>
                <c:pt idx="0">
                  <c:v>G16 Full</c:v>
                </c:pt>
              </c:strCache>
            </c:strRef>
          </c:tx>
          <c:spPr>
            <a:solidFill>
              <a:srgbClr val="0000FF"/>
            </a:solidFill>
            <a:ln>
              <a:solidFill>
                <a:srgbClr val="0000FF"/>
              </a:solidFill>
            </a:ln>
            <a:effectLst/>
          </c:spPr>
          <c:invertIfNegative val="0"/>
          <c:errBars>
            <c:errBarType val="both"/>
            <c:errValType val="cust"/>
            <c:noEndCap val="0"/>
            <c:plus>
              <c:numRef>
                <c:f>'2d Accuracy'!$H$5:$H$10</c:f>
                <c:numCache>
                  <c:formatCode>General</c:formatCode>
                  <c:ptCount val="6"/>
                  <c:pt idx="0">
                    <c:v>3.3</c:v>
                  </c:pt>
                  <c:pt idx="1">
                    <c:v>4.5</c:v>
                  </c:pt>
                  <c:pt idx="2">
                    <c:v>3.2</c:v>
                  </c:pt>
                  <c:pt idx="3">
                    <c:v>7.5</c:v>
                  </c:pt>
                  <c:pt idx="4">
                    <c:v>5.7</c:v>
                  </c:pt>
                  <c:pt idx="5">
                    <c:v>3.8</c:v>
                  </c:pt>
                </c:numCache>
              </c:numRef>
            </c:plus>
            <c:minus>
              <c:numRef>
                <c:f>'2d Accuracy'!$H$5:$H$10</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Accuracy'!$G$5:$G$10</c:f>
              <c:numCache>
                <c:formatCode>0.00</c:formatCode>
                <c:ptCount val="6"/>
                <c:pt idx="0">
                  <c:v>4.7</c:v>
                </c:pt>
                <c:pt idx="1">
                  <c:v>0.47080979284368496</c:v>
                </c:pt>
                <c:pt idx="2">
                  <c:v>1.5</c:v>
                </c:pt>
                <c:pt idx="3">
                  <c:v>-0.5</c:v>
                </c:pt>
                <c:pt idx="4">
                  <c:v>3.8</c:v>
                </c:pt>
                <c:pt idx="5">
                  <c:v>0.5</c:v>
                </c:pt>
              </c:numCache>
            </c:numRef>
          </c:val>
          <c:extLst>
            <c:ext xmlns:c16="http://schemas.microsoft.com/office/drawing/2014/chart" uri="{C3380CC4-5D6E-409C-BE32-E72D297353CC}">
              <c16:uniqueId val="{00000001-8C5D-46EF-A77B-15D0CCEB8EC6}"/>
            </c:ext>
          </c:extLst>
        </c:ser>
        <c:ser>
          <c:idx val="8"/>
          <c:order val="8"/>
          <c:tx>
            <c:strRef>
              <c:f>'2d Accuracy'!$K$4</c:f>
              <c:strCache>
                <c:ptCount val="1"/>
                <c:pt idx="0">
                  <c:v>G17 Full</c:v>
                </c:pt>
              </c:strCache>
            </c:strRef>
          </c:tx>
          <c:spPr>
            <a:solidFill>
              <a:srgbClr val="009900"/>
            </a:solidFill>
            <a:ln>
              <a:solidFill>
                <a:srgbClr val="009900"/>
              </a:solidFill>
            </a:ln>
            <a:effectLst/>
          </c:spPr>
          <c:invertIfNegative val="0"/>
          <c:errBars>
            <c:errBarType val="both"/>
            <c:errValType val="cust"/>
            <c:noEndCap val="0"/>
            <c:plus>
              <c:numRef>
                <c:f>'2d Accuracy'!$L$5:$L$10</c:f>
                <c:numCache>
                  <c:formatCode>General</c:formatCode>
                  <c:ptCount val="6"/>
                  <c:pt idx="0">
                    <c:v>3.24</c:v>
                  </c:pt>
                  <c:pt idx="1">
                    <c:v>4.45</c:v>
                  </c:pt>
                  <c:pt idx="2">
                    <c:v>3.6</c:v>
                  </c:pt>
                  <c:pt idx="3">
                    <c:v>6.96</c:v>
                  </c:pt>
                  <c:pt idx="4">
                    <c:v>3.36</c:v>
                  </c:pt>
                  <c:pt idx="5">
                    <c:v>2.86</c:v>
                  </c:pt>
                </c:numCache>
              </c:numRef>
            </c:plus>
            <c:minus>
              <c:numRef>
                <c:f>'2d Accuracy'!$L$5:$L$10</c:f>
                <c:numCache>
                  <c:formatCode>General</c:formatCode>
                  <c:ptCount val="6"/>
                  <c:pt idx="0">
                    <c:v>3.24</c:v>
                  </c:pt>
                  <c:pt idx="1">
                    <c:v>4.45</c:v>
                  </c:pt>
                  <c:pt idx="2">
                    <c:v>3.6</c:v>
                  </c:pt>
                  <c:pt idx="3">
                    <c:v>6.96</c:v>
                  </c:pt>
                  <c:pt idx="4">
                    <c:v>3.36</c:v>
                  </c:pt>
                  <c:pt idx="5">
                    <c:v>2.86</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Accuracy'!$K$5:$K$10</c:f>
              <c:numCache>
                <c:formatCode>0.00</c:formatCode>
                <c:ptCount val="6"/>
                <c:pt idx="0">
                  <c:v>1.52</c:v>
                </c:pt>
                <c:pt idx="1">
                  <c:v>0.99</c:v>
                </c:pt>
                <c:pt idx="2">
                  <c:v>0</c:v>
                </c:pt>
                <c:pt idx="3">
                  <c:v>-3.18</c:v>
                </c:pt>
                <c:pt idx="4">
                  <c:v>-0.97</c:v>
                </c:pt>
                <c:pt idx="5">
                  <c:v>-2.61</c:v>
                </c:pt>
              </c:numCache>
            </c:numRef>
          </c:val>
          <c:extLst>
            <c:ext xmlns:c16="http://schemas.microsoft.com/office/drawing/2014/chart" uri="{C3380CC4-5D6E-409C-BE32-E72D297353CC}">
              <c16:uniqueId val="{00000002-8C5D-46EF-A77B-15D0CCEB8EC6}"/>
            </c:ext>
          </c:extLst>
        </c:ser>
        <c:ser>
          <c:idx val="10"/>
          <c:order val="10"/>
          <c:tx>
            <c:strRef>
              <c:f>'2d Accuracy'!$M$4</c:f>
              <c:strCache>
                <c:ptCount val="1"/>
                <c:pt idx="0">
                  <c:v>G18 Prov</c:v>
                </c:pt>
              </c:strCache>
            </c:strRef>
          </c:tx>
          <c:spPr>
            <a:solidFill>
              <a:srgbClr val="FF0000"/>
            </a:solidFill>
            <a:ln>
              <a:solidFill>
                <a:srgbClr val="FF0000"/>
              </a:solidFill>
            </a:ln>
            <a:effectLst/>
          </c:spPr>
          <c:invertIfNegative val="0"/>
          <c:errBars>
            <c:errBarType val="both"/>
            <c:errValType val="cust"/>
            <c:noEndCap val="0"/>
            <c:plus>
              <c:numRef>
                <c:f>'2d Accuracy'!$N$5:$N$10</c:f>
                <c:numCache>
                  <c:formatCode>General</c:formatCode>
                  <c:ptCount val="6"/>
                  <c:pt idx="0">
                    <c:v>3.6</c:v>
                  </c:pt>
                  <c:pt idx="1">
                    <c:v>4.9000000000000004</c:v>
                  </c:pt>
                  <c:pt idx="2">
                    <c:v>3.9</c:v>
                  </c:pt>
                  <c:pt idx="3">
                    <c:v>2.1</c:v>
                  </c:pt>
                  <c:pt idx="4">
                    <c:v>5.0999999999999996</c:v>
                  </c:pt>
                  <c:pt idx="5">
                    <c:v>2.2999999999999998</c:v>
                  </c:pt>
                </c:numCache>
              </c:numRef>
            </c:plus>
            <c:minus>
              <c:numRef>
                <c:f>'2d Accuracy'!$N$5:$N$10</c:f>
                <c:numCache>
                  <c:formatCode>General</c:formatCode>
                  <c:ptCount val="6"/>
                  <c:pt idx="0">
                    <c:v>3.6</c:v>
                  </c:pt>
                  <c:pt idx="1">
                    <c:v>4.9000000000000004</c:v>
                  </c:pt>
                  <c:pt idx="2">
                    <c:v>3.9</c:v>
                  </c:pt>
                  <c:pt idx="3">
                    <c:v>2.1</c:v>
                  </c:pt>
                  <c:pt idx="4">
                    <c:v>5.0999999999999996</c:v>
                  </c:pt>
                  <c:pt idx="5">
                    <c:v>2.2999999999999998</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Accuracy'!$M$5:$M$10</c:f>
              <c:numCache>
                <c:formatCode>0.00</c:formatCode>
                <c:ptCount val="6"/>
                <c:pt idx="0">
                  <c:v>2.2000000000000002</c:v>
                </c:pt>
                <c:pt idx="1">
                  <c:v>3.0917874396135359</c:v>
                </c:pt>
                <c:pt idx="2">
                  <c:v>3.4</c:v>
                </c:pt>
                <c:pt idx="3">
                  <c:v>-2.4</c:v>
                </c:pt>
                <c:pt idx="4">
                  <c:v>5.8</c:v>
                </c:pt>
                <c:pt idx="5">
                  <c:v>-0.1</c:v>
                </c:pt>
              </c:numCache>
            </c:numRef>
          </c:val>
          <c:extLst>
            <c:ext xmlns:c16="http://schemas.microsoft.com/office/drawing/2014/chart" uri="{C3380CC4-5D6E-409C-BE32-E72D297353CC}">
              <c16:uniqueId val="{00000003-8C5D-46EF-A77B-15D0CCEB8EC6}"/>
            </c:ext>
          </c:extLst>
        </c:ser>
        <c:dLbls>
          <c:showLegendKey val="0"/>
          <c:showVal val="0"/>
          <c:showCatName val="0"/>
          <c:showSerName val="0"/>
          <c:showPercent val="0"/>
          <c:showBubbleSize val="0"/>
        </c:dLbls>
        <c:gapWidth val="219"/>
        <c:overlap val="-27"/>
        <c:axId val="1515503824"/>
        <c:axId val="1412864640"/>
        <c:extLst>
          <c:ext xmlns:c15="http://schemas.microsoft.com/office/drawing/2012/chart" uri="{02D57815-91ED-43cb-92C2-25804820EDAC}">
            <c15:filteredBarSeries>
              <c15:ser>
                <c:idx val="0"/>
                <c:order val="0"/>
                <c:tx>
                  <c:strRef>
                    <c:extLst>
                      <c:ext uri="{02D57815-91ED-43cb-92C2-25804820EDAC}">
                        <c15:formulaRef>
                          <c15:sqref>'2d Accuracy'!$C$4</c15:sqref>
                        </c15:formulaRef>
                      </c:ext>
                    </c:extLst>
                    <c:strCache>
                      <c:ptCount val="1"/>
                      <c:pt idx="0">
                        <c:v>MRD*</c:v>
                      </c:pt>
                    </c:strCache>
                  </c:strRef>
                </c:tx>
                <c:spPr>
                  <a:solidFill>
                    <a:srgbClr val="92D050"/>
                  </a:solidFill>
                  <a:ln>
                    <a:noFill/>
                  </a:ln>
                  <a:effectLst/>
                </c:spPr>
                <c:invertIfNegative val="0"/>
                <c:cat>
                  <c:numRef>
                    <c:extLst>
                      <c:ex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Accuracy'!$C$5:$C$10</c15:sqref>
                        </c15:formulaRef>
                      </c:ext>
                    </c:extLst>
                    <c:numCache>
                      <c:formatCode>0.00</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4-8C5D-46EF-A77B-15D0CCEB8EC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'2d Accuracy'!$E$4</c15:sqref>
                        </c15:formulaRef>
                      </c:ext>
                    </c:extLst>
                    <c:strCache>
                      <c:ptCount val="1"/>
                      <c:pt idx="0">
                        <c:v>G16 Prov</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Accuracy'!$E$5:$E$10</c15:sqref>
                        </c15:formulaRef>
                      </c:ext>
                    </c:extLst>
                    <c:numCache>
                      <c:formatCode>0.00</c:formatCode>
                      <c:ptCount val="6"/>
                      <c:pt idx="0">
                        <c:v>4.2</c:v>
                      </c:pt>
                      <c:pt idx="1">
                        <c:v>7.3</c:v>
                      </c:pt>
                      <c:pt idx="2">
                        <c:v>1.7</c:v>
                      </c:pt>
                      <c:pt idx="3">
                        <c:v>-5</c:v>
                      </c:pt>
                      <c:pt idx="4">
                        <c:v>4.5</c:v>
                      </c:pt>
                      <c:pt idx="5">
                        <c:v>-0.2</c:v>
                      </c:pt>
                    </c:numCache>
                  </c:numRef>
                </c:val>
                <c:extLst xmlns:c15="http://schemas.microsoft.com/office/drawing/2012/chart">
                  <c:ext xmlns:c16="http://schemas.microsoft.com/office/drawing/2014/chart" uri="{C3380CC4-5D6E-409C-BE32-E72D297353CC}">
                    <c16:uniqueId val="{00000005-8C5D-46EF-A77B-15D0CCEB8EC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'2d Accuracy'!$F$4</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Accuracy'!$F$5:$F$10</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6-8C5D-46EF-A77B-15D0CCEB8EC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'2d Accuracy'!$H$4</c15:sqref>
                        </c15:formulaRef>
                      </c:ext>
                    </c:extLst>
                    <c:strCache>
                      <c:ptCount val="1"/>
                      <c:pt idx="0">
                        <c:v>STDV</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Accuracy'!$H$5:$H$10</c15:sqref>
                        </c15:formulaRef>
                      </c:ext>
                    </c:extLst>
                    <c:numCache>
                      <c:formatCode>0.00</c:formatCode>
                      <c:ptCount val="6"/>
                      <c:pt idx="0">
                        <c:v>3.3</c:v>
                      </c:pt>
                      <c:pt idx="1">
                        <c:v>4.5</c:v>
                      </c:pt>
                      <c:pt idx="2">
                        <c:v>3.2</c:v>
                      </c:pt>
                      <c:pt idx="3">
                        <c:v>7.5</c:v>
                      </c:pt>
                      <c:pt idx="4">
                        <c:v>5.7</c:v>
                      </c:pt>
                      <c:pt idx="5">
                        <c:v>3.8</c:v>
                      </c:pt>
                    </c:numCache>
                  </c:numRef>
                </c:val>
                <c:extLst xmlns:c15="http://schemas.microsoft.com/office/drawing/2012/chart">
                  <c:ext xmlns:c16="http://schemas.microsoft.com/office/drawing/2014/chart" uri="{C3380CC4-5D6E-409C-BE32-E72D297353CC}">
                    <c16:uniqueId val="{00000007-8C5D-46EF-A77B-15D0CCEB8EC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'2d Accuracy'!$I$4</c15:sqref>
                        </c15:formulaRef>
                      </c:ext>
                    </c:extLst>
                    <c:strCache>
                      <c:ptCount val="1"/>
                      <c:pt idx="0">
                        <c:v>G17 Prov</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Accuracy'!$I$5:$I$10</c15:sqref>
                        </c15:formulaRef>
                      </c:ext>
                    </c:extLst>
                    <c:numCache>
                      <c:formatCode>0.00</c:formatCode>
                      <c:ptCount val="6"/>
                      <c:pt idx="0">
                        <c:v>-0.66</c:v>
                      </c:pt>
                      <c:pt idx="1">
                        <c:v>8.85</c:v>
                      </c:pt>
                      <c:pt idx="2">
                        <c:v>0.42</c:v>
                      </c:pt>
                      <c:pt idx="3">
                        <c:v>-1.17</c:v>
                      </c:pt>
                      <c:pt idx="4">
                        <c:v>5.45</c:v>
                      </c:pt>
                      <c:pt idx="5">
                        <c:v>-2.8</c:v>
                      </c:pt>
                    </c:numCache>
                  </c:numRef>
                </c:val>
                <c:extLst xmlns:c15="http://schemas.microsoft.com/office/drawing/2012/chart">
                  <c:ext xmlns:c16="http://schemas.microsoft.com/office/drawing/2014/chart" uri="{C3380CC4-5D6E-409C-BE32-E72D297353CC}">
                    <c16:uniqueId val="{00000008-8C5D-46EF-A77B-15D0CCEB8EC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'2d Accuracy'!$J$4</c15:sqref>
                        </c15:formulaRef>
                      </c:ext>
                    </c:extLst>
                    <c:strCache>
                      <c:ptCount val="1"/>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Accuracy'!$J$5:$J$10</c15:sqref>
                        </c15:formulaRef>
                      </c:ext>
                    </c:extLst>
                    <c:numCache>
                      <c:formatCode>0.00</c:formatCode>
                      <c:ptCount val="6"/>
                      <c:pt idx="0">
                        <c:v>2.65</c:v>
                      </c:pt>
                      <c:pt idx="1">
                        <c:v>3.67</c:v>
                      </c:pt>
                      <c:pt idx="2">
                        <c:v>3.8</c:v>
                      </c:pt>
                      <c:pt idx="3">
                        <c:v>7.97</c:v>
                      </c:pt>
                      <c:pt idx="4">
                        <c:v>3.51</c:v>
                      </c:pt>
                      <c:pt idx="5">
                        <c:v>3.49</c:v>
                      </c:pt>
                    </c:numCache>
                  </c:numRef>
                </c:val>
                <c:extLst xmlns:c15="http://schemas.microsoft.com/office/drawing/2012/chart">
                  <c:ext xmlns:c16="http://schemas.microsoft.com/office/drawing/2014/chart" uri="{C3380CC4-5D6E-409C-BE32-E72D297353CC}">
                    <c16:uniqueId val="{00000009-8C5D-46EF-A77B-15D0CCEB8EC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'2d Accuracy'!$L$4</c15:sqref>
                        </c15:formulaRef>
                      </c:ext>
                    </c:extLst>
                    <c:strCache>
                      <c:ptCount val="1"/>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Accuracy'!$L$5:$L$10</c15:sqref>
                        </c15:formulaRef>
                      </c:ext>
                    </c:extLst>
                    <c:numCache>
                      <c:formatCode>0.00</c:formatCode>
                      <c:ptCount val="6"/>
                      <c:pt idx="0">
                        <c:v>3.24</c:v>
                      </c:pt>
                      <c:pt idx="1">
                        <c:v>4.45</c:v>
                      </c:pt>
                      <c:pt idx="2">
                        <c:v>3.6</c:v>
                      </c:pt>
                      <c:pt idx="3">
                        <c:v>6.96</c:v>
                      </c:pt>
                      <c:pt idx="4">
                        <c:v>3.36</c:v>
                      </c:pt>
                      <c:pt idx="5">
                        <c:v>2.86</c:v>
                      </c:pt>
                    </c:numCache>
                  </c:numRef>
                </c:val>
                <c:extLst xmlns:c15="http://schemas.microsoft.com/office/drawing/2012/chart">
                  <c:ext xmlns:c16="http://schemas.microsoft.com/office/drawing/2014/chart" uri="{C3380CC4-5D6E-409C-BE32-E72D297353CC}">
                    <c16:uniqueId val="{0000000A-8C5D-46EF-A77B-15D0CCEB8EC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'2d Accuracy'!$N$4</c15:sqref>
                        </c15:formulaRef>
                      </c:ext>
                    </c:extLst>
                    <c:strCache>
                      <c:ptCount val="1"/>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Accuracy'!$N$5:$N$10</c15:sqref>
                        </c15:formulaRef>
                      </c:ext>
                    </c:extLst>
                    <c:numCache>
                      <c:formatCode>0.00</c:formatCode>
                      <c:ptCount val="6"/>
                      <c:pt idx="0">
                        <c:v>3.6</c:v>
                      </c:pt>
                      <c:pt idx="1">
                        <c:v>4.9000000000000004</c:v>
                      </c:pt>
                      <c:pt idx="2">
                        <c:v>3.9</c:v>
                      </c:pt>
                      <c:pt idx="3">
                        <c:v>2.1</c:v>
                      </c:pt>
                      <c:pt idx="4">
                        <c:v>5.0999999999999996</c:v>
                      </c:pt>
                      <c:pt idx="5">
                        <c:v>2.2999999999999998</c:v>
                      </c:pt>
                    </c:numCache>
                  </c:numRef>
                </c:val>
                <c:extLst xmlns:c15="http://schemas.microsoft.com/office/drawing/2012/chart">
                  <c:ext xmlns:c16="http://schemas.microsoft.com/office/drawing/2014/chart" uri="{C3380CC4-5D6E-409C-BE32-E72D297353CC}">
                    <c16:uniqueId val="{0000000B-8C5D-46EF-A77B-15D0CCEB8EC6}"/>
                  </c:ext>
                </c:extLst>
              </c15:ser>
            </c15:filteredBarSeries>
          </c:ext>
        </c:extLst>
      </c:barChart>
      <c:catAx>
        <c:axId val="15155038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2864640"/>
        <c:crosses val="autoZero"/>
        <c:auto val="1"/>
        <c:lblAlgn val="ctr"/>
        <c:lblOffset val="100"/>
        <c:noMultiLvlLbl val="0"/>
      </c:catAx>
      <c:valAx>
        <c:axId val="141286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Bias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550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png"/></Relationships>
</file>

<file path=ppt/drawings/drawing1.xml><?xml version="1.0" encoding="utf-8"?>
<c:userShapes xmlns:c="http://schemas.openxmlformats.org/drawingml/2006/chart">
  <cdr:relSizeAnchor xmlns:cdr="http://schemas.openxmlformats.org/drawingml/2006/chartDrawing">
    <cdr:from>
      <cdr:x>0.0986</cdr:x>
      <cdr:y>0.60094</cdr:y>
    </cdr:from>
    <cdr:to>
      <cdr:x>0.98045</cdr:x>
      <cdr:y>0.60094</cdr:y>
    </cdr:to>
    <cdr:cxnSp macro="">
      <cdr:nvCxnSpPr>
        <cdr:cNvPr id="3" name="Straight Connector 2">
          <a:extLst xmlns:a="http://schemas.openxmlformats.org/drawingml/2006/main">
            <a:ext uri="{FF2B5EF4-FFF2-40B4-BE49-F238E27FC236}">
              <a16:creationId xmlns:a16="http://schemas.microsoft.com/office/drawing/2014/main" id="{B0FA8F2C-88C4-4060-926C-75718812C983}"/>
            </a:ext>
          </a:extLst>
        </cdr:cNvPr>
        <cdr:cNvCxnSpPr/>
      </cdr:nvCxnSpPr>
      <cdr:spPr>
        <a:xfrm xmlns:a="http://schemas.openxmlformats.org/drawingml/2006/main">
          <a:off x="812311" y="2295318"/>
          <a:ext cx="7264888"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0.26708</cdr:x>
      <cdr:y>0.66812</cdr:y>
    </cdr:from>
    <cdr:to>
      <cdr:x>0.30437</cdr:x>
      <cdr:y>0.66812</cdr:y>
    </cdr:to>
    <cdr:cxnSp macro="">
      <cdr:nvCxnSpPr>
        <cdr:cNvPr id="6" name="Straight Connector 5">
          <a:extLst xmlns:a="http://schemas.openxmlformats.org/drawingml/2006/main">
            <a:ext uri="{FF2B5EF4-FFF2-40B4-BE49-F238E27FC236}">
              <a16:creationId xmlns:a16="http://schemas.microsoft.com/office/drawing/2014/main" id="{DEFEBF6F-DD82-4217-8ED3-AF4F293114F0}"/>
            </a:ext>
          </a:extLst>
        </cdr:cNvPr>
        <cdr:cNvCxnSpPr/>
      </cdr:nvCxnSpPr>
      <cdr:spPr>
        <a:xfrm xmlns:a="http://schemas.openxmlformats.org/drawingml/2006/main">
          <a:off x="2200274" y="2551918"/>
          <a:ext cx="307181"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0.09027</cdr:x>
      <cdr:y>0.37764</cdr:y>
    </cdr:from>
    <cdr:to>
      <cdr:x>0.98255</cdr:x>
      <cdr:y>0.37764</cdr:y>
    </cdr:to>
    <cdr:cxnSp macro="">
      <cdr:nvCxnSpPr>
        <cdr:cNvPr id="3" name="Straight Connector 2">
          <a:extLst xmlns:a="http://schemas.openxmlformats.org/drawingml/2006/main">
            <a:ext uri="{FF2B5EF4-FFF2-40B4-BE49-F238E27FC236}">
              <a16:creationId xmlns:a16="http://schemas.microsoft.com/office/drawing/2014/main" id="{F083B802-6738-4C81-BBD7-B42A4024D441}"/>
            </a:ext>
          </a:extLst>
        </cdr:cNvPr>
        <cdr:cNvCxnSpPr/>
      </cdr:nvCxnSpPr>
      <cdr:spPr>
        <a:xfrm xmlns:a="http://schemas.openxmlformats.org/drawingml/2006/main">
          <a:off x="741442" y="1473090"/>
          <a:ext cx="7328613" cy="0"/>
        </a:xfrm>
        <a:prstGeom xmlns:a="http://schemas.openxmlformats.org/drawingml/2006/main" prst="line">
          <a:avLst/>
        </a:prstGeom>
        <a:ln xmlns:a="http://schemas.openxmlformats.org/drawingml/2006/main" w="19050">
          <a:solidFill>
            <a:srgbClr val="008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0.08971</cdr:x>
      <cdr:y>0.59174</cdr:y>
    </cdr:from>
    <cdr:to>
      <cdr:x>0.98168</cdr:x>
      <cdr:y>0.59174</cdr:y>
    </cdr:to>
    <cdr:cxnSp macro="">
      <cdr:nvCxnSpPr>
        <cdr:cNvPr id="5" name="Straight Connector 4">
          <a:extLst xmlns:a="http://schemas.openxmlformats.org/drawingml/2006/main">
            <a:ext uri="{FF2B5EF4-FFF2-40B4-BE49-F238E27FC236}">
              <a16:creationId xmlns:a16="http://schemas.microsoft.com/office/drawing/2014/main" id="{E1100E0F-F814-4A6C-8F82-4AE382B48EEB}"/>
            </a:ext>
          </a:extLst>
        </cdr:cNvPr>
        <cdr:cNvCxnSpPr/>
      </cdr:nvCxnSpPr>
      <cdr:spPr>
        <a:xfrm xmlns:a="http://schemas.openxmlformats.org/drawingml/2006/main" flipV="1">
          <a:off x="736847" y="2308256"/>
          <a:ext cx="7326065" cy="1"/>
        </a:xfrm>
        <a:prstGeom xmlns:a="http://schemas.openxmlformats.org/drawingml/2006/main" prst="line">
          <a:avLst/>
        </a:prstGeom>
        <a:ln xmlns:a="http://schemas.openxmlformats.org/drawingml/2006/main" w="19050">
          <a:solidFill>
            <a:srgbClr val="008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0.0959</cdr:x>
      <cdr:y>0.39366</cdr:y>
    </cdr:from>
    <cdr:to>
      <cdr:x>0.99709</cdr:x>
      <cdr:y>0.39609</cdr:y>
    </cdr:to>
    <cdr:cxnSp macro="">
      <cdr:nvCxnSpPr>
        <cdr:cNvPr id="3" name="Straight Connector 2">
          <a:extLst xmlns:a="http://schemas.openxmlformats.org/drawingml/2006/main">
            <a:ext uri="{FF2B5EF4-FFF2-40B4-BE49-F238E27FC236}">
              <a16:creationId xmlns:a16="http://schemas.microsoft.com/office/drawing/2014/main" id="{8ACA78CA-A1C8-467F-BA47-B93088C56304}"/>
            </a:ext>
          </a:extLst>
        </cdr:cNvPr>
        <cdr:cNvCxnSpPr/>
      </cdr:nvCxnSpPr>
      <cdr:spPr>
        <a:xfrm xmlns:a="http://schemas.openxmlformats.org/drawingml/2006/main" flipV="1">
          <a:off x="664022" y="1169606"/>
          <a:ext cx="6240221" cy="7219"/>
        </a:xfrm>
        <a:prstGeom xmlns:a="http://schemas.openxmlformats.org/drawingml/2006/main" prst="line">
          <a:avLst/>
        </a:prstGeom>
        <a:ln xmlns:a="http://schemas.openxmlformats.org/drawingml/2006/main" w="28575">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0.09621</cdr:x>
      <cdr:y>0.57885</cdr:y>
    </cdr:from>
    <cdr:to>
      <cdr:x>0.9974</cdr:x>
      <cdr:y>0.58129</cdr:y>
    </cdr:to>
    <cdr:cxnSp macro="">
      <cdr:nvCxnSpPr>
        <cdr:cNvPr id="5" name="Straight Connector 4">
          <a:extLst xmlns:a="http://schemas.openxmlformats.org/drawingml/2006/main">
            <a:ext uri="{FF2B5EF4-FFF2-40B4-BE49-F238E27FC236}">
              <a16:creationId xmlns:a16="http://schemas.microsoft.com/office/drawing/2014/main" id="{0DE3A058-8709-48BC-A699-1ADD938BEED4}"/>
            </a:ext>
          </a:extLst>
        </cdr:cNvPr>
        <cdr:cNvCxnSpPr/>
      </cdr:nvCxnSpPr>
      <cdr:spPr>
        <a:xfrm xmlns:a="http://schemas.openxmlformats.org/drawingml/2006/main" flipV="1">
          <a:off x="666187" y="1719817"/>
          <a:ext cx="6240221" cy="7249"/>
        </a:xfrm>
        <a:prstGeom xmlns:a="http://schemas.openxmlformats.org/drawingml/2006/main" prst="line">
          <a:avLst/>
        </a:prstGeom>
        <a:ln xmlns:a="http://schemas.openxmlformats.org/drawingml/2006/main" w="28575">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0.10506</cdr:x>
      <cdr:y>0.39046</cdr:y>
    </cdr:from>
    <cdr:to>
      <cdr:x>0.99734</cdr:x>
      <cdr:y>0.39046</cdr:y>
    </cdr:to>
    <cdr:cxnSp macro="">
      <cdr:nvCxnSpPr>
        <cdr:cNvPr id="3" name="Straight Connector 2">
          <a:extLst xmlns:a="http://schemas.openxmlformats.org/drawingml/2006/main">
            <a:ext uri="{FF2B5EF4-FFF2-40B4-BE49-F238E27FC236}">
              <a16:creationId xmlns:a16="http://schemas.microsoft.com/office/drawing/2014/main" id="{F083B802-6738-4C81-BBD7-B42A4024D441}"/>
            </a:ext>
          </a:extLst>
        </cdr:cNvPr>
        <cdr:cNvCxnSpPr/>
      </cdr:nvCxnSpPr>
      <cdr:spPr>
        <a:xfrm xmlns:a="http://schemas.openxmlformats.org/drawingml/2006/main">
          <a:off x="727280" y="1160102"/>
          <a:ext cx="6176741" cy="0"/>
        </a:xfrm>
        <a:prstGeom xmlns:a="http://schemas.openxmlformats.org/drawingml/2006/main" prst="line">
          <a:avLst/>
        </a:prstGeom>
        <a:ln xmlns:a="http://schemas.openxmlformats.org/drawingml/2006/main" w="19050">
          <a:solidFill>
            <a:srgbClr val="008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0.10553</cdr:x>
      <cdr:y>0.5717</cdr:y>
    </cdr:from>
    <cdr:to>
      <cdr:x>0.9975</cdr:x>
      <cdr:y>0.5717</cdr:y>
    </cdr:to>
    <cdr:cxnSp macro="">
      <cdr:nvCxnSpPr>
        <cdr:cNvPr id="5" name="Straight Connector 4">
          <a:extLst xmlns:a="http://schemas.openxmlformats.org/drawingml/2006/main">
            <a:ext uri="{FF2B5EF4-FFF2-40B4-BE49-F238E27FC236}">
              <a16:creationId xmlns:a16="http://schemas.microsoft.com/office/drawing/2014/main" id="{E1100E0F-F814-4A6C-8F82-4AE382B48EEB}"/>
            </a:ext>
          </a:extLst>
        </cdr:cNvPr>
        <cdr:cNvCxnSpPr/>
      </cdr:nvCxnSpPr>
      <cdr:spPr>
        <a:xfrm xmlns:a="http://schemas.openxmlformats.org/drawingml/2006/main" flipV="1">
          <a:off x="730549" y="1698580"/>
          <a:ext cx="6174594" cy="0"/>
        </a:xfrm>
        <a:prstGeom xmlns:a="http://schemas.openxmlformats.org/drawingml/2006/main" prst="line">
          <a:avLst/>
        </a:prstGeom>
        <a:ln xmlns:a="http://schemas.openxmlformats.org/drawingml/2006/main" w="19050">
          <a:solidFill>
            <a:srgbClr val="008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9/1/2023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555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7" name="Google Shape;137;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819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796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7" name="Google Shape;137;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97</a:t>
            </a:fld>
            <a:endParaRPr/>
          </a:p>
        </p:txBody>
      </p:sp>
    </p:spTree>
    <p:extLst>
      <p:ext uri="{BB962C8B-B14F-4D97-AF65-F5344CB8AC3E}">
        <p14:creationId xmlns:p14="http://schemas.microsoft.com/office/powerpoint/2010/main" val="888999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056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80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318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038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1462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5997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c2f9c469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3c2f9c469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3c2f9c4695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3c2f9c4695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c2f9c469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3c2f9c469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c2f9c4695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3c2f9c469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8DD6-89D6-42F8-9832-B6F1F11B4613}" type="slidenum">
              <a:rPr lang="en-US" smtClean="0"/>
              <a:t>27</a:t>
            </a:fld>
            <a:endParaRPr lang="en-US" dirty="0"/>
          </a:p>
        </p:txBody>
      </p:sp>
    </p:spTree>
    <p:extLst>
      <p:ext uri="{BB962C8B-B14F-4D97-AF65-F5344CB8AC3E}">
        <p14:creationId xmlns:p14="http://schemas.microsoft.com/office/powerpoint/2010/main" val="3590039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3c2f9c4695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3c2f9c469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3c2f9c4695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3c2f9c4695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3c2f9c4695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3c2f9c4695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c2f9c4695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3c2f9c4695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c2f9c469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c2f9c469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3c2f9c4695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3c2f9c4695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c2f9c4695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3c2f9c4695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amplitudes were plotted every ten minute for two days (upper panel), its mean in an hour for two weeks (middle panel), and </a:t>
            </a:r>
            <a:r>
              <a:rPr lang="en-US"/>
              <a:t>its mean in </a:t>
            </a:r>
            <a:r>
              <a:rPr lang="en-US" dirty="0"/>
              <a:t>one day for mission life (lower panel).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992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429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453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67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4DC4-A86D-4FD1-81D1-7A5EEA5A1FCD}"/>
              </a:ext>
            </a:extLst>
          </p:cNvPr>
          <p:cNvSpPr>
            <a:spLocks noGrp="1"/>
          </p:cNvSpPr>
          <p:nvPr>
            <p:ph type="ctrTitle"/>
          </p:nvPr>
        </p:nvSpPr>
        <p:spPr>
          <a:xfrm>
            <a:off x="1524000" y="1600199"/>
            <a:ext cx="9144000" cy="1828801"/>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3BC973F-D29E-40E3-8174-23E81A123CDB}"/>
              </a:ext>
            </a:extLst>
          </p:cNvPr>
          <p:cNvSpPr>
            <a:spLocks noGrp="1"/>
          </p:cNvSpPr>
          <p:nvPr>
            <p:ph type="subTitle" idx="1"/>
          </p:nvPr>
        </p:nvSpPr>
        <p:spPr>
          <a:xfrm>
            <a:off x="1524000" y="3893574"/>
            <a:ext cx="9144000" cy="137651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3247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normAutofit/>
          </a:bodyPr>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133">
                <a:solidFill>
                  <a:schemeClr val="tx1">
                    <a:tint val="75000"/>
                  </a:schemeClr>
                </a:solidFill>
              </a:defRPr>
            </a:lvl1pPr>
            <a:lvl2pPr marL="487670" indent="0">
              <a:buNone/>
              <a:defRPr sz="1920">
                <a:solidFill>
                  <a:schemeClr val="tx1">
                    <a:tint val="75000"/>
                  </a:schemeClr>
                </a:solidFill>
              </a:defRPr>
            </a:lvl2pPr>
            <a:lvl3pPr marL="975340" indent="0">
              <a:buNone/>
              <a:defRPr sz="1707">
                <a:solidFill>
                  <a:schemeClr val="tx1">
                    <a:tint val="75000"/>
                  </a:schemeClr>
                </a:solidFill>
              </a:defRPr>
            </a:lvl3pPr>
            <a:lvl4pPr marL="1463011" indent="0">
              <a:buNone/>
              <a:defRPr sz="1493">
                <a:solidFill>
                  <a:schemeClr val="tx1">
                    <a:tint val="75000"/>
                  </a:schemeClr>
                </a:solidFill>
              </a:defRPr>
            </a:lvl4pPr>
            <a:lvl5pPr marL="1950681" indent="0">
              <a:buNone/>
              <a:defRPr sz="1493">
                <a:solidFill>
                  <a:schemeClr val="tx1">
                    <a:tint val="75000"/>
                  </a:schemeClr>
                </a:solidFill>
              </a:defRPr>
            </a:lvl5pPr>
            <a:lvl6pPr marL="2438352" indent="0">
              <a:buNone/>
              <a:defRPr sz="1493">
                <a:solidFill>
                  <a:schemeClr val="tx1">
                    <a:tint val="75000"/>
                  </a:schemeClr>
                </a:solidFill>
              </a:defRPr>
            </a:lvl6pPr>
            <a:lvl7pPr marL="2926021" indent="0">
              <a:buNone/>
              <a:defRPr sz="1493">
                <a:solidFill>
                  <a:schemeClr val="tx1">
                    <a:tint val="75000"/>
                  </a:schemeClr>
                </a:solidFill>
              </a:defRPr>
            </a:lvl7pPr>
            <a:lvl8pPr marL="3413693" indent="0">
              <a:buNone/>
              <a:defRPr sz="1493">
                <a:solidFill>
                  <a:schemeClr val="tx1">
                    <a:tint val="75000"/>
                  </a:schemeClr>
                </a:solidFill>
              </a:defRPr>
            </a:lvl8pPr>
            <a:lvl9pPr marL="3901362" indent="0">
              <a:buNone/>
              <a:defRPr sz="1493">
                <a:solidFill>
                  <a:schemeClr val="tx1">
                    <a:tint val="75000"/>
                  </a:schemeClr>
                </a:solidFill>
              </a:defRPr>
            </a:lvl9pPr>
          </a:lstStyle>
          <a:p>
            <a:pPr lvl="0"/>
            <a:r>
              <a:rPr lang="en-US"/>
              <a:t>Click to edit Master text styles</a:t>
            </a:r>
          </a:p>
        </p:txBody>
      </p:sp>
      <p:sp>
        <p:nvSpPr>
          <p:cNvPr id="16" name="Date Placeholder 3">
            <a:extLst>
              <a:ext uri="{FF2B5EF4-FFF2-40B4-BE49-F238E27FC236}">
                <a16:creationId xmlns:a16="http://schemas.microsoft.com/office/drawing/2014/main" id="{AA3BCDF2-8ED3-435D-9DE2-0DC284651C62}"/>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2023-09-01</a:t>
            </a:r>
            <a:endParaRPr lang="en-US" dirty="0"/>
          </a:p>
        </p:txBody>
      </p:sp>
      <p:sp>
        <p:nvSpPr>
          <p:cNvPr id="17" name="Footer Placeholder 4">
            <a:extLst>
              <a:ext uri="{FF2B5EF4-FFF2-40B4-BE49-F238E27FC236}">
                <a16:creationId xmlns:a16="http://schemas.microsoft.com/office/drawing/2014/main" id="{F68AF201-A930-4A5D-B5FE-9F87367F431A}"/>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Full Validation PS-PVR for GOES-18 ABI L1b Products</a:t>
            </a:r>
            <a:endParaRPr lang="en-US" dirty="0"/>
          </a:p>
        </p:txBody>
      </p:sp>
      <p:sp>
        <p:nvSpPr>
          <p:cNvPr id="18" name="Slide Number Placeholder 5">
            <a:extLst>
              <a:ext uri="{FF2B5EF4-FFF2-40B4-BE49-F238E27FC236}">
                <a16:creationId xmlns:a16="http://schemas.microsoft.com/office/drawing/2014/main" id="{49269AE9-5359-4A93-8840-48FD064D5C01}"/>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1018059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A887-072C-44B6-86B9-1D859C3D7FA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DAFB5A-54D0-48C8-9B8E-D39A57946A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F43BFE3A-B295-4A03-AABE-A5934B39E6B5}"/>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2023-09-01</a:t>
            </a:r>
            <a:endParaRPr lang="en-US" dirty="0"/>
          </a:p>
        </p:txBody>
      </p:sp>
      <p:sp>
        <p:nvSpPr>
          <p:cNvPr id="11" name="Footer Placeholder 4">
            <a:extLst>
              <a:ext uri="{FF2B5EF4-FFF2-40B4-BE49-F238E27FC236}">
                <a16:creationId xmlns:a16="http://schemas.microsoft.com/office/drawing/2014/main" id="{EB270D31-DF23-494E-9792-C2BCA68B664F}"/>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Full Validation PS-PVR for GOES-18 ABI L1b Products</a:t>
            </a:r>
            <a:endParaRPr lang="en-US" dirty="0"/>
          </a:p>
        </p:txBody>
      </p:sp>
      <p:sp>
        <p:nvSpPr>
          <p:cNvPr id="12" name="Slide Number Placeholder 5">
            <a:extLst>
              <a:ext uri="{FF2B5EF4-FFF2-40B4-BE49-F238E27FC236}">
                <a16:creationId xmlns:a16="http://schemas.microsoft.com/office/drawing/2014/main" id="{7C766FF2-2146-4A46-8D74-A1B456A44D3D}"/>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263198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DF11-4D23-4BFA-B0BE-4E7709156877}"/>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AF15A521-F526-43F3-AEF2-17CA34D3DB2D}"/>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2023-09-01</a:t>
            </a:r>
            <a:endParaRPr lang="en-US" dirty="0"/>
          </a:p>
        </p:txBody>
      </p:sp>
      <p:sp>
        <p:nvSpPr>
          <p:cNvPr id="7" name="Footer Placeholder 4">
            <a:extLst>
              <a:ext uri="{FF2B5EF4-FFF2-40B4-BE49-F238E27FC236}">
                <a16:creationId xmlns:a16="http://schemas.microsoft.com/office/drawing/2014/main" id="{DBBC0ECA-A6C2-4194-B871-415AA9F7BA1B}"/>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Full Validation PS-PVR for GOES-18 ABI L1b Products</a:t>
            </a:r>
            <a:endParaRPr lang="en-US" dirty="0"/>
          </a:p>
        </p:txBody>
      </p:sp>
      <p:sp>
        <p:nvSpPr>
          <p:cNvPr id="8" name="Slide Number Placeholder 5">
            <a:extLst>
              <a:ext uri="{FF2B5EF4-FFF2-40B4-BE49-F238E27FC236}">
                <a16:creationId xmlns:a16="http://schemas.microsoft.com/office/drawing/2014/main" id="{4E1749D4-5F2B-4697-A3A8-B7A9AC5B4725}"/>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279639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sp>
        <p:nvSpPr>
          <p:cNvPr id="28" name="Google Shape;28;p13"/>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 name="Date Placeholder 3">
            <a:extLst>
              <a:ext uri="{FF2B5EF4-FFF2-40B4-BE49-F238E27FC236}">
                <a16:creationId xmlns:a16="http://schemas.microsoft.com/office/drawing/2014/main" id="{9AE7A62B-8C3A-40F0-9A04-ABD8A075BF0A}"/>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2023-09-01</a:t>
            </a:r>
            <a:endParaRPr lang="en-US" dirty="0"/>
          </a:p>
        </p:txBody>
      </p:sp>
      <p:sp>
        <p:nvSpPr>
          <p:cNvPr id="7" name="Footer Placeholder 4">
            <a:extLst>
              <a:ext uri="{FF2B5EF4-FFF2-40B4-BE49-F238E27FC236}">
                <a16:creationId xmlns:a16="http://schemas.microsoft.com/office/drawing/2014/main" id="{567FAE1A-0204-42EE-B496-1C2E4C0BEF5A}"/>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Full Validation PS-PVR for GOES-18 ABI L1b Products</a:t>
            </a:r>
            <a:endParaRPr lang="en-US" dirty="0"/>
          </a:p>
        </p:txBody>
      </p:sp>
      <p:sp>
        <p:nvSpPr>
          <p:cNvPr id="8" name="Slide Number Placeholder 5">
            <a:extLst>
              <a:ext uri="{FF2B5EF4-FFF2-40B4-BE49-F238E27FC236}">
                <a16:creationId xmlns:a16="http://schemas.microsoft.com/office/drawing/2014/main" id="{BF7A1B50-6A27-4BD2-8767-610862EAD54B}"/>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spTree>
    <p:extLst>
      <p:ext uri="{BB962C8B-B14F-4D97-AF65-F5344CB8AC3E}">
        <p14:creationId xmlns:p14="http://schemas.microsoft.com/office/powerpoint/2010/main" val="12615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4C8E2-71E1-4C82-A751-269F0FE5BB41}"/>
              </a:ext>
            </a:extLst>
          </p:cNvPr>
          <p:cNvSpPr>
            <a:spLocks noGrp="1"/>
          </p:cNvSpPr>
          <p:nvPr>
            <p:ph type="dt" sz="half" idx="10"/>
          </p:nvPr>
        </p:nvSpPr>
        <p:spPr/>
        <p:txBody>
          <a:bodyPr/>
          <a:lstStyle/>
          <a:p>
            <a:r>
              <a:rPr lang="en-US"/>
              <a:t>2023-09-01</a:t>
            </a:r>
          </a:p>
        </p:txBody>
      </p:sp>
      <p:sp>
        <p:nvSpPr>
          <p:cNvPr id="3" name="Footer Placeholder 2">
            <a:extLst>
              <a:ext uri="{FF2B5EF4-FFF2-40B4-BE49-F238E27FC236}">
                <a16:creationId xmlns:a16="http://schemas.microsoft.com/office/drawing/2014/main" id="{2CADB220-EE0C-43A2-8BFB-3EAC10710F4D}"/>
              </a:ext>
            </a:extLst>
          </p:cNvPr>
          <p:cNvSpPr>
            <a:spLocks noGrp="1"/>
          </p:cNvSpPr>
          <p:nvPr>
            <p:ph type="ftr" sz="quarter" idx="11"/>
          </p:nvPr>
        </p:nvSpPr>
        <p:spPr/>
        <p:txBody>
          <a:bodyPr/>
          <a:lstStyle/>
          <a:p>
            <a:r>
              <a:rPr lang="en-US"/>
              <a:t>Full Validation PS-PVR for GOES-18 ABI L1b Products</a:t>
            </a:r>
          </a:p>
        </p:txBody>
      </p:sp>
      <p:sp>
        <p:nvSpPr>
          <p:cNvPr id="4" name="Slide Number Placeholder 3">
            <a:extLst>
              <a:ext uri="{FF2B5EF4-FFF2-40B4-BE49-F238E27FC236}">
                <a16:creationId xmlns:a16="http://schemas.microsoft.com/office/drawing/2014/main" id="{44A708B1-6391-489D-880E-B3FDE5641A96}"/>
              </a:ext>
            </a:extLst>
          </p:cNvPr>
          <p:cNvSpPr>
            <a:spLocks noGrp="1"/>
          </p:cNvSpPr>
          <p:nvPr>
            <p:ph type="sldNum" sz="quarter" idx="12"/>
          </p:nvPr>
        </p:nvSpPr>
        <p:spPr/>
        <p:txBody>
          <a:bodyPr/>
          <a:lstStyle/>
          <a:p>
            <a:fld id="{230EF47A-9D36-44F9-9B72-0096AEE55DA0}" type="slidenum">
              <a:rPr lang="en-US" smtClean="0"/>
              <a:t>‹#›</a:t>
            </a:fld>
            <a:endParaRPr lang="en-US"/>
          </a:p>
        </p:txBody>
      </p:sp>
    </p:spTree>
    <p:extLst>
      <p:ext uri="{BB962C8B-B14F-4D97-AF65-F5344CB8AC3E}">
        <p14:creationId xmlns:p14="http://schemas.microsoft.com/office/powerpoint/2010/main" val="2685980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73480-1742-460D-AD23-897E0B81E15E}"/>
              </a:ext>
            </a:extLst>
          </p:cNvPr>
          <p:cNvSpPr>
            <a:spLocks noGrp="1"/>
          </p:cNvSpPr>
          <p:nvPr>
            <p:ph type="title"/>
          </p:nvPr>
        </p:nvSpPr>
        <p:spPr>
          <a:xfrm>
            <a:off x="1524001" y="128188"/>
            <a:ext cx="9149696" cy="6376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A42CA-E348-4FEF-925A-4A0B6741D116}"/>
              </a:ext>
            </a:extLst>
          </p:cNvPr>
          <p:cNvSpPr>
            <a:spLocks noGrp="1"/>
          </p:cNvSpPr>
          <p:nvPr>
            <p:ph type="body" idx="1"/>
          </p:nvPr>
        </p:nvSpPr>
        <p:spPr>
          <a:xfrm>
            <a:off x="609600" y="1131262"/>
            <a:ext cx="10960510" cy="51328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5D855C-EE32-4A3E-8AB8-01E5151247DF}"/>
              </a:ext>
            </a:extLst>
          </p:cNvPr>
          <p:cNvSpPr>
            <a:spLocks noGrp="1"/>
          </p:cNvSpPr>
          <p:nvPr>
            <p:ph type="dt" sz="half" idx="2"/>
          </p:nvPr>
        </p:nvSpPr>
        <p:spPr>
          <a:xfrm>
            <a:off x="621890" y="6409346"/>
            <a:ext cx="2278626" cy="33328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2023-09-01</a:t>
            </a:r>
            <a:endParaRPr lang="en-US" dirty="0"/>
          </a:p>
        </p:txBody>
      </p:sp>
      <p:sp>
        <p:nvSpPr>
          <p:cNvPr id="5" name="Footer Placeholder 4">
            <a:extLst>
              <a:ext uri="{FF2B5EF4-FFF2-40B4-BE49-F238E27FC236}">
                <a16:creationId xmlns:a16="http://schemas.microsoft.com/office/drawing/2014/main" id="{DCBE8194-5F74-4391-A19E-4F849C34655D}"/>
              </a:ext>
            </a:extLst>
          </p:cNvPr>
          <p:cNvSpPr>
            <a:spLocks noGrp="1"/>
          </p:cNvSpPr>
          <p:nvPr>
            <p:ph type="ftr" sz="quarter" idx="3"/>
          </p:nvPr>
        </p:nvSpPr>
        <p:spPr>
          <a:xfrm>
            <a:off x="3365090" y="6409347"/>
            <a:ext cx="5461822" cy="333284"/>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2B2E0AAE-F3A7-4752-BD8D-B5373BA0589B}"/>
              </a:ext>
            </a:extLst>
          </p:cNvPr>
          <p:cNvSpPr>
            <a:spLocks noGrp="1"/>
          </p:cNvSpPr>
          <p:nvPr>
            <p:ph type="sldNum" sz="quarter" idx="4"/>
          </p:nvPr>
        </p:nvSpPr>
        <p:spPr>
          <a:xfrm>
            <a:off x="9302097" y="6409347"/>
            <a:ext cx="2268013" cy="333284"/>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24AD0344-B142-42FF-A24F-67F68BAAC27D}" type="slidenum">
              <a:rPr lang="en-US" smtClean="0"/>
              <a:pPr/>
              <a:t>‹#›</a:t>
            </a:fld>
            <a:endParaRPr lang="en-US" dirty="0"/>
          </a:p>
        </p:txBody>
      </p:sp>
      <p:pic>
        <p:nvPicPr>
          <p:cNvPr id="8" name="Picture 7" descr="GOESR_Logo.jpg">
            <a:extLst>
              <a:ext uri="{FF2B5EF4-FFF2-40B4-BE49-F238E27FC236}">
                <a16:creationId xmlns:a16="http://schemas.microsoft.com/office/drawing/2014/main" id="{56158EED-B3DC-41B4-80D7-B705F247F2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072" y="128187"/>
            <a:ext cx="1022491" cy="637623"/>
          </a:xfrm>
          <a:prstGeom prst="rect">
            <a:avLst/>
          </a:prstGeom>
        </p:spPr>
      </p:pic>
      <p:pic>
        <p:nvPicPr>
          <p:cNvPr id="10" name="Picture 4" descr="Image result for noaa logo">
            <a:extLst>
              <a:ext uri="{FF2B5EF4-FFF2-40B4-BE49-F238E27FC236}">
                <a16:creationId xmlns:a16="http://schemas.microsoft.com/office/drawing/2014/main" id="{24386DFF-FF7B-4542-801B-151F837CEFCB}"/>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686971" y="239535"/>
            <a:ext cx="762001" cy="506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elated image">
            <a:extLst>
              <a:ext uri="{FF2B5EF4-FFF2-40B4-BE49-F238E27FC236}">
                <a16:creationId xmlns:a16="http://schemas.microsoft.com/office/drawing/2014/main" id="{55BC3DAB-6C2B-46AE-9EAE-5016A2731EF9}"/>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401348" y="239535"/>
            <a:ext cx="762000" cy="50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8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 id="2147483682" r:id="rId6"/>
  </p:sldLayoutIdLst>
  <p:hf hdr="0"/>
  <p:txStyles>
    <p:titleStyle>
      <a:lvl1pPr algn="ctr"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176.jpg"/><Relationship Id="rId3" Type="http://schemas.openxmlformats.org/officeDocument/2006/relationships/image" Target="../media/image171.jpg"/><Relationship Id="rId7" Type="http://schemas.openxmlformats.org/officeDocument/2006/relationships/image" Target="../media/image175.jpg"/><Relationship Id="rId2" Type="http://schemas.openxmlformats.org/officeDocument/2006/relationships/image" Target="../media/image170.jpg"/><Relationship Id="rId1" Type="http://schemas.openxmlformats.org/officeDocument/2006/relationships/slideLayout" Target="../slideLayouts/slideLayout4.xml"/><Relationship Id="rId6" Type="http://schemas.openxmlformats.org/officeDocument/2006/relationships/image" Target="../media/image174.jpg"/><Relationship Id="rId11" Type="http://schemas.openxmlformats.org/officeDocument/2006/relationships/image" Target="../media/image179.jpg"/><Relationship Id="rId5" Type="http://schemas.openxmlformats.org/officeDocument/2006/relationships/image" Target="../media/image173.jpg"/><Relationship Id="rId10" Type="http://schemas.openxmlformats.org/officeDocument/2006/relationships/image" Target="../media/image178.jpg"/><Relationship Id="rId4" Type="http://schemas.openxmlformats.org/officeDocument/2006/relationships/image" Target="../media/image172.jpg"/><Relationship Id="rId9" Type="http://schemas.openxmlformats.org/officeDocument/2006/relationships/image" Target="../media/image177.jpg"/></Relationships>
</file>

<file path=ppt/slides/_rels/slide106.xml.rels><?xml version="1.0" encoding="UTF-8" standalone="yes"?>
<Relationships xmlns="http://schemas.openxmlformats.org/package/2006/relationships"><Relationship Id="rId8" Type="http://schemas.openxmlformats.org/officeDocument/2006/relationships/image" Target="../media/image186.jpg"/><Relationship Id="rId3" Type="http://schemas.openxmlformats.org/officeDocument/2006/relationships/image" Target="../media/image181.jpg"/><Relationship Id="rId7" Type="http://schemas.openxmlformats.org/officeDocument/2006/relationships/image" Target="../media/image185.jpg"/><Relationship Id="rId2" Type="http://schemas.openxmlformats.org/officeDocument/2006/relationships/image" Target="../media/image180.jpg"/><Relationship Id="rId1" Type="http://schemas.openxmlformats.org/officeDocument/2006/relationships/slideLayout" Target="../slideLayouts/slideLayout4.xml"/><Relationship Id="rId6" Type="http://schemas.openxmlformats.org/officeDocument/2006/relationships/image" Target="../media/image184.jpg"/><Relationship Id="rId11" Type="http://schemas.openxmlformats.org/officeDocument/2006/relationships/image" Target="../media/image189.jpg"/><Relationship Id="rId5" Type="http://schemas.openxmlformats.org/officeDocument/2006/relationships/image" Target="../media/image183.jpg"/><Relationship Id="rId10" Type="http://schemas.openxmlformats.org/officeDocument/2006/relationships/image" Target="../media/image188.jpg"/><Relationship Id="rId4" Type="http://schemas.openxmlformats.org/officeDocument/2006/relationships/image" Target="../media/image182.jpg"/><Relationship Id="rId9" Type="http://schemas.openxmlformats.org/officeDocument/2006/relationships/image" Target="../media/image187.jpg"/></Relationships>
</file>

<file path=ppt/slides/_rels/slide107.xml.rels><?xml version="1.0" encoding="UTF-8" standalone="yes"?>
<Relationships xmlns="http://schemas.openxmlformats.org/package/2006/relationships"><Relationship Id="rId8" Type="http://schemas.openxmlformats.org/officeDocument/2006/relationships/image" Target="../media/image195.jpg"/><Relationship Id="rId3" Type="http://schemas.openxmlformats.org/officeDocument/2006/relationships/image" Target="../media/image190.jpg"/><Relationship Id="rId7" Type="http://schemas.openxmlformats.org/officeDocument/2006/relationships/image" Target="../media/image194.jpg"/><Relationship Id="rId12" Type="http://schemas.openxmlformats.org/officeDocument/2006/relationships/image" Target="../media/image199.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93.jpg"/><Relationship Id="rId11" Type="http://schemas.openxmlformats.org/officeDocument/2006/relationships/image" Target="../media/image198.jpg"/><Relationship Id="rId5" Type="http://schemas.openxmlformats.org/officeDocument/2006/relationships/image" Target="../media/image192.jpg"/><Relationship Id="rId10" Type="http://schemas.openxmlformats.org/officeDocument/2006/relationships/image" Target="../media/image197.jpg"/><Relationship Id="rId4" Type="http://schemas.openxmlformats.org/officeDocument/2006/relationships/image" Target="../media/image191.jpg"/><Relationship Id="rId9" Type="http://schemas.openxmlformats.org/officeDocument/2006/relationships/image" Target="../media/image19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10.png"/><Relationship Id="rId4" Type="http://schemas.openxmlformats.org/officeDocument/2006/relationships/image" Target="../media/image209.png"/></Relationships>
</file>

<file path=ppt/slides/_rels/slide11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12.png"/></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15.png"/><Relationship Id="rId4" Type="http://schemas.openxmlformats.org/officeDocument/2006/relationships/image" Target="../media/image214.png"/></Relationships>
</file>

<file path=ppt/slides/_rels/slide1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218.png"/><Relationship Id="rId4" Type="http://schemas.openxmlformats.org/officeDocument/2006/relationships/image" Target="../media/image21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3.xml"/><Relationship Id="rId4" Type="http://schemas.openxmlformats.org/officeDocument/2006/relationships/image" Target="../media/image2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12" Type="http://schemas.openxmlformats.org/officeDocument/2006/relationships/image" Target="../media/image235.png"/><Relationship Id="rId2" Type="http://schemas.openxmlformats.org/officeDocument/2006/relationships/image" Target="../media/image225.png"/><Relationship Id="rId1" Type="http://schemas.openxmlformats.org/officeDocument/2006/relationships/slideLayout" Target="../slideLayouts/slideLayout3.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s>
</file>

<file path=ppt/slides/_rels/slide132.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12" Type="http://schemas.openxmlformats.org/officeDocument/2006/relationships/image" Target="../media/image246.png"/><Relationship Id="rId2" Type="http://schemas.openxmlformats.org/officeDocument/2006/relationships/image" Target="../media/image236.png"/><Relationship Id="rId1" Type="http://schemas.openxmlformats.org/officeDocument/2006/relationships/slideLayout" Target="../slideLayouts/slideLayout3.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133.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image" Target="../media/image247.png"/><Relationship Id="rId1" Type="http://schemas.openxmlformats.org/officeDocument/2006/relationships/slideLayout" Target="../slideLayouts/slideLayout3.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s>
</file>

<file path=ppt/slides/_rels/slide13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14.jpg"/><Relationship Id="rId11" Type="http://schemas.openxmlformats.org/officeDocument/2006/relationships/image" Target="../media/image19.jpe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40.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5.png"/><Relationship Id="rId7" Type="http://schemas.openxmlformats.org/officeDocument/2006/relationships/image" Target="../media/image269.png"/><Relationship Id="rId2" Type="http://schemas.openxmlformats.org/officeDocument/2006/relationships/image" Target="../media/image264.png"/><Relationship Id="rId1" Type="http://schemas.openxmlformats.org/officeDocument/2006/relationships/slideLayout" Target="../slideLayouts/slideLayout3.xml"/><Relationship Id="rId6" Type="http://schemas.openxmlformats.org/officeDocument/2006/relationships/image" Target="../media/image268.png"/><Relationship Id="rId11" Type="http://schemas.openxmlformats.org/officeDocument/2006/relationships/image" Target="../media/image273.pn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image" Target="../media/image266.png"/><Relationship Id="rId9" Type="http://schemas.openxmlformats.org/officeDocument/2006/relationships/image" Target="../media/image271.png"/></Relationships>
</file>

<file path=ppt/slides/_rels/slide141.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hyperlink" Target="https://www.goes-r.gov/users/transitionToOperations18.html"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www.mdpi.com/2072-4292/8/3/165" TargetMode="External"/><Relationship Id="rId4" Type="http://schemas.openxmlformats.org/officeDocument/2006/relationships/hyperlink" Target="http://gsics.atmos.umd.edu/pub/Development/AtbdCentral/GSICS_ATBD_RayMatch_NASA_2011_09.pdf"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5.png"/><Relationship Id="rId1" Type="http://schemas.openxmlformats.org/officeDocument/2006/relationships/slideLayout" Target="../slideLayouts/slideLayout5.xm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6.png"/><Relationship Id="rId1" Type="http://schemas.openxmlformats.org/officeDocument/2006/relationships/slideLayout" Target="../slideLayouts/slideLayout5.xml"/><Relationship Id="rId5" Type="http://schemas.openxmlformats.org/officeDocument/2006/relationships/image" Target="NULL"/><Relationship Id="rId4" Type="http://schemas.openxmlformats.org/officeDocument/2006/relationships/image" Target="NUL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5.xml"/><Relationship Id="rId4" Type="http://schemas.openxmlformats.org/officeDocument/2006/relationships/image" Target="../media/image111.jpeg"/></Relationships>
</file>

<file path=ppt/slides/_rels/slide6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08.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star.nesdis.noaa.gov/GOESCal/G16_ABI_INR_daily.php" TargetMode="External"/><Relationship Id="rId2" Type="http://schemas.openxmlformats.org/officeDocument/2006/relationships/hyperlink" Target="https://www.star.nesdis.noaa.gov/GOESCal/G18_ABI_INR_daily.php" TargetMode="Externa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hyperlink" Target="https://www.star.nesdis.noaa.gov/GOESCal/G16_ABI_INR_daily.php" TargetMode="External"/><Relationship Id="rId2" Type="http://schemas.openxmlformats.org/officeDocument/2006/relationships/hyperlink" Target="https://www.star.nesdis.noaa.gov/GOESCal/G18_ABI_INR_daily.php" TargetMode="Externa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star.nesdis.noaa.gov/GOESCal/G18_ABI_INR_daily.php"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5" Type="http://schemas.openxmlformats.org/officeDocument/2006/relationships/hyperlink" Target="https://doi.org/10.1117/1.JRS.14.032409" TargetMode="External"/><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133.png"/></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oleObject" Target="../embeddings/oleObject1.bin"/><Relationship Id="rId7" Type="http://schemas.openxmlformats.org/officeDocument/2006/relationships/image" Target="../media/image152.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51.wmf"/><Relationship Id="rId5" Type="http://schemas.openxmlformats.org/officeDocument/2006/relationships/oleObject" Target="../embeddings/oleObject2.bin"/><Relationship Id="rId4" Type="http://schemas.openxmlformats.org/officeDocument/2006/relationships/image" Target="../media/image15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hyperlink" Target="https://docs.google.com/spreadsheets/d/1r7VcauLpJ5gv5tYQHZnbai3SmJwDO1919FcXzm2l15U/edit#gid=1981551869" TargetMode="Externa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56.png"/></Relationships>
</file>

<file path=ppt/slides/_rels/slide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59.jpg"/><Relationship Id="rId4" Type="http://schemas.openxmlformats.org/officeDocument/2006/relationships/image" Target="../media/image158.png"/></Relationships>
</file>

<file path=ppt/slides/_rels/slide9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62.png"/><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62872" y="1587910"/>
            <a:ext cx="10066256" cy="148589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00000"/>
              </a:lnSpc>
            </a:pPr>
            <a:r>
              <a:rPr lang="en-US" sz="2700" dirty="0"/>
              <a:t>Peer and Stakeholder Product Validation Review (PSPVR) for the</a:t>
            </a:r>
          </a:p>
          <a:p>
            <a:pPr>
              <a:lnSpc>
                <a:spcPct val="100000"/>
              </a:lnSpc>
            </a:pPr>
            <a:endParaRPr lang="en-US" sz="2700" dirty="0"/>
          </a:p>
          <a:p>
            <a:pPr>
              <a:lnSpc>
                <a:spcPct val="100000"/>
              </a:lnSpc>
            </a:pPr>
            <a:r>
              <a:rPr lang="en-US" sz="3600" b="1" dirty="0"/>
              <a:t>Full Validation Maturity of GOES-18 ABI L1b Products</a:t>
            </a:r>
            <a:endParaRPr lang="en-US" sz="8000" b="1" dirty="0"/>
          </a:p>
        </p:txBody>
      </p:sp>
      <p:sp>
        <p:nvSpPr>
          <p:cNvPr id="3" name="Subtitle 2">
            <a:extLst>
              <a:ext uri="{FF2B5EF4-FFF2-40B4-BE49-F238E27FC236}">
                <a16:creationId xmlns:a16="http://schemas.microsoft.com/office/drawing/2014/main" id="{0F73B5C3-2E6F-4CDF-9180-E8C7098A8583}"/>
              </a:ext>
            </a:extLst>
          </p:cNvPr>
          <p:cNvSpPr>
            <a:spLocks noGrp="1"/>
          </p:cNvSpPr>
          <p:nvPr>
            <p:ph type="subTitle" idx="1"/>
          </p:nvPr>
        </p:nvSpPr>
        <p:spPr>
          <a:xfrm>
            <a:off x="1524000" y="4355487"/>
            <a:ext cx="9144000" cy="1376516"/>
          </a:xfrm>
        </p:spPr>
        <p:txBody>
          <a:bodyPr/>
          <a:lstStyle/>
          <a:p>
            <a:r>
              <a:rPr lang="en-US" dirty="0"/>
              <a:t>GOES-R Calibration Working Group</a:t>
            </a:r>
          </a:p>
          <a:p>
            <a:r>
              <a:rPr lang="en-US" dirty="0"/>
              <a:t>With assistance from many</a:t>
            </a:r>
          </a:p>
          <a:p>
            <a:r>
              <a:rPr lang="en-US" dirty="0"/>
              <a:t>1 September 2023</a:t>
            </a:r>
          </a:p>
          <a:p>
            <a:endParaRPr lang="en-US" dirty="0"/>
          </a:p>
        </p:txBody>
      </p:sp>
    </p:spTree>
    <p:extLst>
      <p:ext uri="{BB962C8B-B14F-4D97-AF65-F5344CB8AC3E}">
        <p14:creationId xmlns:p14="http://schemas.microsoft.com/office/powerpoint/2010/main" val="377543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AD3-DEC5-4381-BA3F-7AD161949CBE}"/>
              </a:ext>
            </a:extLst>
          </p:cNvPr>
          <p:cNvSpPr>
            <a:spLocks noGrp="1"/>
          </p:cNvSpPr>
          <p:nvPr>
            <p:ph type="title"/>
          </p:nvPr>
        </p:nvSpPr>
        <p:spPr>
          <a:xfrm>
            <a:off x="1542107" y="119135"/>
            <a:ext cx="9149696" cy="637622"/>
          </a:xfrm>
        </p:spPr>
        <p:txBody>
          <a:bodyPr>
            <a:normAutofit fontScale="90000"/>
          </a:bodyPr>
          <a:lstStyle/>
          <a:p>
            <a:r>
              <a:rPr lang="en-US" dirty="0"/>
              <a:t>Recent G17 VNIR SNR</a:t>
            </a:r>
          </a:p>
        </p:txBody>
      </p:sp>
      <p:sp>
        <p:nvSpPr>
          <p:cNvPr id="3" name="Date Placeholder 2">
            <a:extLst>
              <a:ext uri="{FF2B5EF4-FFF2-40B4-BE49-F238E27FC236}">
                <a16:creationId xmlns:a16="http://schemas.microsoft.com/office/drawing/2014/main" id="{0DF0D85B-D1FA-4CCA-8AA1-6A2F53323AE5}"/>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8C2F02A5-B979-47B3-95D0-70AE62AB4FDC}"/>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23634352-B958-4730-8863-4C50245F9F1F}"/>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10</a:t>
            </a:fld>
            <a:endParaRPr lang="en-US" dirty="0"/>
          </a:p>
        </p:txBody>
      </p:sp>
      <p:sp>
        <p:nvSpPr>
          <p:cNvPr id="7" name="TextBox 6">
            <a:extLst>
              <a:ext uri="{FF2B5EF4-FFF2-40B4-BE49-F238E27FC236}">
                <a16:creationId xmlns:a16="http://schemas.microsoft.com/office/drawing/2014/main" id="{EB992B0C-9752-494F-A083-9A0C17515842}"/>
              </a:ext>
            </a:extLst>
          </p:cNvPr>
          <p:cNvSpPr txBox="1"/>
          <p:nvPr/>
        </p:nvSpPr>
        <p:spPr>
          <a:xfrm>
            <a:off x="621889" y="5514181"/>
            <a:ext cx="10948220" cy="369332"/>
          </a:xfrm>
          <a:prstGeom prst="rect">
            <a:avLst/>
          </a:prstGeom>
          <a:noFill/>
        </p:spPr>
        <p:txBody>
          <a:bodyPr wrap="square" rtlCol="0">
            <a:spAutoFit/>
          </a:bodyPr>
          <a:lstStyle/>
          <a:p>
            <a:pPr algn="ctr"/>
            <a:r>
              <a:rPr lang="en-US" dirty="0"/>
              <a:t>GOES-18 is similar or better than GOES-17.</a:t>
            </a:r>
          </a:p>
        </p:txBody>
      </p:sp>
      <p:sp>
        <p:nvSpPr>
          <p:cNvPr id="6" name="TextBox 5">
            <a:extLst>
              <a:ext uri="{FF2B5EF4-FFF2-40B4-BE49-F238E27FC236}">
                <a16:creationId xmlns:a16="http://schemas.microsoft.com/office/drawing/2014/main" id="{DEF0B1C6-EB66-4538-8A17-5DE922489FAE}"/>
              </a:ext>
            </a:extLst>
          </p:cNvPr>
          <p:cNvSpPr txBox="1"/>
          <p:nvPr/>
        </p:nvSpPr>
        <p:spPr>
          <a:xfrm>
            <a:off x="9969911" y="1435765"/>
            <a:ext cx="1606738" cy="3416320"/>
          </a:xfrm>
          <a:prstGeom prst="rect">
            <a:avLst/>
          </a:prstGeom>
          <a:noFill/>
        </p:spPr>
        <p:txBody>
          <a:bodyPr wrap="square" rtlCol="0">
            <a:spAutoFit/>
          </a:bodyPr>
          <a:lstStyle/>
          <a:p>
            <a:r>
              <a:rPr lang="en-US" sz="2400" b="1" dirty="0">
                <a:solidFill>
                  <a:srgbClr val="0000FF"/>
                </a:solidFill>
              </a:rPr>
              <a:t>Maximum</a:t>
            </a:r>
            <a:r>
              <a:rPr lang="en-US" sz="2400" dirty="0"/>
              <a:t>, </a:t>
            </a:r>
            <a:r>
              <a:rPr lang="en-US" sz="2400" b="1" dirty="0">
                <a:solidFill>
                  <a:srgbClr val="FF0000"/>
                </a:solidFill>
              </a:rPr>
              <a:t>Average </a:t>
            </a:r>
            <a:r>
              <a:rPr lang="en-US" sz="2400" b="1" dirty="0">
                <a:sym typeface="Symbol" panose="05050102010706020507" pitchFamily="18" charset="2"/>
              </a:rPr>
              <a:t> stdv</a:t>
            </a:r>
            <a:r>
              <a:rPr lang="en-US" sz="2400" dirty="0">
                <a:sym typeface="Symbol" panose="05050102010706020507" pitchFamily="18" charset="2"/>
              </a:rPr>
              <a:t>, </a:t>
            </a:r>
            <a:r>
              <a:rPr lang="en-US" sz="2400" b="1" dirty="0">
                <a:solidFill>
                  <a:srgbClr val="009900"/>
                </a:solidFill>
                <a:sym typeface="Symbol" panose="05050102010706020507" pitchFamily="18" charset="2"/>
              </a:rPr>
              <a:t>minimum</a:t>
            </a:r>
            <a:r>
              <a:rPr lang="en-US" sz="2400" dirty="0">
                <a:sym typeface="Symbol" panose="05050102010706020507" pitchFamily="18" charset="2"/>
              </a:rPr>
              <a:t>, and the </a:t>
            </a:r>
            <a:r>
              <a:rPr lang="en-US" sz="2400" b="1" dirty="0">
                <a:solidFill>
                  <a:schemeClr val="tx1">
                    <a:lumMod val="50000"/>
                    <a:lumOff val="50000"/>
                  </a:schemeClr>
                </a:solidFill>
                <a:sym typeface="Symbol" panose="05050102010706020507" pitchFamily="18" charset="2"/>
              </a:rPr>
              <a:t>MRD</a:t>
            </a:r>
            <a:r>
              <a:rPr lang="en-US" sz="2400" dirty="0">
                <a:sym typeface="Symbol" panose="05050102010706020507" pitchFamily="18" charset="2"/>
              </a:rPr>
              <a:t> for the six ABI VNIR channels.</a:t>
            </a:r>
            <a:endParaRPr lang="en-US" sz="2400" dirty="0"/>
          </a:p>
        </p:txBody>
      </p:sp>
      <p:sp>
        <p:nvSpPr>
          <p:cNvPr id="9" name="TextBox 8">
            <a:extLst>
              <a:ext uri="{FF2B5EF4-FFF2-40B4-BE49-F238E27FC236}">
                <a16:creationId xmlns:a16="http://schemas.microsoft.com/office/drawing/2014/main" id="{898EB9DD-D300-4BC5-809F-ECCCDE1BB0BB}"/>
              </a:ext>
            </a:extLst>
          </p:cNvPr>
          <p:cNvSpPr txBox="1"/>
          <p:nvPr/>
        </p:nvSpPr>
        <p:spPr>
          <a:xfrm>
            <a:off x="465827" y="1905506"/>
            <a:ext cx="1972573" cy="3046988"/>
          </a:xfrm>
          <a:prstGeom prst="rect">
            <a:avLst/>
          </a:prstGeom>
          <a:noFill/>
        </p:spPr>
        <p:txBody>
          <a:bodyPr wrap="square" rtlCol="0">
            <a:spAutoFit/>
          </a:bodyPr>
          <a:lstStyle/>
          <a:p>
            <a:pPr marL="168275" indent="-168275">
              <a:buFont typeface="Arial" panose="020B0604020202020204" pitchFamily="34" charset="0"/>
              <a:buChar char="•"/>
            </a:pPr>
            <a:r>
              <a:rPr lang="en-US" sz="2400" dirty="0"/>
              <a:t>The higher, the better. </a:t>
            </a:r>
          </a:p>
          <a:p>
            <a:pPr marL="168275" indent="-168275">
              <a:buFont typeface="Arial" panose="020B0604020202020204" pitchFamily="34" charset="0"/>
              <a:buChar char="•"/>
            </a:pPr>
            <a:r>
              <a:rPr lang="en-US" sz="2400" dirty="0"/>
              <a:t>The min (green) must be higher than the requirement (gray).</a:t>
            </a:r>
          </a:p>
        </p:txBody>
      </p:sp>
      <p:pic>
        <p:nvPicPr>
          <p:cNvPr id="10" name="Picture 9">
            <a:extLst>
              <a:ext uri="{FF2B5EF4-FFF2-40B4-BE49-F238E27FC236}">
                <a16:creationId xmlns:a16="http://schemas.microsoft.com/office/drawing/2014/main" id="{9F2324F6-C4FD-4698-850C-CA18AC5D2D93}"/>
              </a:ext>
            </a:extLst>
          </p:cNvPr>
          <p:cNvPicPr>
            <a:picLocks noChangeAspect="1"/>
          </p:cNvPicPr>
          <p:nvPr/>
        </p:nvPicPr>
        <p:blipFill>
          <a:blip r:embed="rId2"/>
          <a:stretch>
            <a:fillRect/>
          </a:stretch>
        </p:blipFill>
        <p:spPr>
          <a:xfrm>
            <a:off x="2426494" y="1359694"/>
            <a:ext cx="7379494" cy="4157662"/>
          </a:xfrm>
          <a:prstGeom prst="rect">
            <a:avLst/>
          </a:prstGeom>
        </p:spPr>
      </p:pic>
    </p:spTree>
    <p:extLst>
      <p:ext uri="{BB962C8B-B14F-4D97-AF65-F5344CB8AC3E}">
        <p14:creationId xmlns:p14="http://schemas.microsoft.com/office/powerpoint/2010/main" val="1853538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226"/>
        <p:cNvGrpSpPr/>
        <p:nvPr/>
      </p:nvGrpSpPr>
      <p:grpSpPr>
        <a:xfrm>
          <a:off x="0" y="0"/>
          <a:ext cx="0" cy="0"/>
          <a:chOff x="0" y="0"/>
          <a:chExt cx="0" cy="0"/>
        </a:xfrm>
      </p:grpSpPr>
      <p:sp>
        <p:nvSpPr>
          <p:cNvPr id="4" name="Title 3">
            <a:extLst>
              <a:ext uri="{FF2B5EF4-FFF2-40B4-BE49-F238E27FC236}">
                <a16:creationId xmlns:a16="http://schemas.microsoft.com/office/drawing/2014/main" id="{A7CF5400-DD38-4D2B-A7AA-07B6259C9D30}"/>
              </a:ext>
            </a:extLst>
          </p:cNvPr>
          <p:cNvSpPr>
            <a:spLocks noGrp="1"/>
          </p:cNvSpPr>
          <p:nvPr>
            <p:ph type="title"/>
          </p:nvPr>
        </p:nvSpPr>
        <p:spPr/>
        <p:txBody>
          <a:bodyPr>
            <a:noAutofit/>
          </a:bodyPr>
          <a:lstStyle/>
          <a:p>
            <a:r>
              <a:rPr lang="en-US" dirty="0"/>
              <a:t>VNIR Cal Repeatability – Detector</a:t>
            </a:r>
          </a:p>
        </p:txBody>
      </p:sp>
      <p:sp>
        <p:nvSpPr>
          <p:cNvPr id="5" name="Date Placeholder 4">
            <a:extLst>
              <a:ext uri="{FF2B5EF4-FFF2-40B4-BE49-F238E27FC236}">
                <a16:creationId xmlns:a16="http://schemas.microsoft.com/office/drawing/2014/main" id="{6AB6F41C-8995-4163-A3AD-DA2096F9325E}"/>
              </a:ext>
            </a:extLst>
          </p:cNvPr>
          <p:cNvSpPr>
            <a:spLocks noGrp="1"/>
          </p:cNvSpPr>
          <p:nvPr>
            <p:ph type="dt" sz="half" idx="2"/>
          </p:nvPr>
        </p:nvSpPr>
        <p:spPr/>
        <p:txBody>
          <a:bodyPr/>
          <a:lstStyle/>
          <a:p>
            <a:r>
              <a:rPr lang="en-US"/>
              <a:t>2023-09-01</a:t>
            </a:r>
            <a:endParaRPr lang="en-US" dirty="0"/>
          </a:p>
        </p:txBody>
      </p:sp>
      <p:sp>
        <p:nvSpPr>
          <p:cNvPr id="6" name="Footer Placeholder 5">
            <a:extLst>
              <a:ext uri="{FF2B5EF4-FFF2-40B4-BE49-F238E27FC236}">
                <a16:creationId xmlns:a16="http://schemas.microsoft.com/office/drawing/2014/main" id="{C8896532-E723-436E-B670-744F0F5BAF0A}"/>
              </a:ext>
            </a:extLst>
          </p:cNvPr>
          <p:cNvSpPr>
            <a:spLocks noGrp="1"/>
          </p:cNvSpPr>
          <p:nvPr>
            <p:ph type="ftr" sz="quarter" idx="3"/>
          </p:nvPr>
        </p:nvSpPr>
        <p:spPr/>
        <p:txBody>
          <a:bodyPr/>
          <a:lstStyle/>
          <a:p>
            <a:r>
              <a:rPr lang="en-US"/>
              <a:t>Full Validation PS-PVR for GOES-18 ABI L1b Products</a:t>
            </a:r>
            <a:endParaRPr lang="en-US" dirty="0"/>
          </a:p>
        </p:txBody>
      </p:sp>
      <p:sp>
        <p:nvSpPr>
          <p:cNvPr id="7" name="Slide Number Placeholder 6">
            <a:extLst>
              <a:ext uri="{FF2B5EF4-FFF2-40B4-BE49-F238E27FC236}">
                <a16:creationId xmlns:a16="http://schemas.microsoft.com/office/drawing/2014/main" id="{E3CED768-79B6-4EBE-9EF6-9B70DC7993F9}"/>
              </a:ext>
            </a:extLst>
          </p:cNvPr>
          <p:cNvSpPr>
            <a:spLocks noGrp="1"/>
          </p:cNvSpPr>
          <p:nvPr>
            <p:ph type="sldNum" sz="quarter" idx="4"/>
          </p:nvPr>
        </p:nvSpPr>
        <p:spPr/>
        <p:txBody>
          <a:bodyPr/>
          <a:lstStyle/>
          <a:p>
            <a:fld id="{24AD0344-B142-42FF-A24F-67F68BAAC27D}" type="slidenum">
              <a:rPr lang="en-US" smtClean="0"/>
              <a:pPr/>
              <a:t>100</a:t>
            </a:fld>
            <a:endParaRPr lang="en-US" dirty="0"/>
          </a:p>
        </p:txBody>
      </p:sp>
      <p:pic>
        <p:nvPicPr>
          <p:cNvPr id="8" name="Picture 7">
            <a:extLst>
              <a:ext uri="{FF2B5EF4-FFF2-40B4-BE49-F238E27FC236}">
                <a16:creationId xmlns:a16="http://schemas.microsoft.com/office/drawing/2014/main" id="{3A29F5EB-0ED3-4092-965E-6E4DD8C1B1C9}"/>
              </a:ext>
            </a:extLst>
          </p:cNvPr>
          <p:cNvPicPr>
            <a:picLocks noChangeAspect="1"/>
          </p:cNvPicPr>
          <p:nvPr/>
        </p:nvPicPr>
        <p:blipFill rotWithShape="1">
          <a:blip r:embed="rId3"/>
          <a:srcRect t="3402"/>
          <a:stretch/>
        </p:blipFill>
        <p:spPr>
          <a:xfrm>
            <a:off x="2681287" y="1073944"/>
            <a:ext cx="6841331" cy="5341143"/>
          </a:xfrm>
          <a:prstGeom prst="rect">
            <a:avLst/>
          </a:prstGeom>
        </p:spPr>
      </p:pic>
      <p:sp>
        <p:nvSpPr>
          <p:cNvPr id="9" name="TextBox 8">
            <a:extLst>
              <a:ext uri="{FF2B5EF4-FFF2-40B4-BE49-F238E27FC236}">
                <a16:creationId xmlns:a16="http://schemas.microsoft.com/office/drawing/2014/main" id="{E8A63796-75C1-4B7F-B408-7C15EC58814B}"/>
              </a:ext>
            </a:extLst>
          </p:cNvPr>
          <p:cNvSpPr txBox="1"/>
          <p:nvPr/>
        </p:nvSpPr>
        <p:spPr>
          <a:xfrm>
            <a:off x="9777046" y="1798655"/>
            <a:ext cx="1793064" cy="369332"/>
          </a:xfrm>
          <a:prstGeom prst="rect">
            <a:avLst/>
          </a:prstGeom>
          <a:noFill/>
        </p:spPr>
        <p:txBody>
          <a:bodyPr wrap="square" rtlCol="0">
            <a:spAutoFit/>
          </a:bodyPr>
          <a:lstStyle/>
          <a:p>
            <a:r>
              <a:rPr lang="en-US" dirty="0"/>
              <a:t>CDRL79 Rev L.</a:t>
            </a:r>
          </a:p>
        </p:txBody>
      </p:sp>
    </p:spTree>
    <p:extLst>
      <p:ext uri="{BB962C8B-B14F-4D97-AF65-F5344CB8AC3E}">
        <p14:creationId xmlns:p14="http://schemas.microsoft.com/office/powerpoint/2010/main" val="33410965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226"/>
        <p:cNvGrpSpPr/>
        <p:nvPr/>
      </p:nvGrpSpPr>
      <p:grpSpPr>
        <a:xfrm>
          <a:off x="0" y="0"/>
          <a:ext cx="0" cy="0"/>
          <a:chOff x="0" y="0"/>
          <a:chExt cx="0" cy="0"/>
        </a:xfrm>
      </p:grpSpPr>
      <p:sp>
        <p:nvSpPr>
          <p:cNvPr id="4" name="Title 3">
            <a:extLst>
              <a:ext uri="{FF2B5EF4-FFF2-40B4-BE49-F238E27FC236}">
                <a16:creationId xmlns:a16="http://schemas.microsoft.com/office/drawing/2014/main" id="{A7CF5400-DD38-4D2B-A7AA-07B6259C9D30}"/>
              </a:ext>
            </a:extLst>
          </p:cNvPr>
          <p:cNvSpPr>
            <a:spLocks noGrp="1"/>
          </p:cNvSpPr>
          <p:nvPr>
            <p:ph type="title"/>
          </p:nvPr>
        </p:nvSpPr>
        <p:spPr/>
        <p:txBody>
          <a:bodyPr>
            <a:noAutofit/>
          </a:bodyPr>
          <a:lstStyle/>
          <a:p>
            <a:r>
              <a:rPr lang="en-US" dirty="0"/>
              <a:t>VNIR Cal Repeatability – Detector</a:t>
            </a:r>
          </a:p>
        </p:txBody>
      </p:sp>
      <p:sp>
        <p:nvSpPr>
          <p:cNvPr id="5" name="Date Placeholder 4">
            <a:extLst>
              <a:ext uri="{FF2B5EF4-FFF2-40B4-BE49-F238E27FC236}">
                <a16:creationId xmlns:a16="http://schemas.microsoft.com/office/drawing/2014/main" id="{6AB6F41C-8995-4163-A3AD-DA2096F9325E}"/>
              </a:ext>
            </a:extLst>
          </p:cNvPr>
          <p:cNvSpPr>
            <a:spLocks noGrp="1"/>
          </p:cNvSpPr>
          <p:nvPr>
            <p:ph type="dt" sz="half" idx="2"/>
          </p:nvPr>
        </p:nvSpPr>
        <p:spPr/>
        <p:txBody>
          <a:bodyPr/>
          <a:lstStyle/>
          <a:p>
            <a:r>
              <a:rPr lang="en-US"/>
              <a:t>2023-09-01</a:t>
            </a:r>
            <a:endParaRPr lang="en-US" dirty="0"/>
          </a:p>
        </p:txBody>
      </p:sp>
      <p:sp>
        <p:nvSpPr>
          <p:cNvPr id="6" name="Footer Placeholder 5">
            <a:extLst>
              <a:ext uri="{FF2B5EF4-FFF2-40B4-BE49-F238E27FC236}">
                <a16:creationId xmlns:a16="http://schemas.microsoft.com/office/drawing/2014/main" id="{C8896532-E723-436E-B670-744F0F5BAF0A}"/>
              </a:ext>
            </a:extLst>
          </p:cNvPr>
          <p:cNvSpPr>
            <a:spLocks noGrp="1"/>
          </p:cNvSpPr>
          <p:nvPr>
            <p:ph type="ftr" sz="quarter" idx="3"/>
          </p:nvPr>
        </p:nvSpPr>
        <p:spPr/>
        <p:txBody>
          <a:bodyPr/>
          <a:lstStyle/>
          <a:p>
            <a:r>
              <a:rPr lang="en-US"/>
              <a:t>Full Validation PS-PVR for GOES-18 ABI L1b Products</a:t>
            </a:r>
            <a:endParaRPr lang="en-US" dirty="0"/>
          </a:p>
        </p:txBody>
      </p:sp>
      <p:sp>
        <p:nvSpPr>
          <p:cNvPr id="7" name="Slide Number Placeholder 6">
            <a:extLst>
              <a:ext uri="{FF2B5EF4-FFF2-40B4-BE49-F238E27FC236}">
                <a16:creationId xmlns:a16="http://schemas.microsoft.com/office/drawing/2014/main" id="{E3CED768-79B6-4EBE-9EF6-9B70DC7993F9}"/>
              </a:ext>
            </a:extLst>
          </p:cNvPr>
          <p:cNvSpPr>
            <a:spLocks noGrp="1"/>
          </p:cNvSpPr>
          <p:nvPr>
            <p:ph type="sldNum" sz="quarter" idx="4"/>
          </p:nvPr>
        </p:nvSpPr>
        <p:spPr/>
        <p:txBody>
          <a:bodyPr/>
          <a:lstStyle/>
          <a:p>
            <a:fld id="{24AD0344-B142-42FF-A24F-67F68BAAC27D}" type="slidenum">
              <a:rPr lang="en-US" smtClean="0"/>
              <a:pPr/>
              <a:t>101</a:t>
            </a:fld>
            <a:endParaRPr lang="en-US" dirty="0"/>
          </a:p>
        </p:txBody>
      </p:sp>
      <p:sp>
        <p:nvSpPr>
          <p:cNvPr id="9" name="TextBox 8">
            <a:extLst>
              <a:ext uri="{FF2B5EF4-FFF2-40B4-BE49-F238E27FC236}">
                <a16:creationId xmlns:a16="http://schemas.microsoft.com/office/drawing/2014/main" id="{E8A63796-75C1-4B7F-B408-7C15EC58814B}"/>
              </a:ext>
            </a:extLst>
          </p:cNvPr>
          <p:cNvSpPr txBox="1"/>
          <p:nvPr/>
        </p:nvSpPr>
        <p:spPr>
          <a:xfrm>
            <a:off x="9777046" y="1798655"/>
            <a:ext cx="1793064" cy="369332"/>
          </a:xfrm>
          <a:prstGeom prst="rect">
            <a:avLst/>
          </a:prstGeom>
          <a:noFill/>
        </p:spPr>
        <p:txBody>
          <a:bodyPr wrap="square" rtlCol="0">
            <a:spAutoFit/>
          </a:bodyPr>
          <a:lstStyle/>
          <a:p>
            <a:r>
              <a:rPr lang="en-US" dirty="0"/>
              <a:t>With Beta Corr.</a:t>
            </a:r>
          </a:p>
        </p:txBody>
      </p:sp>
      <p:pic>
        <p:nvPicPr>
          <p:cNvPr id="10" name="Picture 9">
            <a:extLst>
              <a:ext uri="{FF2B5EF4-FFF2-40B4-BE49-F238E27FC236}">
                <a16:creationId xmlns:a16="http://schemas.microsoft.com/office/drawing/2014/main" id="{96F1EFA9-601C-4E78-BF68-589399F9637A}"/>
              </a:ext>
            </a:extLst>
          </p:cNvPr>
          <p:cNvPicPr>
            <a:picLocks noChangeAspect="1"/>
          </p:cNvPicPr>
          <p:nvPr/>
        </p:nvPicPr>
        <p:blipFill rotWithShape="1">
          <a:blip r:embed="rId3"/>
          <a:srcRect t="3613"/>
          <a:stretch/>
        </p:blipFill>
        <p:spPr>
          <a:xfrm>
            <a:off x="2681288" y="1088231"/>
            <a:ext cx="6841330" cy="5322094"/>
          </a:xfrm>
          <a:prstGeom prst="rect">
            <a:avLst/>
          </a:prstGeom>
        </p:spPr>
      </p:pic>
    </p:spTree>
    <p:extLst>
      <p:ext uri="{BB962C8B-B14F-4D97-AF65-F5344CB8AC3E}">
        <p14:creationId xmlns:p14="http://schemas.microsoft.com/office/powerpoint/2010/main" val="41169086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F7CC58F-B8C0-48F5-83B4-E39EBF32F215}"/>
              </a:ext>
            </a:extLst>
          </p:cNvPr>
          <p:cNvSpPr>
            <a:spLocks noGrp="1"/>
          </p:cNvSpPr>
          <p:nvPr>
            <p:ph idx="1"/>
          </p:nvPr>
        </p:nvSpPr>
        <p:spPr>
          <a:xfrm>
            <a:off x="8285363" y="4749592"/>
            <a:ext cx="3284747" cy="1514475"/>
          </a:xfrm>
        </p:spPr>
        <p:txBody>
          <a:bodyPr>
            <a:normAutofit fontScale="62500" lnSpcReduction="20000"/>
          </a:bodyPr>
          <a:lstStyle/>
          <a:p>
            <a:pPr marL="0" indent="0">
              <a:lnSpc>
                <a:spcPct val="120000"/>
              </a:lnSpc>
              <a:buNone/>
            </a:pPr>
            <a:r>
              <a:rPr lang="en-US" dirty="0"/>
              <a:t>GOES-18 ABI IR channel gain change (converted to </a:t>
            </a:r>
            <a:r>
              <a:rPr lang="en-US" dirty="0" err="1"/>
              <a:t>NEdT</a:t>
            </a:r>
            <a:r>
              <a:rPr lang="en-US" dirty="0"/>
              <a:t> at 300 K) every ten minutes for every day (vertical) in the past year (horizontal).</a:t>
            </a:r>
          </a:p>
        </p:txBody>
      </p:sp>
      <p:sp>
        <p:nvSpPr>
          <p:cNvPr id="6" name="Date Placeholder 5">
            <a:extLst>
              <a:ext uri="{FF2B5EF4-FFF2-40B4-BE49-F238E27FC236}">
                <a16:creationId xmlns:a16="http://schemas.microsoft.com/office/drawing/2014/main" id="{18C6BF4E-69EE-4AD4-B84F-E841C64F6A8F}"/>
              </a:ext>
            </a:extLst>
          </p:cNvPr>
          <p:cNvSpPr>
            <a:spLocks noGrp="1"/>
          </p:cNvSpPr>
          <p:nvPr>
            <p:ph type="dt" sz="half" idx="2"/>
          </p:nvPr>
        </p:nvSpPr>
        <p:spPr/>
        <p:txBody>
          <a:bodyPr/>
          <a:lstStyle/>
          <a:p>
            <a:r>
              <a:rPr lang="en-US"/>
              <a:t>2023-09-01</a:t>
            </a:r>
            <a:endParaRPr lang="en-US" dirty="0"/>
          </a:p>
        </p:txBody>
      </p:sp>
      <p:sp>
        <p:nvSpPr>
          <p:cNvPr id="11" name="Footer Placeholder 10">
            <a:extLst>
              <a:ext uri="{FF2B5EF4-FFF2-40B4-BE49-F238E27FC236}">
                <a16:creationId xmlns:a16="http://schemas.microsoft.com/office/drawing/2014/main" id="{65E29751-2230-4573-B2E7-CC2910058C63}"/>
              </a:ext>
            </a:extLst>
          </p:cNvPr>
          <p:cNvSpPr>
            <a:spLocks noGrp="1"/>
          </p:cNvSpPr>
          <p:nvPr>
            <p:ph type="ftr" sz="quarter" idx="3"/>
          </p:nvPr>
        </p:nvSpPr>
        <p:spPr/>
        <p:txBody>
          <a:bodyPr/>
          <a:lstStyle/>
          <a:p>
            <a:r>
              <a:rPr lang="en-US" dirty="0"/>
              <a:t>Full Validation PS-PVR for GOES-18 ABI L1b Products</a:t>
            </a:r>
          </a:p>
        </p:txBody>
      </p:sp>
      <p:sp>
        <p:nvSpPr>
          <p:cNvPr id="12" name="Slide Number Placeholder 11">
            <a:extLst>
              <a:ext uri="{FF2B5EF4-FFF2-40B4-BE49-F238E27FC236}">
                <a16:creationId xmlns:a16="http://schemas.microsoft.com/office/drawing/2014/main" id="{EBEE40A7-B46C-407A-9B5C-2A53DAAC16DE}"/>
              </a:ext>
            </a:extLst>
          </p:cNvPr>
          <p:cNvSpPr>
            <a:spLocks noGrp="1"/>
          </p:cNvSpPr>
          <p:nvPr>
            <p:ph type="sldNum" sz="quarter" idx="4"/>
          </p:nvPr>
        </p:nvSpPr>
        <p:spPr/>
        <p:txBody>
          <a:bodyPr/>
          <a:lstStyle/>
          <a:p>
            <a:fld id="{24AD0344-B142-42FF-A24F-67F68BAAC27D}" type="slidenum">
              <a:rPr lang="en-US" smtClean="0"/>
              <a:pPr/>
              <a:t>102</a:t>
            </a:fld>
            <a:endParaRPr lang="en-US" dirty="0"/>
          </a:p>
        </p:txBody>
      </p:sp>
      <p:sp>
        <p:nvSpPr>
          <p:cNvPr id="14" name="Title 13">
            <a:extLst>
              <a:ext uri="{FF2B5EF4-FFF2-40B4-BE49-F238E27FC236}">
                <a16:creationId xmlns:a16="http://schemas.microsoft.com/office/drawing/2014/main" id="{44A407B3-92F5-417C-A110-ACEBD8502276}"/>
              </a:ext>
            </a:extLst>
          </p:cNvPr>
          <p:cNvSpPr>
            <a:spLocks noGrp="1"/>
          </p:cNvSpPr>
          <p:nvPr>
            <p:ph type="title"/>
          </p:nvPr>
        </p:nvSpPr>
        <p:spPr/>
        <p:txBody>
          <a:bodyPr>
            <a:normAutofit fontScale="90000"/>
          </a:bodyPr>
          <a:lstStyle/>
          <a:p>
            <a:r>
              <a:rPr lang="en-US" dirty="0"/>
              <a:t>IR Cal Repeatability – Channel Mean</a:t>
            </a:r>
          </a:p>
        </p:txBody>
      </p:sp>
      <p:pic>
        <p:nvPicPr>
          <p:cNvPr id="13" name="Picture 12">
            <a:extLst>
              <a:ext uri="{FF2B5EF4-FFF2-40B4-BE49-F238E27FC236}">
                <a16:creationId xmlns:a16="http://schemas.microsoft.com/office/drawing/2014/main" id="{AB5C40FD-A638-4A4C-A468-84868EC61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90" y="1131262"/>
            <a:ext cx="5531174" cy="5278084"/>
          </a:xfrm>
          <a:prstGeom prst="rect">
            <a:avLst/>
          </a:prstGeom>
        </p:spPr>
      </p:pic>
      <p:pic>
        <p:nvPicPr>
          <p:cNvPr id="16" name="Picture 15">
            <a:extLst>
              <a:ext uri="{FF2B5EF4-FFF2-40B4-BE49-F238E27FC236}">
                <a16:creationId xmlns:a16="http://schemas.microsoft.com/office/drawing/2014/main" id="{EBC7F0B0-CBDA-46FA-8FAD-BCC71D040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632" y="4749592"/>
            <a:ext cx="2040731" cy="1590675"/>
          </a:xfrm>
          <a:prstGeom prst="rect">
            <a:avLst/>
          </a:prstGeom>
        </p:spPr>
      </p:pic>
      <p:sp>
        <p:nvSpPr>
          <p:cNvPr id="20" name="Content Placeholder 3">
            <a:extLst>
              <a:ext uri="{FF2B5EF4-FFF2-40B4-BE49-F238E27FC236}">
                <a16:creationId xmlns:a16="http://schemas.microsoft.com/office/drawing/2014/main" id="{32E19260-B5EF-41C4-B8A7-E915DD07FCAE}"/>
              </a:ext>
            </a:extLst>
          </p:cNvPr>
          <p:cNvSpPr txBox="1">
            <a:spLocks/>
          </p:cNvSpPr>
          <p:nvPr/>
        </p:nvSpPr>
        <p:spPr>
          <a:xfrm>
            <a:off x="6380703" y="1131262"/>
            <a:ext cx="5189407" cy="347305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err="1"/>
              <a:t>NEdT</a:t>
            </a:r>
            <a:r>
              <a:rPr lang="en-US" dirty="0"/>
              <a:t> due to gain change between calibrations is less than 0.05 K (0.10 K for Channel 16) for most cases, better than the requirement of 0.1 K.</a:t>
            </a:r>
          </a:p>
          <a:p>
            <a:pPr>
              <a:lnSpc>
                <a:spcPct val="120000"/>
              </a:lnSpc>
            </a:pPr>
            <a:r>
              <a:rPr lang="en-US" dirty="0"/>
              <a:t>Perturbations are found for Channel 7 before September 22, 2022, and for other channels near that day, before Channel 7 Barcode Artifact (BA) disappeared.</a:t>
            </a:r>
          </a:p>
          <a:p>
            <a:pPr>
              <a:lnSpc>
                <a:spcPct val="120000"/>
              </a:lnSpc>
            </a:pPr>
            <a:r>
              <a:rPr lang="en-US" dirty="0"/>
              <a:t>Larger change at satellite local midnight (09 UTC), and at noon in opposite sign for Channels 12-16, before scan mirror emissivity update in July 2022.</a:t>
            </a:r>
          </a:p>
        </p:txBody>
      </p:sp>
    </p:spTree>
    <p:extLst>
      <p:ext uri="{BB962C8B-B14F-4D97-AF65-F5344CB8AC3E}">
        <p14:creationId xmlns:p14="http://schemas.microsoft.com/office/powerpoint/2010/main" val="2831183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362"/>
        <p:cNvGrpSpPr/>
        <p:nvPr/>
      </p:nvGrpSpPr>
      <p:grpSpPr>
        <a:xfrm>
          <a:off x="0" y="0"/>
          <a:ext cx="0" cy="0"/>
          <a:chOff x="0" y="0"/>
          <a:chExt cx="0" cy="0"/>
        </a:xfrm>
      </p:grpSpPr>
      <p:sp>
        <p:nvSpPr>
          <p:cNvPr id="18" name="Google Shape;366;p29">
            <a:extLst>
              <a:ext uri="{FF2B5EF4-FFF2-40B4-BE49-F238E27FC236}">
                <a16:creationId xmlns:a16="http://schemas.microsoft.com/office/drawing/2014/main" id="{B46288E1-1538-436D-9DC3-5B22B4FDAFB5}"/>
              </a:ext>
            </a:extLst>
          </p:cNvPr>
          <p:cNvSpPr txBox="1"/>
          <p:nvPr/>
        </p:nvSpPr>
        <p:spPr>
          <a:xfrm>
            <a:off x="1524000" y="128588"/>
            <a:ext cx="9150350" cy="636587"/>
          </a:xfrm>
          <a:prstGeom prst="rect">
            <a:avLst/>
          </a:prstGeom>
          <a:noFill/>
          <a:ln>
            <a:noFill/>
          </a:ln>
        </p:spPr>
        <p:txBody>
          <a:bodyPr spcFirstLastPara="1" wrap="square" lIns="91425" tIns="45700" rIns="91425" bIns="45700" anchor="ctr" anchorCtr="0">
            <a:noAutofit/>
          </a:bodyPr>
          <a:lstStyle/>
          <a:p>
            <a:pPr lvl="0" algn="ctr">
              <a:lnSpc>
                <a:spcPct val="90000"/>
              </a:lnSpc>
              <a:buClr>
                <a:schemeClr val="dk1"/>
              </a:buClr>
              <a:buSzPts val="3600"/>
            </a:pPr>
            <a:r>
              <a:rPr lang="en-US" sz="3600" dirty="0">
                <a:solidFill>
                  <a:schemeClr val="dk1"/>
                </a:solidFill>
                <a:latin typeface="Times New Roman"/>
                <a:ea typeface="Times New Roman"/>
                <a:cs typeface="Times New Roman"/>
                <a:sym typeface="Times New Roman"/>
              </a:rPr>
              <a:t>IR Cal Repeatability – Jun 20-22, 2023</a:t>
            </a:r>
            <a:endParaRPr sz="6000" b="0" i="0" u="none" strike="noStrike" cap="none" dirty="0">
              <a:solidFill>
                <a:schemeClr val="dk1"/>
              </a:solidFill>
              <a:latin typeface="Times New Roman"/>
              <a:ea typeface="Times New Roman"/>
              <a:cs typeface="Times New Roman"/>
              <a:sym typeface="Times New Roman"/>
            </a:endParaRPr>
          </a:p>
        </p:txBody>
      </p:sp>
      <p:pic>
        <p:nvPicPr>
          <p:cNvPr id="14" name="Picture 13">
            <a:extLst>
              <a:ext uri="{FF2B5EF4-FFF2-40B4-BE49-F238E27FC236}">
                <a16:creationId xmlns:a16="http://schemas.microsoft.com/office/drawing/2014/main" id="{ABD319E3-8DD6-4FEC-ABF6-1041CC5A4474}"/>
              </a:ext>
            </a:extLst>
          </p:cNvPr>
          <p:cNvPicPr>
            <a:picLocks noChangeAspect="1"/>
          </p:cNvPicPr>
          <p:nvPr/>
        </p:nvPicPr>
        <p:blipFill>
          <a:blip r:embed="rId3"/>
          <a:stretch>
            <a:fillRect/>
          </a:stretch>
        </p:blipFill>
        <p:spPr>
          <a:xfrm>
            <a:off x="2433636" y="1155560"/>
            <a:ext cx="7343409" cy="5245240"/>
          </a:xfrm>
          <a:prstGeom prst="rect">
            <a:avLst/>
          </a:prstGeom>
        </p:spPr>
      </p:pic>
      <p:sp>
        <p:nvSpPr>
          <p:cNvPr id="9" name="Rectangle 8">
            <a:extLst>
              <a:ext uri="{FF2B5EF4-FFF2-40B4-BE49-F238E27FC236}">
                <a16:creationId xmlns:a16="http://schemas.microsoft.com/office/drawing/2014/main" id="{3890FBC4-8E87-4BEC-B1BB-42E74B6AC2BE}"/>
              </a:ext>
            </a:extLst>
          </p:cNvPr>
          <p:cNvSpPr/>
          <p:nvPr/>
        </p:nvSpPr>
        <p:spPr>
          <a:xfrm>
            <a:off x="4912895" y="5405827"/>
            <a:ext cx="6096000" cy="523220"/>
          </a:xfrm>
          <a:prstGeom prst="rect">
            <a:avLst/>
          </a:prstGeom>
        </p:spPr>
        <p:txBody>
          <a:bodyPr>
            <a:spAutoFit/>
          </a:bodyPr>
          <a:lstStyle/>
          <a:p>
            <a:pPr marL="457200" lvl="0" indent="-342900">
              <a:spcBef>
                <a:spcPts val="360"/>
              </a:spcBef>
              <a:buClr>
                <a:schemeClr val="dk1"/>
              </a:buClr>
              <a:buSzPts val="1800"/>
              <a:buChar char="❖"/>
            </a:pPr>
            <a:r>
              <a:rPr lang="en-US" dirty="0"/>
              <a:t>The detector Cal-to-Cal gain change of each detector during the dates 06/20 to 06/22/2023</a:t>
            </a:r>
          </a:p>
        </p:txBody>
      </p:sp>
      <p:sp>
        <p:nvSpPr>
          <p:cNvPr id="2" name="Date Placeholder 1">
            <a:extLst>
              <a:ext uri="{FF2B5EF4-FFF2-40B4-BE49-F238E27FC236}">
                <a16:creationId xmlns:a16="http://schemas.microsoft.com/office/drawing/2014/main" id="{3B8BFEE5-2AC4-41D0-9E49-2E072789D23C}"/>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2C13FADD-ED57-4B47-B623-B38A77604AF4}"/>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07A70DAC-B60B-475D-8D64-507970FA32AA}"/>
              </a:ext>
            </a:extLst>
          </p:cNvPr>
          <p:cNvSpPr>
            <a:spLocks noGrp="1"/>
          </p:cNvSpPr>
          <p:nvPr>
            <p:ph type="sldNum" sz="quarter" idx="4"/>
          </p:nvPr>
        </p:nvSpPr>
        <p:spPr/>
        <p:txBody>
          <a:bodyPr/>
          <a:lstStyle/>
          <a:p>
            <a:fld id="{24AD0344-B142-42FF-A24F-67F68BAAC27D}" type="slidenum">
              <a:rPr lang="en-US" smtClean="0"/>
              <a:pPr/>
              <a:t>103</a:t>
            </a:fld>
            <a:endParaRPr lang="en-US" dirty="0"/>
          </a:p>
        </p:txBody>
      </p:sp>
    </p:spTree>
    <p:extLst>
      <p:ext uri="{BB962C8B-B14F-4D97-AF65-F5344CB8AC3E}">
        <p14:creationId xmlns:p14="http://schemas.microsoft.com/office/powerpoint/2010/main" val="17187460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362"/>
        <p:cNvGrpSpPr/>
        <p:nvPr/>
      </p:nvGrpSpPr>
      <p:grpSpPr>
        <a:xfrm>
          <a:off x="0" y="0"/>
          <a:ext cx="0" cy="0"/>
          <a:chOff x="0" y="0"/>
          <a:chExt cx="0" cy="0"/>
        </a:xfrm>
      </p:grpSpPr>
      <p:pic>
        <p:nvPicPr>
          <p:cNvPr id="9" name="Picture 8">
            <a:extLst>
              <a:ext uri="{FF2B5EF4-FFF2-40B4-BE49-F238E27FC236}">
                <a16:creationId xmlns:a16="http://schemas.microsoft.com/office/drawing/2014/main" id="{9C9AD580-C392-48F1-B9E9-1D7AE87B008F}"/>
              </a:ext>
            </a:extLst>
          </p:cNvPr>
          <p:cNvPicPr>
            <a:picLocks noChangeAspect="1"/>
          </p:cNvPicPr>
          <p:nvPr/>
        </p:nvPicPr>
        <p:blipFill>
          <a:blip r:embed="rId3"/>
          <a:stretch>
            <a:fillRect/>
          </a:stretch>
        </p:blipFill>
        <p:spPr>
          <a:xfrm>
            <a:off x="2431257" y="1154768"/>
            <a:ext cx="7345788" cy="5248413"/>
          </a:xfrm>
          <a:prstGeom prst="rect">
            <a:avLst/>
          </a:prstGeom>
        </p:spPr>
      </p:pic>
      <p:sp>
        <p:nvSpPr>
          <p:cNvPr id="18" name="Google Shape;366;p29">
            <a:extLst>
              <a:ext uri="{FF2B5EF4-FFF2-40B4-BE49-F238E27FC236}">
                <a16:creationId xmlns:a16="http://schemas.microsoft.com/office/drawing/2014/main" id="{B46288E1-1538-436D-9DC3-5B22B4FDAFB5}"/>
              </a:ext>
            </a:extLst>
          </p:cNvPr>
          <p:cNvSpPr txBox="1"/>
          <p:nvPr/>
        </p:nvSpPr>
        <p:spPr>
          <a:xfrm>
            <a:off x="1524000" y="128588"/>
            <a:ext cx="9150350" cy="636587"/>
          </a:xfrm>
          <a:prstGeom prst="rect">
            <a:avLst/>
          </a:prstGeom>
          <a:noFill/>
          <a:ln>
            <a:noFill/>
          </a:ln>
        </p:spPr>
        <p:txBody>
          <a:bodyPr spcFirstLastPara="1" wrap="square" lIns="91425" tIns="45700" rIns="91425" bIns="45700" anchor="ctr" anchorCtr="0">
            <a:noAutofit/>
          </a:bodyPr>
          <a:lstStyle/>
          <a:p>
            <a:pPr lvl="0" algn="ctr">
              <a:lnSpc>
                <a:spcPct val="90000"/>
              </a:lnSpc>
              <a:buClr>
                <a:schemeClr val="dk1"/>
              </a:buClr>
              <a:buSzPts val="3600"/>
            </a:pPr>
            <a:r>
              <a:rPr lang="en-US" sz="3600" dirty="0">
                <a:solidFill>
                  <a:schemeClr val="dk1"/>
                </a:solidFill>
                <a:latin typeface="Times New Roman"/>
                <a:ea typeface="Times New Roman"/>
                <a:cs typeface="Times New Roman"/>
                <a:sym typeface="Times New Roman"/>
              </a:rPr>
              <a:t>IR Cal Repeatability – Dec 20-22, 2022</a:t>
            </a:r>
            <a:endParaRPr sz="6000" b="0" i="0" u="none" strike="noStrike" cap="none" dirty="0">
              <a:solidFill>
                <a:schemeClr val="dk1"/>
              </a:solidFill>
              <a:latin typeface="Times New Roman"/>
              <a:ea typeface="Times New Roman"/>
              <a:cs typeface="Times New Roman"/>
              <a:sym typeface="Times New Roman"/>
            </a:endParaRPr>
          </a:p>
        </p:txBody>
      </p:sp>
      <p:sp>
        <p:nvSpPr>
          <p:cNvPr id="10" name="Rectangle 9">
            <a:extLst>
              <a:ext uri="{FF2B5EF4-FFF2-40B4-BE49-F238E27FC236}">
                <a16:creationId xmlns:a16="http://schemas.microsoft.com/office/drawing/2014/main" id="{D0DA10E0-8CE4-4913-B4A4-A8E398F5A236}"/>
              </a:ext>
            </a:extLst>
          </p:cNvPr>
          <p:cNvSpPr/>
          <p:nvPr/>
        </p:nvSpPr>
        <p:spPr>
          <a:xfrm>
            <a:off x="4912895" y="5405827"/>
            <a:ext cx="6096000" cy="523220"/>
          </a:xfrm>
          <a:prstGeom prst="rect">
            <a:avLst/>
          </a:prstGeom>
        </p:spPr>
        <p:txBody>
          <a:bodyPr>
            <a:spAutoFit/>
          </a:bodyPr>
          <a:lstStyle/>
          <a:p>
            <a:pPr marL="457200" lvl="0" indent="-342900">
              <a:spcBef>
                <a:spcPts val="360"/>
              </a:spcBef>
              <a:buClr>
                <a:schemeClr val="dk1"/>
              </a:buClr>
              <a:buSzPts val="1800"/>
              <a:buChar char="❖"/>
            </a:pPr>
            <a:r>
              <a:rPr lang="en-US" dirty="0"/>
              <a:t>The detector Cal-to-Cal gain change of each detector during the dates 12/20 to 12/22/2022</a:t>
            </a:r>
          </a:p>
        </p:txBody>
      </p:sp>
      <p:sp>
        <p:nvSpPr>
          <p:cNvPr id="2" name="Date Placeholder 1">
            <a:extLst>
              <a:ext uri="{FF2B5EF4-FFF2-40B4-BE49-F238E27FC236}">
                <a16:creationId xmlns:a16="http://schemas.microsoft.com/office/drawing/2014/main" id="{132DE766-22D8-4A5F-8EC8-41A8BC07C554}"/>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36E35641-B3BA-4E46-9CE3-59A8C9F7544F}"/>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E61D2833-6D0E-4292-BB8E-DE7AC65945D2}"/>
              </a:ext>
            </a:extLst>
          </p:cNvPr>
          <p:cNvSpPr>
            <a:spLocks noGrp="1"/>
          </p:cNvSpPr>
          <p:nvPr>
            <p:ph type="sldNum" sz="quarter" idx="4"/>
          </p:nvPr>
        </p:nvSpPr>
        <p:spPr/>
        <p:txBody>
          <a:bodyPr/>
          <a:lstStyle/>
          <a:p>
            <a:fld id="{24AD0344-B142-42FF-A24F-67F68BAAC27D}" type="slidenum">
              <a:rPr lang="en-US" smtClean="0"/>
              <a:pPr/>
              <a:t>104</a:t>
            </a:fld>
            <a:endParaRPr lang="en-US" dirty="0"/>
          </a:p>
        </p:txBody>
      </p:sp>
    </p:spTree>
    <p:extLst>
      <p:ext uri="{BB962C8B-B14F-4D97-AF65-F5344CB8AC3E}">
        <p14:creationId xmlns:p14="http://schemas.microsoft.com/office/powerpoint/2010/main" val="7409623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6CFF84-644B-404C-B501-FBE2059CA240}"/>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0F6D913A-E01E-42E8-8028-712704750F86}"/>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5360FB86-1407-4893-B812-C9AD323819A1}"/>
              </a:ext>
            </a:extLst>
          </p:cNvPr>
          <p:cNvSpPr>
            <a:spLocks noGrp="1"/>
          </p:cNvSpPr>
          <p:nvPr>
            <p:ph type="sldNum" sz="quarter" idx="4"/>
          </p:nvPr>
        </p:nvSpPr>
        <p:spPr/>
        <p:txBody>
          <a:bodyPr/>
          <a:lstStyle/>
          <a:p>
            <a:fld id="{24AD0344-B142-42FF-A24F-67F68BAAC27D}" type="slidenum">
              <a:rPr lang="en-US" smtClean="0"/>
              <a:pPr/>
              <a:t>105</a:t>
            </a:fld>
            <a:endParaRPr lang="en-US" dirty="0"/>
          </a:p>
        </p:txBody>
      </p:sp>
      <p:sp>
        <p:nvSpPr>
          <p:cNvPr id="6" name="Title 13">
            <a:extLst>
              <a:ext uri="{FF2B5EF4-FFF2-40B4-BE49-F238E27FC236}">
                <a16:creationId xmlns:a16="http://schemas.microsoft.com/office/drawing/2014/main" id="{94D961B7-E49C-418C-B859-22A6F43F325C}"/>
              </a:ext>
            </a:extLst>
          </p:cNvPr>
          <p:cNvSpPr>
            <a:spLocks noGrp="1"/>
          </p:cNvSpPr>
          <p:nvPr>
            <p:ph type="title"/>
          </p:nvPr>
        </p:nvSpPr>
        <p:spPr>
          <a:xfrm>
            <a:off x="1524000" y="128588"/>
            <a:ext cx="9150350" cy="636587"/>
          </a:xfrm>
        </p:spPr>
        <p:txBody>
          <a:bodyPr>
            <a:normAutofit fontScale="90000"/>
          </a:bodyPr>
          <a:lstStyle/>
          <a:p>
            <a:r>
              <a:rPr lang="en-US" dirty="0"/>
              <a:t>Alternative – Time Difference of CONUS</a:t>
            </a:r>
          </a:p>
        </p:txBody>
      </p:sp>
      <p:grpSp>
        <p:nvGrpSpPr>
          <p:cNvPr id="7" name="Google Shape;101;p3">
            <a:extLst>
              <a:ext uri="{FF2B5EF4-FFF2-40B4-BE49-F238E27FC236}">
                <a16:creationId xmlns:a16="http://schemas.microsoft.com/office/drawing/2014/main" id="{9567F44C-B221-4B73-AB46-4C0A9F910779}"/>
              </a:ext>
            </a:extLst>
          </p:cNvPr>
          <p:cNvGrpSpPr/>
          <p:nvPr/>
        </p:nvGrpSpPr>
        <p:grpSpPr>
          <a:xfrm>
            <a:off x="150725" y="1145512"/>
            <a:ext cx="11785461" cy="5271386"/>
            <a:chOff x="265922" y="1317171"/>
            <a:chExt cx="11680372" cy="4776927"/>
          </a:xfrm>
        </p:grpSpPr>
        <p:pic>
          <p:nvPicPr>
            <p:cNvPr id="8" name="Google Shape;102;p3">
              <a:extLst>
                <a:ext uri="{FF2B5EF4-FFF2-40B4-BE49-F238E27FC236}">
                  <a16:creationId xmlns:a16="http://schemas.microsoft.com/office/drawing/2014/main" id="{253E46D2-5881-41C5-914B-2513FB8E9587}"/>
                </a:ext>
              </a:extLst>
            </p:cNvPr>
            <p:cNvPicPr preferRelativeResize="0"/>
            <p:nvPr/>
          </p:nvPicPr>
          <p:blipFill rotWithShape="1">
            <a:blip r:embed="rId2">
              <a:alphaModFix/>
            </a:blip>
            <a:srcRect/>
            <a:stretch/>
          </p:blipFill>
          <p:spPr>
            <a:xfrm>
              <a:off x="266700" y="1333500"/>
              <a:ext cx="2891333" cy="1585570"/>
            </a:xfrm>
            <a:prstGeom prst="rect">
              <a:avLst/>
            </a:prstGeom>
            <a:noFill/>
            <a:ln>
              <a:noFill/>
            </a:ln>
          </p:spPr>
        </p:pic>
        <p:pic>
          <p:nvPicPr>
            <p:cNvPr id="9" name="Google Shape;103;p3">
              <a:extLst>
                <a:ext uri="{FF2B5EF4-FFF2-40B4-BE49-F238E27FC236}">
                  <a16:creationId xmlns:a16="http://schemas.microsoft.com/office/drawing/2014/main" id="{B069E658-0454-4E96-87B2-E1D2E8BCDE01}"/>
                </a:ext>
              </a:extLst>
            </p:cNvPr>
            <p:cNvPicPr preferRelativeResize="0"/>
            <p:nvPr/>
          </p:nvPicPr>
          <p:blipFill rotWithShape="1">
            <a:blip r:embed="rId3">
              <a:alphaModFix/>
            </a:blip>
            <a:srcRect/>
            <a:stretch/>
          </p:blipFill>
          <p:spPr>
            <a:xfrm>
              <a:off x="3204667" y="1333500"/>
              <a:ext cx="2891333" cy="1585570"/>
            </a:xfrm>
            <a:prstGeom prst="rect">
              <a:avLst/>
            </a:prstGeom>
            <a:noFill/>
            <a:ln>
              <a:noFill/>
            </a:ln>
          </p:spPr>
        </p:pic>
        <p:pic>
          <p:nvPicPr>
            <p:cNvPr id="10" name="Google Shape;104;p3">
              <a:extLst>
                <a:ext uri="{FF2B5EF4-FFF2-40B4-BE49-F238E27FC236}">
                  <a16:creationId xmlns:a16="http://schemas.microsoft.com/office/drawing/2014/main" id="{D739D82C-99E0-4E6A-B6A3-A1638084AB23}"/>
                </a:ext>
              </a:extLst>
            </p:cNvPr>
            <p:cNvPicPr preferRelativeResize="0"/>
            <p:nvPr/>
          </p:nvPicPr>
          <p:blipFill rotWithShape="1">
            <a:blip r:embed="rId4">
              <a:alphaModFix/>
            </a:blip>
            <a:srcRect/>
            <a:stretch/>
          </p:blipFill>
          <p:spPr>
            <a:xfrm>
              <a:off x="6141856" y="1333500"/>
              <a:ext cx="2891333" cy="1585570"/>
            </a:xfrm>
            <a:prstGeom prst="rect">
              <a:avLst/>
            </a:prstGeom>
            <a:noFill/>
            <a:ln>
              <a:noFill/>
            </a:ln>
          </p:spPr>
        </p:pic>
        <p:pic>
          <p:nvPicPr>
            <p:cNvPr id="11" name="Google Shape;105;p3">
              <a:extLst>
                <a:ext uri="{FF2B5EF4-FFF2-40B4-BE49-F238E27FC236}">
                  <a16:creationId xmlns:a16="http://schemas.microsoft.com/office/drawing/2014/main" id="{35D5BDE5-DACF-4160-B828-5E24785C4359}"/>
                </a:ext>
              </a:extLst>
            </p:cNvPr>
            <p:cNvPicPr preferRelativeResize="0"/>
            <p:nvPr/>
          </p:nvPicPr>
          <p:blipFill rotWithShape="1">
            <a:blip r:embed="rId5">
              <a:alphaModFix/>
            </a:blip>
            <a:srcRect/>
            <a:stretch/>
          </p:blipFill>
          <p:spPr>
            <a:xfrm>
              <a:off x="9033967" y="1317171"/>
              <a:ext cx="2891333" cy="1585570"/>
            </a:xfrm>
            <a:prstGeom prst="rect">
              <a:avLst/>
            </a:prstGeom>
            <a:noFill/>
            <a:ln>
              <a:noFill/>
            </a:ln>
          </p:spPr>
        </p:pic>
        <p:pic>
          <p:nvPicPr>
            <p:cNvPr id="12" name="Google Shape;106;p3">
              <a:extLst>
                <a:ext uri="{FF2B5EF4-FFF2-40B4-BE49-F238E27FC236}">
                  <a16:creationId xmlns:a16="http://schemas.microsoft.com/office/drawing/2014/main" id="{33A2A78E-C5DF-4B47-A46D-907BBE2F99BE}"/>
                </a:ext>
              </a:extLst>
            </p:cNvPr>
            <p:cNvPicPr preferRelativeResize="0"/>
            <p:nvPr/>
          </p:nvPicPr>
          <p:blipFill rotWithShape="1">
            <a:blip r:embed="rId6">
              <a:alphaModFix/>
            </a:blip>
            <a:srcRect/>
            <a:stretch/>
          </p:blipFill>
          <p:spPr>
            <a:xfrm>
              <a:off x="265922" y="2915960"/>
              <a:ext cx="2891333" cy="1585570"/>
            </a:xfrm>
            <a:prstGeom prst="rect">
              <a:avLst/>
            </a:prstGeom>
            <a:noFill/>
            <a:ln>
              <a:noFill/>
            </a:ln>
          </p:spPr>
        </p:pic>
        <p:pic>
          <p:nvPicPr>
            <p:cNvPr id="13" name="Google Shape;107;p3">
              <a:extLst>
                <a:ext uri="{FF2B5EF4-FFF2-40B4-BE49-F238E27FC236}">
                  <a16:creationId xmlns:a16="http://schemas.microsoft.com/office/drawing/2014/main" id="{B26CE321-5C41-4EB0-9E54-C80972A2A478}"/>
                </a:ext>
              </a:extLst>
            </p:cNvPr>
            <p:cNvPicPr preferRelativeResize="0"/>
            <p:nvPr/>
          </p:nvPicPr>
          <p:blipFill rotWithShape="1">
            <a:blip r:embed="rId7">
              <a:alphaModFix/>
            </a:blip>
            <a:srcRect/>
            <a:stretch/>
          </p:blipFill>
          <p:spPr>
            <a:xfrm>
              <a:off x="3204667" y="2915960"/>
              <a:ext cx="2891333" cy="1585570"/>
            </a:xfrm>
            <a:prstGeom prst="rect">
              <a:avLst/>
            </a:prstGeom>
            <a:noFill/>
            <a:ln>
              <a:noFill/>
            </a:ln>
          </p:spPr>
        </p:pic>
        <p:pic>
          <p:nvPicPr>
            <p:cNvPr id="14" name="Google Shape;108;p3">
              <a:extLst>
                <a:ext uri="{FF2B5EF4-FFF2-40B4-BE49-F238E27FC236}">
                  <a16:creationId xmlns:a16="http://schemas.microsoft.com/office/drawing/2014/main" id="{2C50230E-06F9-4972-A5D2-5513B263CA0A}"/>
                </a:ext>
              </a:extLst>
            </p:cNvPr>
            <p:cNvPicPr preferRelativeResize="0"/>
            <p:nvPr/>
          </p:nvPicPr>
          <p:blipFill rotWithShape="1">
            <a:blip r:embed="rId8">
              <a:alphaModFix/>
            </a:blip>
            <a:srcRect/>
            <a:stretch/>
          </p:blipFill>
          <p:spPr>
            <a:xfrm>
              <a:off x="6151187" y="2879241"/>
              <a:ext cx="2891333" cy="1585570"/>
            </a:xfrm>
            <a:prstGeom prst="rect">
              <a:avLst/>
            </a:prstGeom>
            <a:noFill/>
            <a:ln>
              <a:noFill/>
            </a:ln>
          </p:spPr>
        </p:pic>
        <p:pic>
          <p:nvPicPr>
            <p:cNvPr id="15" name="Google Shape;109;p3">
              <a:extLst>
                <a:ext uri="{FF2B5EF4-FFF2-40B4-BE49-F238E27FC236}">
                  <a16:creationId xmlns:a16="http://schemas.microsoft.com/office/drawing/2014/main" id="{68D03CDC-F9DC-46EB-A38E-EDE22302DE0D}"/>
                </a:ext>
              </a:extLst>
            </p:cNvPr>
            <p:cNvPicPr preferRelativeResize="0"/>
            <p:nvPr/>
          </p:nvPicPr>
          <p:blipFill rotWithShape="1">
            <a:blip r:embed="rId9">
              <a:alphaModFix/>
            </a:blip>
            <a:srcRect/>
            <a:stretch/>
          </p:blipFill>
          <p:spPr>
            <a:xfrm>
              <a:off x="9054961" y="2879241"/>
              <a:ext cx="2891333" cy="1585570"/>
            </a:xfrm>
            <a:prstGeom prst="rect">
              <a:avLst/>
            </a:prstGeom>
            <a:noFill/>
            <a:ln>
              <a:noFill/>
            </a:ln>
          </p:spPr>
        </p:pic>
        <p:pic>
          <p:nvPicPr>
            <p:cNvPr id="16" name="Google Shape;110;p3">
              <a:extLst>
                <a:ext uri="{FF2B5EF4-FFF2-40B4-BE49-F238E27FC236}">
                  <a16:creationId xmlns:a16="http://schemas.microsoft.com/office/drawing/2014/main" id="{16F68D1F-4E6D-483F-9136-031381CCE79D}"/>
                </a:ext>
              </a:extLst>
            </p:cNvPr>
            <p:cNvPicPr preferRelativeResize="0"/>
            <p:nvPr/>
          </p:nvPicPr>
          <p:blipFill rotWithShape="1">
            <a:blip r:embed="rId10">
              <a:alphaModFix/>
            </a:blip>
            <a:srcRect/>
            <a:stretch/>
          </p:blipFill>
          <p:spPr>
            <a:xfrm>
              <a:off x="3204666" y="4508528"/>
              <a:ext cx="2891333" cy="1585570"/>
            </a:xfrm>
            <a:prstGeom prst="rect">
              <a:avLst/>
            </a:prstGeom>
            <a:noFill/>
            <a:ln>
              <a:noFill/>
            </a:ln>
          </p:spPr>
        </p:pic>
        <p:pic>
          <p:nvPicPr>
            <p:cNvPr id="17" name="Google Shape;111;p3">
              <a:extLst>
                <a:ext uri="{FF2B5EF4-FFF2-40B4-BE49-F238E27FC236}">
                  <a16:creationId xmlns:a16="http://schemas.microsoft.com/office/drawing/2014/main" id="{08669F16-2F3D-443C-9212-14C277ADBECF}"/>
                </a:ext>
              </a:extLst>
            </p:cNvPr>
            <p:cNvPicPr preferRelativeResize="0"/>
            <p:nvPr/>
          </p:nvPicPr>
          <p:blipFill rotWithShape="1">
            <a:blip r:embed="rId11">
              <a:alphaModFix/>
            </a:blip>
            <a:srcRect/>
            <a:stretch/>
          </p:blipFill>
          <p:spPr>
            <a:xfrm>
              <a:off x="6137589" y="4501530"/>
              <a:ext cx="2891333" cy="1585570"/>
            </a:xfrm>
            <a:prstGeom prst="rect">
              <a:avLst/>
            </a:prstGeom>
            <a:noFill/>
            <a:ln>
              <a:noFill/>
            </a:ln>
          </p:spPr>
        </p:pic>
      </p:grpSp>
      <p:sp>
        <p:nvSpPr>
          <p:cNvPr id="18" name="Google Shape;113;p3">
            <a:extLst>
              <a:ext uri="{FF2B5EF4-FFF2-40B4-BE49-F238E27FC236}">
                <a16:creationId xmlns:a16="http://schemas.microsoft.com/office/drawing/2014/main" id="{6A445A8D-65E9-4A1F-A44E-E13A5A081268}"/>
              </a:ext>
            </a:extLst>
          </p:cNvPr>
          <p:cNvSpPr txBox="1"/>
          <p:nvPr/>
        </p:nvSpPr>
        <p:spPr>
          <a:xfrm>
            <a:off x="255814" y="4601057"/>
            <a:ext cx="2798885" cy="18158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Times New Roman"/>
                <a:ea typeface="Times New Roman"/>
                <a:cs typeface="Times New Roman"/>
                <a:sym typeface="Times New Roman"/>
              </a:rPr>
              <a:t>The blue dot is the BTD between two consecutive CONUS images.</a:t>
            </a:r>
            <a:endParaRPr sz="1600" dirty="0"/>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Times New Roman"/>
                <a:ea typeface="Times New Roman"/>
                <a:cs typeface="Times New Roman"/>
                <a:sym typeface="Times New Roman"/>
              </a:rPr>
              <a:t>The red line is the diurnal variation curve that calculated using moving average with a bin size of 5.</a:t>
            </a:r>
            <a:endParaRPr sz="1600" dirty="0"/>
          </a:p>
        </p:txBody>
      </p:sp>
    </p:spTree>
    <p:extLst>
      <p:ext uri="{BB962C8B-B14F-4D97-AF65-F5344CB8AC3E}">
        <p14:creationId xmlns:p14="http://schemas.microsoft.com/office/powerpoint/2010/main" val="1371499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6CFF84-644B-404C-B501-FBE2059CA240}"/>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0F6D913A-E01E-42E8-8028-712704750F86}"/>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5360FB86-1407-4893-B812-C9AD323819A1}"/>
              </a:ext>
            </a:extLst>
          </p:cNvPr>
          <p:cNvSpPr>
            <a:spLocks noGrp="1"/>
          </p:cNvSpPr>
          <p:nvPr>
            <p:ph type="sldNum" sz="quarter" idx="4"/>
          </p:nvPr>
        </p:nvSpPr>
        <p:spPr/>
        <p:txBody>
          <a:bodyPr/>
          <a:lstStyle/>
          <a:p>
            <a:fld id="{24AD0344-B142-42FF-A24F-67F68BAAC27D}" type="slidenum">
              <a:rPr lang="en-US" smtClean="0"/>
              <a:pPr/>
              <a:t>106</a:t>
            </a:fld>
            <a:endParaRPr lang="en-US" dirty="0"/>
          </a:p>
        </p:txBody>
      </p:sp>
      <p:sp>
        <p:nvSpPr>
          <p:cNvPr id="6" name="Title 13">
            <a:extLst>
              <a:ext uri="{FF2B5EF4-FFF2-40B4-BE49-F238E27FC236}">
                <a16:creationId xmlns:a16="http://schemas.microsoft.com/office/drawing/2014/main" id="{94D961B7-E49C-418C-B859-22A6F43F325C}"/>
              </a:ext>
            </a:extLst>
          </p:cNvPr>
          <p:cNvSpPr>
            <a:spLocks noGrp="1"/>
          </p:cNvSpPr>
          <p:nvPr>
            <p:ph type="title"/>
          </p:nvPr>
        </p:nvSpPr>
        <p:spPr>
          <a:xfrm>
            <a:off x="1524000" y="128588"/>
            <a:ext cx="9150350" cy="636587"/>
          </a:xfrm>
        </p:spPr>
        <p:txBody>
          <a:bodyPr>
            <a:normAutofit fontScale="90000"/>
          </a:bodyPr>
          <a:lstStyle/>
          <a:p>
            <a:r>
              <a:rPr lang="en-US" dirty="0"/>
              <a:t>Alternative – Time Difference of CONUS</a:t>
            </a:r>
          </a:p>
        </p:txBody>
      </p:sp>
      <p:sp>
        <p:nvSpPr>
          <p:cNvPr id="18" name="Google Shape;113;p3">
            <a:extLst>
              <a:ext uri="{FF2B5EF4-FFF2-40B4-BE49-F238E27FC236}">
                <a16:creationId xmlns:a16="http://schemas.microsoft.com/office/drawing/2014/main" id="{6A445A8D-65E9-4A1F-A44E-E13A5A081268}"/>
              </a:ext>
            </a:extLst>
          </p:cNvPr>
          <p:cNvSpPr txBox="1"/>
          <p:nvPr/>
        </p:nvSpPr>
        <p:spPr>
          <a:xfrm>
            <a:off x="255814" y="4601057"/>
            <a:ext cx="2798885" cy="1323399"/>
          </a:xfrm>
          <a:prstGeom prst="rect">
            <a:avLst/>
          </a:prstGeom>
          <a:noFill/>
          <a:ln>
            <a:noFill/>
          </a:ln>
        </p:spPr>
        <p:txBody>
          <a:bodyPr spcFirstLastPara="1" wrap="square" lIns="91425" tIns="45700" rIns="91425" bIns="45700" anchor="t" anchorCtr="0">
            <a:spAutoFit/>
          </a:bodyPr>
          <a:lstStyle/>
          <a:p>
            <a:pPr marL="285750" lvl="0" indent="-285750">
              <a:buClr>
                <a:schemeClr val="dk1"/>
              </a:buClr>
              <a:buSzPts val="1800"/>
              <a:buFont typeface="Noto Sans Symbols"/>
              <a:buChar char="▪"/>
            </a:pPr>
            <a:r>
              <a:rPr lang="en-US" sz="1600" dirty="0">
                <a:solidFill>
                  <a:schemeClr val="dk1"/>
                </a:solidFill>
                <a:latin typeface="Times New Roman"/>
                <a:ea typeface="Times New Roman"/>
                <a:cs typeface="Times New Roman"/>
                <a:sym typeface="Times New Roman"/>
              </a:rPr>
              <a:t>The blue dot is the BTD between two consecutive CONUS images after the diurnal variation curve was removed.</a:t>
            </a:r>
            <a:endParaRPr lang="en-US" sz="1600" dirty="0"/>
          </a:p>
        </p:txBody>
      </p:sp>
      <p:grpSp>
        <p:nvGrpSpPr>
          <p:cNvPr id="30" name="Google Shape;119;p4">
            <a:extLst>
              <a:ext uri="{FF2B5EF4-FFF2-40B4-BE49-F238E27FC236}">
                <a16:creationId xmlns:a16="http://schemas.microsoft.com/office/drawing/2014/main" id="{E1585ADD-9CF7-4041-9E78-12D5BB3627B6}"/>
              </a:ext>
            </a:extLst>
          </p:cNvPr>
          <p:cNvGrpSpPr/>
          <p:nvPr/>
        </p:nvGrpSpPr>
        <p:grpSpPr>
          <a:xfrm>
            <a:off x="80387" y="1145512"/>
            <a:ext cx="11855799" cy="5263664"/>
            <a:chOff x="379445" y="1557435"/>
            <a:chExt cx="11583955" cy="4892657"/>
          </a:xfrm>
        </p:grpSpPr>
        <p:pic>
          <p:nvPicPr>
            <p:cNvPr id="31" name="Google Shape;120;p4">
              <a:extLst>
                <a:ext uri="{FF2B5EF4-FFF2-40B4-BE49-F238E27FC236}">
                  <a16:creationId xmlns:a16="http://schemas.microsoft.com/office/drawing/2014/main" id="{546B0505-2905-4C7E-A5F5-2D3F2B8D6697}"/>
                </a:ext>
              </a:extLst>
            </p:cNvPr>
            <p:cNvPicPr preferRelativeResize="0"/>
            <p:nvPr/>
          </p:nvPicPr>
          <p:blipFill rotWithShape="1">
            <a:blip r:embed="rId2">
              <a:alphaModFix/>
            </a:blip>
            <a:srcRect/>
            <a:stretch/>
          </p:blipFill>
          <p:spPr>
            <a:xfrm>
              <a:off x="381000" y="1562100"/>
              <a:ext cx="2937053" cy="1613002"/>
            </a:xfrm>
            <a:prstGeom prst="rect">
              <a:avLst/>
            </a:prstGeom>
            <a:noFill/>
            <a:ln>
              <a:noFill/>
            </a:ln>
          </p:spPr>
        </p:pic>
        <p:pic>
          <p:nvPicPr>
            <p:cNvPr id="32" name="Google Shape;121;p4">
              <a:extLst>
                <a:ext uri="{FF2B5EF4-FFF2-40B4-BE49-F238E27FC236}">
                  <a16:creationId xmlns:a16="http://schemas.microsoft.com/office/drawing/2014/main" id="{8D71296F-F28C-4FFC-B022-951875ED6D30}"/>
                </a:ext>
              </a:extLst>
            </p:cNvPr>
            <p:cNvPicPr preferRelativeResize="0"/>
            <p:nvPr/>
          </p:nvPicPr>
          <p:blipFill rotWithShape="1">
            <a:blip r:embed="rId3">
              <a:alphaModFix/>
            </a:blip>
            <a:srcRect/>
            <a:stretch/>
          </p:blipFill>
          <p:spPr>
            <a:xfrm>
              <a:off x="3316498" y="1557435"/>
              <a:ext cx="2937053" cy="1613002"/>
            </a:xfrm>
            <a:prstGeom prst="rect">
              <a:avLst/>
            </a:prstGeom>
            <a:noFill/>
            <a:ln>
              <a:noFill/>
            </a:ln>
          </p:spPr>
        </p:pic>
        <p:pic>
          <p:nvPicPr>
            <p:cNvPr id="33" name="Google Shape;122;p4">
              <a:extLst>
                <a:ext uri="{FF2B5EF4-FFF2-40B4-BE49-F238E27FC236}">
                  <a16:creationId xmlns:a16="http://schemas.microsoft.com/office/drawing/2014/main" id="{29E28BCF-A6FC-4904-890A-3AD25D294AFD}"/>
                </a:ext>
              </a:extLst>
            </p:cNvPr>
            <p:cNvPicPr preferRelativeResize="0"/>
            <p:nvPr/>
          </p:nvPicPr>
          <p:blipFill rotWithShape="1">
            <a:blip r:embed="rId4">
              <a:alphaModFix/>
            </a:blip>
            <a:srcRect/>
            <a:stretch/>
          </p:blipFill>
          <p:spPr>
            <a:xfrm>
              <a:off x="6172200" y="1579984"/>
              <a:ext cx="2937053" cy="1613002"/>
            </a:xfrm>
            <a:prstGeom prst="rect">
              <a:avLst/>
            </a:prstGeom>
            <a:noFill/>
            <a:ln>
              <a:noFill/>
            </a:ln>
          </p:spPr>
        </p:pic>
        <p:pic>
          <p:nvPicPr>
            <p:cNvPr id="34" name="Google Shape;123;p4">
              <a:extLst>
                <a:ext uri="{FF2B5EF4-FFF2-40B4-BE49-F238E27FC236}">
                  <a16:creationId xmlns:a16="http://schemas.microsoft.com/office/drawing/2014/main" id="{198697C0-A63E-4BE7-9938-A2C2C7626472}"/>
                </a:ext>
              </a:extLst>
            </p:cNvPr>
            <p:cNvPicPr preferRelativeResize="0"/>
            <p:nvPr/>
          </p:nvPicPr>
          <p:blipFill rotWithShape="1">
            <a:blip r:embed="rId5">
              <a:alphaModFix/>
            </a:blip>
            <a:srcRect/>
            <a:stretch/>
          </p:blipFill>
          <p:spPr>
            <a:xfrm>
              <a:off x="9026347" y="1579984"/>
              <a:ext cx="2937053" cy="1613002"/>
            </a:xfrm>
            <a:prstGeom prst="rect">
              <a:avLst/>
            </a:prstGeom>
            <a:noFill/>
            <a:ln>
              <a:noFill/>
            </a:ln>
          </p:spPr>
        </p:pic>
        <p:pic>
          <p:nvPicPr>
            <p:cNvPr id="35" name="Google Shape;124;p4">
              <a:extLst>
                <a:ext uri="{FF2B5EF4-FFF2-40B4-BE49-F238E27FC236}">
                  <a16:creationId xmlns:a16="http://schemas.microsoft.com/office/drawing/2014/main" id="{B5648E53-E054-4F69-A2E5-3126FCD30EB7}"/>
                </a:ext>
              </a:extLst>
            </p:cNvPr>
            <p:cNvPicPr preferRelativeResize="0"/>
            <p:nvPr/>
          </p:nvPicPr>
          <p:blipFill rotWithShape="1">
            <a:blip r:embed="rId6">
              <a:alphaModFix/>
            </a:blip>
            <a:srcRect/>
            <a:stretch/>
          </p:blipFill>
          <p:spPr>
            <a:xfrm>
              <a:off x="379445" y="3253461"/>
              <a:ext cx="2937053" cy="1613002"/>
            </a:xfrm>
            <a:prstGeom prst="rect">
              <a:avLst/>
            </a:prstGeom>
            <a:noFill/>
            <a:ln>
              <a:noFill/>
            </a:ln>
          </p:spPr>
        </p:pic>
        <p:pic>
          <p:nvPicPr>
            <p:cNvPr id="36" name="Google Shape;125;p4">
              <a:extLst>
                <a:ext uri="{FF2B5EF4-FFF2-40B4-BE49-F238E27FC236}">
                  <a16:creationId xmlns:a16="http://schemas.microsoft.com/office/drawing/2014/main" id="{3DD11FE6-819B-4E8B-84CD-9E47A62F53D6}"/>
                </a:ext>
              </a:extLst>
            </p:cNvPr>
            <p:cNvPicPr preferRelativeResize="0"/>
            <p:nvPr/>
          </p:nvPicPr>
          <p:blipFill rotWithShape="1">
            <a:blip r:embed="rId7">
              <a:alphaModFix/>
            </a:blip>
            <a:srcRect/>
            <a:stretch/>
          </p:blipFill>
          <p:spPr>
            <a:xfrm>
              <a:off x="3316498" y="3248796"/>
              <a:ext cx="2937053" cy="1613002"/>
            </a:xfrm>
            <a:prstGeom prst="rect">
              <a:avLst/>
            </a:prstGeom>
            <a:noFill/>
            <a:ln>
              <a:noFill/>
            </a:ln>
          </p:spPr>
        </p:pic>
        <p:pic>
          <p:nvPicPr>
            <p:cNvPr id="37" name="Google Shape;126;p4">
              <a:extLst>
                <a:ext uri="{FF2B5EF4-FFF2-40B4-BE49-F238E27FC236}">
                  <a16:creationId xmlns:a16="http://schemas.microsoft.com/office/drawing/2014/main" id="{411D3C49-17D9-40AE-97DB-BB5C7909B16F}"/>
                </a:ext>
              </a:extLst>
            </p:cNvPr>
            <p:cNvPicPr preferRelativeResize="0"/>
            <p:nvPr/>
          </p:nvPicPr>
          <p:blipFill rotWithShape="1">
            <a:blip r:embed="rId8">
              <a:alphaModFix/>
            </a:blip>
            <a:srcRect/>
            <a:stretch/>
          </p:blipFill>
          <p:spPr>
            <a:xfrm>
              <a:off x="6172200" y="3215535"/>
              <a:ext cx="2937053" cy="1613002"/>
            </a:xfrm>
            <a:prstGeom prst="rect">
              <a:avLst/>
            </a:prstGeom>
            <a:noFill/>
            <a:ln>
              <a:noFill/>
            </a:ln>
          </p:spPr>
        </p:pic>
        <p:pic>
          <p:nvPicPr>
            <p:cNvPr id="38" name="Google Shape;127;p4">
              <a:extLst>
                <a:ext uri="{FF2B5EF4-FFF2-40B4-BE49-F238E27FC236}">
                  <a16:creationId xmlns:a16="http://schemas.microsoft.com/office/drawing/2014/main" id="{84C8C088-F6AD-431B-B8E1-F9B704E7936F}"/>
                </a:ext>
              </a:extLst>
            </p:cNvPr>
            <p:cNvPicPr preferRelativeResize="0"/>
            <p:nvPr/>
          </p:nvPicPr>
          <p:blipFill rotWithShape="1">
            <a:blip r:embed="rId9">
              <a:alphaModFix/>
            </a:blip>
            <a:srcRect/>
            <a:stretch/>
          </p:blipFill>
          <p:spPr>
            <a:xfrm>
              <a:off x="9026347" y="3205601"/>
              <a:ext cx="2937053" cy="1613002"/>
            </a:xfrm>
            <a:prstGeom prst="rect">
              <a:avLst/>
            </a:prstGeom>
            <a:noFill/>
            <a:ln>
              <a:noFill/>
            </a:ln>
          </p:spPr>
        </p:pic>
        <p:pic>
          <p:nvPicPr>
            <p:cNvPr id="39" name="Google Shape;128;p4">
              <a:extLst>
                <a:ext uri="{FF2B5EF4-FFF2-40B4-BE49-F238E27FC236}">
                  <a16:creationId xmlns:a16="http://schemas.microsoft.com/office/drawing/2014/main" id="{2C72E28D-2A13-4C35-BAD3-864E5D9F3E34}"/>
                </a:ext>
              </a:extLst>
            </p:cNvPr>
            <p:cNvPicPr preferRelativeResize="0"/>
            <p:nvPr/>
          </p:nvPicPr>
          <p:blipFill rotWithShape="1">
            <a:blip r:embed="rId10">
              <a:alphaModFix/>
            </a:blip>
            <a:srcRect/>
            <a:stretch/>
          </p:blipFill>
          <p:spPr>
            <a:xfrm>
              <a:off x="3289041" y="4837090"/>
              <a:ext cx="2937053" cy="1613002"/>
            </a:xfrm>
            <a:prstGeom prst="rect">
              <a:avLst/>
            </a:prstGeom>
            <a:noFill/>
            <a:ln>
              <a:noFill/>
            </a:ln>
          </p:spPr>
        </p:pic>
        <p:pic>
          <p:nvPicPr>
            <p:cNvPr id="40" name="Google Shape;129;p4">
              <a:extLst>
                <a:ext uri="{FF2B5EF4-FFF2-40B4-BE49-F238E27FC236}">
                  <a16:creationId xmlns:a16="http://schemas.microsoft.com/office/drawing/2014/main" id="{1D67F46B-A30B-40FC-8D87-2F6091283AF0}"/>
                </a:ext>
              </a:extLst>
            </p:cNvPr>
            <p:cNvPicPr preferRelativeResize="0"/>
            <p:nvPr/>
          </p:nvPicPr>
          <p:blipFill rotWithShape="1">
            <a:blip r:embed="rId11">
              <a:alphaModFix/>
            </a:blip>
            <a:srcRect/>
            <a:stretch/>
          </p:blipFill>
          <p:spPr>
            <a:xfrm>
              <a:off x="6162627" y="4832425"/>
              <a:ext cx="2937053" cy="1613002"/>
            </a:xfrm>
            <a:prstGeom prst="rect">
              <a:avLst/>
            </a:prstGeom>
            <a:noFill/>
            <a:ln>
              <a:noFill/>
            </a:ln>
          </p:spPr>
        </p:pic>
      </p:grpSp>
    </p:spTree>
    <p:extLst>
      <p:ext uri="{BB962C8B-B14F-4D97-AF65-F5344CB8AC3E}">
        <p14:creationId xmlns:p14="http://schemas.microsoft.com/office/powerpoint/2010/main" val="14301317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135"/>
        <p:cNvGrpSpPr/>
        <p:nvPr/>
      </p:nvGrpSpPr>
      <p:grpSpPr>
        <a:xfrm>
          <a:off x="0" y="0"/>
          <a:ext cx="0" cy="0"/>
          <a:chOff x="0" y="0"/>
          <a:chExt cx="0" cy="0"/>
        </a:xfrm>
      </p:grpSpPr>
      <p:sp>
        <p:nvSpPr>
          <p:cNvPr id="139" name="Google Shape;139;p5"/>
          <p:cNvSpPr txBox="1"/>
          <p:nvPr/>
        </p:nvSpPr>
        <p:spPr>
          <a:xfrm>
            <a:off x="1524000" y="128588"/>
            <a:ext cx="9150350" cy="636587"/>
          </a:xfrm>
          <a:prstGeom prst="rect">
            <a:avLst/>
          </a:prstGeom>
          <a:noFill/>
          <a:ln>
            <a:noFill/>
          </a:ln>
        </p:spPr>
        <p:txBody>
          <a:bodyPr spcFirstLastPara="1" wrap="square" lIns="91425" tIns="45700" rIns="91425" bIns="45700" anchor="ctr" anchorCtr="0">
            <a:noAutofit/>
          </a:bodyPr>
          <a:lstStyle/>
          <a:p>
            <a:pPr lvl="0" algn="ctr">
              <a:lnSpc>
                <a:spcPct val="90000"/>
              </a:lnSpc>
              <a:buClr>
                <a:schemeClr val="dk1"/>
              </a:buClr>
              <a:buSzPts val="3600"/>
            </a:pPr>
            <a:r>
              <a:rPr lang="en-US" sz="3600" dirty="0">
                <a:solidFill>
                  <a:schemeClr val="dk1"/>
                </a:solidFill>
                <a:latin typeface="Times New Roman"/>
                <a:ea typeface="Times New Roman"/>
                <a:cs typeface="Times New Roman"/>
                <a:sym typeface="Times New Roman"/>
              </a:rPr>
              <a:t>Alternative – Time Difference of CONUS</a:t>
            </a:r>
            <a:endParaRPr sz="6000" dirty="0">
              <a:solidFill>
                <a:schemeClr val="dk1"/>
              </a:solidFill>
              <a:latin typeface="Times New Roman"/>
              <a:ea typeface="Times New Roman"/>
              <a:cs typeface="Times New Roman"/>
              <a:sym typeface="Times New Roman"/>
            </a:endParaRPr>
          </a:p>
        </p:txBody>
      </p:sp>
      <p:pic>
        <p:nvPicPr>
          <p:cNvPr id="140" name="Google Shape;140;p5"/>
          <p:cNvPicPr preferRelativeResize="0"/>
          <p:nvPr/>
        </p:nvPicPr>
        <p:blipFill rotWithShape="1">
          <a:blip r:embed="rId3">
            <a:alphaModFix/>
          </a:blip>
          <a:srcRect/>
          <a:stretch/>
        </p:blipFill>
        <p:spPr>
          <a:xfrm>
            <a:off x="499872" y="1184217"/>
            <a:ext cx="2962656" cy="1602029"/>
          </a:xfrm>
          <a:prstGeom prst="rect">
            <a:avLst/>
          </a:prstGeom>
          <a:noFill/>
          <a:ln>
            <a:noFill/>
          </a:ln>
        </p:spPr>
      </p:pic>
      <p:pic>
        <p:nvPicPr>
          <p:cNvPr id="141" name="Google Shape;141;p5"/>
          <p:cNvPicPr preferRelativeResize="0"/>
          <p:nvPr/>
        </p:nvPicPr>
        <p:blipFill rotWithShape="1">
          <a:blip r:embed="rId4">
            <a:alphaModFix/>
          </a:blip>
          <a:srcRect/>
          <a:stretch/>
        </p:blipFill>
        <p:spPr>
          <a:xfrm>
            <a:off x="3336335" y="1184217"/>
            <a:ext cx="2962656" cy="1602029"/>
          </a:xfrm>
          <a:prstGeom prst="rect">
            <a:avLst/>
          </a:prstGeom>
          <a:noFill/>
          <a:ln>
            <a:noFill/>
          </a:ln>
        </p:spPr>
      </p:pic>
      <p:pic>
        <p:nvPicPr>
          <p:cNvPr id="142" name="Google Shape;142;p5"/>
          <p:cNvPicPr preferRelativeResize="0"/>
          <p:nvPr/>
        </p:nvPicPr>
        <p:blipFill rotWithShape="1">
          <a:blip r:embed="rId5">
            <a:alphaModFix/>
          </a:blip>
          <a:srcRect/>
          <a:stretch/>
        </p:blipFill>
        <p:spPr>
          <a:xfrm>
            <a:off x="6172798" y="1184217"/>
            <a:ext cx="2962656" cy="1602029"/>
          </a:xfrm>
          <a:prstGeom prst="rect">
            <a:avLst/>
          </a:prstGeom>
          <a:noFill/>
          <a:ln>
            <a:noFill/>
          </a:ln>
        </p:spPr>
      </p:pic>
      <p:pic>
        <p:nvPicPr>
          <p:cNvPr id="143" name="Google Shape;143;p5"/>
          <p:cNvPicPr preferRelativeResize="0"/>
          <p:nvPr/>
        </p:nvPicPr>
        <p:blipFill rotWithShape="1">
          <a:blip r:embed="rId6">
            <a:alphaModFix/>
          </a:blip>
          <a:srcRect/>
          <a:stretch/>
        </p:blipFill>
        <p:spPr>
          <a:xfrm>
            <a:off x="9009261" y="1184217"/>
            <a:ext cx="2962656" cy="1602029"/>
          </a:xfrm>
          <a:prstGeom prst="rect">
            <a:avLst/>
          </a:prstGeom>
          <a:noFill/>
          <a:ln>
            <a:noFill/>
          </a:ln>
        </p:spPr>
      </p:pic>
      <p:pic>
        <p:nvPicPr>
          <p:cNvPr id="144" name="Google Shape;144;p5"/>
          <p:cNvPicPr preferRelativeResize="0"/>
          <p:nvPr/>
        </p:nvPicPr>
        <p:blipFill rotWithShape="1">
          <a:blip r:embed="rId7">
            <a:alphaModFix/>
          </a:blip>
          <a:srcRect/>
          <a:stretch/>
        </p:blipFill>
        <p:spPr>
          <a:xfrm>
            <a:off x="506417" y="2786246"/>
            <a:ext cx="2962656" cy="1602029"/>
          </a:xfrm>
          <a:prstGeom prst="rect">
            <a:avLst/>
          </a:prstGeom>
          <a:noFill/>
          <a:ln>
            <a:noFill/>
          </a:ln>
        </p:spPr>
      </p:pic>
      <p:pic>
        <p:nvPicPr>
          <p:cNvPr id="145" name="Google Shape;145;p5"/>
          <p:cNvPicPr preferRelativeResize="0"/>
          <p:nvPr/>
        </p:nvPicPr>
        <p:blipFill rotWithShape="1">
          <a:blip r:embed="rId8">
            <a:alphaModFix/>
          </a:blip>
          <a:srcRect/>
          <a:stretch/>
        </p:blipFill>
        <p:spPr>
          <a:xfrm>
            <a:off x="3365090" y="2786246"/>
            <a:ext cx="2962656" cy="1602029"/>
          </a:xfrm>
          <a:prstGeom prst="rect">
            <a:avLst/>
          </a:prstGeom>
          <a:noFill/>
          <a:ln>
            <a:noFill/>
          </a:ln>
        </p:spPr>
      </p:pic>
      <p:pic>
        <p:nvPicPr>
          <p:cNvPr id="146" name="Google Shape;146;p5"/>
          <p:cNvPicPr preferRelativeResize="0"/>
          <p:nvPr/>
        </p:nvPicPr>
        <p:blipFill rotWithShape="1">
          <a:blip r:embed="rId9">
            <a:alphaModFix/>
          </a:blip>
          <a:srcRect/>
          <a:stretch/>
        </p:blipFill>
        <p:spPr>
          <a:xfrm>
            <a:off x="6195008" y="2786245"/>
            <a:ext cx="2962656" cy="1602029"/>
          </a:xfrm>
          <a:prstGeom prst="rect">
            <a:avLst/>
          </a:prstGeom>
          <a:noFill/>
          <a:ln>
            <a:noFill/>
          </a:ln>
        </p:spPr>
      </p:pic>
      <p:pic>
        <p:nvPicPr>
          <p:cNvPr id="147" name="Google Shape;147;p5"/>
          <p:cNvPicPr preferRelativeResize="0"/>
          <p:nvPr/>
        </p:nvPicPr>
        <p:blipFill rotWithShape="1">
          <a:blip r:embed="rId10">
            <a:alphaModFix/>
          </a:blip>
          <a:srcRect/>
          <a:stretch/>
        </p:blipFill>
        <p:spPr>
          <a:xfrm>
            <a:off x="9031471" y="2786244"/>
            <a:ext cx="2962656" cy="1602029"/>
          </a:xfrm>
          <a:prstGeom prst="rect">
            <a:avLst/>
          </a:prstGeom>
          <a:noFill/>
          <a:ln>
            <a:noFill/>
          </a:ln>
        </p:spPr>
      </p:pic>
      <p:pic>
        <p:nvPicPr>
          <p:cNvPr id="148" name="Google Shape;148;p5"/>
          <p:cNvPicPr preferRelativeResize="0"/>
          <p:nvPr/>
        </p:nvPicPr>
        <p:blipFill rotWithShape="1">
          <a:blip r:embed="rId11">
            <a:alphaModFix/>
          </a:blip>
          <a:srcRect/>
          <a:stretch/>
        </p:blipFill>
        <p:spPr>
          <a:xfrm>
            <a:off x="3380755" y="4326488"/>
            <a:ext cx="2962656" cy="1602029"/>
          </a:xfrm>
          <a:prstGeom prst="rect">
            <a:avLst/>
          </a:prstGeom>
          <a:noFill/>
          <a:ln>
            <a:noFill/>
          </a:ln>
        </p:spPr>
      </p:pic>
      <p:pic>
        <p:nvPicPr>
          <p:cNvPr id="149" name="Google Shape;149;p5"/>
          <p:cNvPicPr preferRelativeResize="0"/>
          <p:nvPr/>
        </p:nvPicPr>
        <p:blipFill rotWithShape="1">
          <a:blip r:embed="rId12">
            <a:alphaModFix/>
          </a:blip>
          <a:srcRect/>
          <a:stretch/>
        </p:blipFill>
        <p:spPr>
          <a:xfrm>
            <a:off x="6223763" y="4326486"/>
            <a:ext cx="2962656" cy="1602029"/>
          </a:xfrm>
          <a:prstGeom prst="rect">
            <a:avLst/>
          </a:prstGeom>
          <a:noFill/>
          <a:ln>
            <a:noFill/>
          </a:ln>
        </p:spPr>
      </p:pic>
      <p:sp>
        <p:nvSpPr>
          <p:cNvPr id="150" name="Google Shape;150;p5"/>
          <p:cNvSpPr txBox="1"/>
          <p:nvPr/>
        </p:nvSpPr>
        <p:spPr>
          <a:xfrm>
            <a:off x="1423358" y="6021238"/>
            <a:ext cx="9100868"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F0000"/>
              </a:buClr>
              <a:buSzPts val="1800"/>
              <a:buFont typeface="Noto Sans Symbols"/>
              <a:buChar char="▪"/>
            </a:pPr>
            <a:r>
              <a:rPr lang="en-US" sz="1800">
                <a:solidFill>
                  <a:srgbClr val="FF0000"/>
                </a:solidFill>
                <a:latin typeface="Times New Roman"/>
                <a:ea typeface="Times New Roman"/>
                <a:cs typeface="Times New Roman"/>
                <a:sym typeface="Times New Roman"/>
              </a:rPr>
              <a:t>Time of the outliers need to be validated.</a:t>
            </a:r>
            <a:endParaRPr/>
          </a:p>
        </p:txBody>
      </p:sp>
      <p:sp>
        <p:nvSpPr>
          <p:cNvPr id="151" name="Google Shape;151;p5"/>
          <p:cNvSpPr/>
          <p:nvPr/>
        </p:nvSpPr>
        <p:spPr>
          <a:xfrm>
            <a:off x="9426008" y="4807320"/>
            <a:ext cx="219643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08/20/2022 ~ 2023-06-20</a:t>
            </a:r>
            <a:endParaRPr/>
          </a:p>
        </p:txBody>
      </p:sp>
      <p:sp>
        <p:nvSpPr>
          <p:cNvPr id="2" name="Date Placeholder 1">
            <a:extLst>
              <a:ext uri="{FF2B5EF4-FFF2-40B4-BE49-F238E27FC236}">
                <a16:creationId xmlns:a16="http://schemas.microsoft.com/office/drawing/2014/main" id="{30C8A198-9459-485F-92C1-1B2B6CAC57B7}"/>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978AD0E3-30EC-4436-8F74-A87AD361CE43}"/>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A71BDC0C-41C8-479F-ABE7-1E91EEFC3BFC}"/>
              </a:ext>
            </a:extLst>
          </p:cNvPr>
          <p:cNvSpPr>
            <a:spLocks noGrp="1"/>
          </p:cNvSpPr>
          <p:nvPr>
            <p:ph type="sldNum" sz="quarter" idx="4"/>
          </p:nvPr>
        </p:nvSpPr>
        <p:spPr/>
        <p:txBody>
          <a:bodyPr/>
          <a:lstStyle/>
          <a:p>
            <a:fld id="{24AD0344-B142-42FF-A24F-67F68BAAC27D}" type="slidenum">
              <a:rPr lang="en-US" smtClean="0"/>
              <a:pPr/>
              <a:t>107</a:t>
            </a:fld>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a:t>Ghosting</a:t>
            </a:r>
            <a:endParaRPr lang="en-US" dirty="0"/>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ABI-L1b-PLPT-026, Bikash Basnet and Fangfang Yu</a:t>
            </a:r>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108</a:t>
            </a:fld>
            <a:endParaRPr lang="en-US" altLang="en-US" dirty="0"/>
          </a:p>
        </p:txBody>
      </p:sp>
      <p:sp>
        <p:nvSpPr>
          <p:cNvPr id="7" name="Google Shape;59;p1">
            <a:extLst>
              <a:ext uri="{FF2B5EF4-FFF2-40B4-BE49-F238E27FC236}">
                <a16:creationId xmlns:a16="http://schemas.microsoft.com/office/drawing/2014/main" id="{7FE952D5-DDE8-4838-8DD0-31A37F60A126}"/>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sp>
        <p:nvSpPr>
          <p:cNvPr id="13" name="Footer Placeholder 4">
            <a:extLst>
              <a:ext uri="{FF2B5EF4-FFF2-40B4-BE49-F238E27FC236}">
                <a16:creationId xmlns:a16="http://schemas.microsoft.com/office/drawing/2014/main" id="{EDE82BD1-2215-4883-88A2-7E34F956E93D}"/>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Tree>
    <p:extLst>
      <p:ext uri="{BB962C8B-B14F-4D97-AF65-F5344CB8AC3E}">
        <p14:creationId xmlns:p14="http://schemas.microsoft.com/office/powerpoint/2010/main" val="42471901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2"/>
          <p:cNvSpPr txBox="1">
            <a:spLocks noGrp="1"/>
          </p:cNvSpPr>
          <p:nvPr>
            <p:ph type="sldNum" idx="4"/>
          </p:nvPr>
        </p:nvSpPr>
        <p:spPr/>
        <p:txBody>
          <a:bodyPr/>
          <a:lstStyle/>
          <a:p>
            <a:pPr lvl="0"/>
            <a:fld id="{00000000-1234-1234-1234-123412341234}" type="slidenum">
              <a:rPr lang="en-US" smtClean="0"/>
              <a:pPr lvl="0"/>
              <a:t>109</a:t>
            </a:fld>
            <a:endParaRPr lang="en-US"/>
          </a:p>
        </p:txBody>
      </p:sp>
      <p:sp>
        <p:nvSpPr>
          <p:cNvPr id="69" name="Google Shape;69;p2"/>
          <p:cNvSpPr txBox="1">
            <a:spLocks noGrp="1"/>
          </p:cNvSpPr>
          <p:nvPr>
            <p:ph type="title"/>
          </p:nvPr>
        </p:nvSpPr>
        <p:spPr/>
        <p:txBody>
          <a:bodyPr/>
          <a:lstStyle/>
          <a:p>
            <a:pPr lvl="0"/>
            <a:r>
              <a:rPr lang="en-US" dirty="0"/>
              <a:t>PLPT-26: GHOSTING</a:t>
            </a:r>
          </a:p>
        </p:txBody>
      </p:sp>
      <p:sp>
        <p:nvSpPr>
          <p:cNvPr id="70" name="Google Shape;70;p2"/>
          <p:cNvSpPr/>
          <p:nvPr/>
        </p:nvSpPr>
        <p:spPr>
          <a:xfrm>
            <a:off x="1282886" y="3370080"/>
            <a:ext cx="379765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Results (G18 B6 Ghosting Albedo)</a:t>
            </a:r>
            <a:endParaRPr sz="2000" b="0" i="0" u="none" strike="noStrike" cap="none" dirty="0">
              <a:solidFill>
                <a:schemeClr val="dk1"/>
              </a:solidFill>
              <a:latin typeface="Calibri"/>
              <a:ea typeface="Calibri"/>
              <a:cs typeface="Calibri"/>
              <a:sym typeface="Calibri"/>
            </a:endParaRPr>
          </a:p>
        </p:txBody>
      </p:sp>
      <p:cxnSp>
        <p:nvCxnSpPr>
          <p:cNvPr id="71" name="Google Shape;71;p2"/>
          <p:cNvCxnSpPr/>
          <p:nvPr/>
        </p:nvCxnSpPr>
        <p:spPr>
          <a:xfrm>
            <a:off x="6096000" y="1295401"/>
            <a:ext cx="0" cy="5060951"/>
          </a:xfrm>
          <a:prstGeom prst="straightConnector1">
            <a:avLst/>
          </a:prstGeom>
          <a:noFill/>
          <a:ln w="38100" cap="flat" cmpd="sng">
            <a:solidFill>
              <a:schemeClr val="lt1"/>
            </a:solidFill>
            <a:prstDash val="solid"/>
            <a:round/>
            <a:headEnd type="none" w="sm" len="sm"/>
            <a:tailEnd type="none" w="sm" len="sm"/>
          </a:ln>
        </p:spPr>
      </p:cxnSp>
      <p:cxnSp>
        <p:nvCxnSpPr>
          <p:cNvPr id="72" name="Google Shape;72;p2"/>
          <p:cNvCxnSpPr/>
          <p:nvPr/>
        </p:nvCxnSpPr>
        <p:spPr>
          <a:xfrm rot="10800000" flipH="1">
            <a:off x="1558212" y="3761400"/>
            <a:ext cx="8780786" cy="17498"/>
          </a:xfrm>
          <a:prstGeom prst="straightConnector1">
            <a:avLst/>
          </a:prstGeom>
          <a:noFill/>
          <a:ln w="38100" cap="flat" cmpd="sng">
            <a:solidFill>
              <a:schemeClr val="lt1"/>
            </a:solidFill>
            <a:prstDash val="solid"/>
            <a:round/>
            <a:headEnd type="none" w="sm" len="sm"/>
            <a:tailEnd type="none" w="sm" len="sm"/>
          </a:ln>
        </p:spPr>
      </p:cxnSp>
      <p:cxnSp>
        <p:nvCxnSpPr>
          <p:cNvPr id="73" name="Google Shape;73;p2"/>
          <p:cNvCxnSpPr/>
          <p:nvPr/>
        </p:nvCxnSpPr>
        <p:spPr>
          <a:xfrm>
            <a:off x="6093619" y="1162307"/>
            <a:ext cx="0" cy="5237700"/>
          </a:xfrm>
          <a:prstGeom prst="straightConnector1">
            <a:avLst/>
          </a:prstGeom>
          <a:noFill/>
          <a:ln w="38100" cap="flat" cmpd="sng">
            <a:solidFill>
              <a:schemeClr val="dk1"/>
            </a:solidFill>
            <a:prstDash val="solid"/>
            <a:round/>
            <a:headEnd type="none" w="sm" len="sm"/>
            <a:tailEnd type="none" w="sm" len="sm"/>
          </a:ln>
        </p:spPr>
      </p:cxnSp>
      <p:cxnSp>
        <p:nvCxnSpPr>
          <p:cNvPr id="74" name="Google Shape;74;p2"/>
          <p:cNvCxnSpPr/>
          <p:nvPr/>
        </p:nvCxnSpPr>
        <p:spPr>
          <a:xfrm>
            <a:off x="611980" y="3237086"/>
            <a:ext cx="10972799" cy="1"/>
          </a:xfrm>
          <a:prstGeom prst="straightConnector1">
            <a:avLst/>
          </a:prstGeom>
          <a:noFill/>
          <a:ln w="38100" cap="flat" cmpd="sng">
            <a:solidFill>
              <a:schemeClr val="dk1"/>
            </a:solidFill>
            <a:prstDash val="solid"/>
            <a:round/>
            <a:headEnd type="none" w="sm" len="sm"/>
            <a:tailEnd type="none" w="sm" len="sm"/>
          </a:ln>
        </p:spPr>
      </p:cxnSp>
      <p:sp>
        <p:nvSpPr>
          <p:cNvPr id="75" name="Google Shape;75;p2"/>
          <p:cNvSpPr/>
          <p:nvPr/>
        </p:nvSpPr>
        <p:spPr>
          <a:xfrm>
            <a:off x="607220" y="1151479"/>
            <a:ext cx="5328924" cy="16927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Objective</a:t>
            </a:r>
            <a:endParaRPr sz="20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b="0" i="0" u="none" strike="noStrike" cap="none" dirty="0">
                <a:solidFill>
                  <a:schemeClr val="dk1"/>
                </a:solidFill>
                <a:latin typeface="Calibri"/>
                <a:ea typeface="Calibri"/>
                <a:cs typeface="Calibri"/>
                <a:sym typeface="Calibri"/>
              </a:rPr>
              <a:t>Assess the ghosting performance of GOES-18 ABI VNIR channels and compare with GOES-16/17.</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Related Requirements</a:t>
            </a:r>
            <a:endParaRPr dirty="0"/>
          </a:p>
          <a:p>
            <a:pPr marL="0" marR="0" lvl="0" indent="0" algn="ctr" rtl="0">
              <a:spcBef>
                <a:spcPts val="0"/>
              </a:spcBef>
              <a:spcAft>
                <a:spcPts val="0"/>
              </a:spcAft>
              <a:buNone/>
            </a:pPr>
            <a:r>
              <a:rPr lang="en-US" sz="1400" dirty="0">
                <a:solidFill>
                  <a:schemeClr val="dk1"/>
                </a:solidFill>
                <a:latin typeface="Calibri"/>
                <a:ea typeface="Calibri"/>
                <a:cs typeface="Calibri"/>
                <a:sym typeface="Calibri"/>
              </a:rPr>
              <a:t>MRD519 and ABIPORD235</a:t>
            </a:r>
            <a:endParaRPr dirty="0"/>
          </a:p>
        </p:txBody>
      </p:sp>
      <p:sp>
        <p:nvSpPr>
          <p:cNvPr id="76" name="Google Shape;76;p2"/>
          <p:cNvSpPr/>
          <p:nvPr/>
        </p:nvSpPr>
        <p:spPr>
          <a:xfrm>
            <a:off x="6249959" y="3400047"/>
            <a:ext cx="5326267" cy="28930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Conclusions</a:t>
            </a:r>
            <a:endParaRPr sz="2000" dirty="0">
              <a:solidFill>
                <a:schemeClr val="dk1"/>
              </a:solidFill>
              <a:latin typeface="Calibri"/>
              <a:ea typeface="Calibri"/>
              <a:cs typeface="Calibri"/>
              <a:sym typeface="Calibri"/>
            </a:endParaRPr>
          </a:p>
          <a:p>
            <a:pPr marL="285750" indent="-285750" algn="just">
              <a:buClr>
                <a:schemeClr val="dk1"/>
              </a:buClr>
              <a:buSzPts val="1400"/>
              <a:buFont typeface="Arial"/>
              <a:buChar char="•"/>
            </a:pPr>
            <a:r>
              <a:rPr lang="en-US" dirty="0"/>
              <a:t>Ghost moon is found in the upper right of GOES-18 ABI Channel 6 lunar image, with peak albedo of  ~0.13%.</a:t>
            </a:r>
          </a:p>
          <a:p>
            <a:pPr marL="742950" lvl="1" indent="-285750" algn="just">
              <a:buClr>
                <a:schemeClr val="dk1"/>
              </a:buClr>
              <a:buSzPts val="1400"/>
              <a:buFont typeface="Arial"/>
              <a:buChar char="•"/>
            </a:pPr>
            <a:r>
              <a:rPr lang="en-US" dirty="0"/>
              <a:t>This is less than the allowed noise of 0.33%.</a:t>
            </a:r>
          </a:p>
          <a:p>
            <a:pPr marL="285750" indent="-285750" algn="just">
              <a:buClr>
                <a:schemeClr val="dk1"/>
              </a:buClr>
              <a:buSzPts val="1400"/>
              <a:buFont typeface="Arial"/>
              <a:buChar char="•"/>
            </a:pPr>
            <a:r>
              <a:rPr lang="en-US" dirty="0"/>
              <a:t>Ghosting is not observed in other ABI VNIR channels.</a:t>
            </a:r>
          </a:p>
          <a:p>
            <a:pPr marL="285750" indent="-285750" algn="just">
              <a:buClr>
                <a:schemeClr val="dk1"/>
              </a:buClr>
              <a:buSzPts val="1400"/>
              <a:buFont typeface="Arial"/>
              <a:buChar char="•"/>
            </a:pPr>
            <a:r>
              <a:rPr lang="en-US" dirty="0"/>
              <a:t>The intensity of the B06 ghost moon is consistent with those for GOES-16 (~0.10%) and GOES-17 (~0.13%).</a:t>
            </a:r>
          </a:p>
        </p:txBody>
      </p:sp>
      <p:sp>
        <p:nvSpPr>
          <p:cNvPr id="78" name="Google Shape;78;p2"/>
          <p:cNvSpPr/>
          <p:nvPr/>
        </p:nvSpPr>
        <p:spPr>
          <a:xfrm>
            <a:off x="6251146" y="1151479"/>
            <a:ext cx="5326283" cy="17235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Methodology</a:t>
            </a:r>
            <a:endParaRPr dirty="0"/>
          </a:p>
          <a:p>
            <a:pPr lvl="0" algn="just"/>
            <a:endParaRPr lang="en-US" sz="14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Inspect lunar images with special enhancement. </a:t>
            </a:r>
          </a:p>
          <a:p>
            <a:pPr marL="285750" lvl="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Analyze radiance profile across the Moon and the ghost moon. </a:t>
            </a:r>
          </a:p>
          <a:p>
            <a:pPr marL="285750" lvl="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Compare with similar analyses for GOES-16/17. </a:t>
            </a:r>
          </a:p>
        </p:txBody>
      </p:sp>
      <p:sp>
        <p:nvSpPr>
          <p:cNvPr id="23" name="Footer Placeholder 4">
            <a:extLst>
              <a:ext uri="{FF2B5EF4-FFF2-40B4-BE49-F238E27FC236}">
                <a16:creationId xmlns:a16="http://schemas.microsoft.com/office/drawing/2014/main" id="{C4A3A5D5-3219-447E-9DBA-CBD4DB41A0F1}"/>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25" name="Google Shape;59;p1">
            <a:extLst>
              <a:ext uri="{FF2B5EF4-FFF2-40B4-BE49-F238E27FC236}">
                <a16:creationId xmlns:a16="http://schemas.microsoft.com/office/drawing/2014/main" id="{B6731DCA-8147-4FE8-AECD-A66AB113030F}"/>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pic>
        <p:nvPicPr>
          <p:cNvPr id="19" name="Picture 18">
            <a:extLst>
              <a:ext uri="{FF2B5EF4-FFF2-40B4-BE49-F238E27FC236}">
                <a16:creationId xmlns:a16="http://schemas.microsoft.com/office/drawing/2014/main" id="{188FB64D-DF93-49DC-A151-CA0E98105FDC}"/>
              </a:ext>
            </a:extLst>
          </p:cNvPr>
          <p:cNvPicPr>
            <a:picLocks noChangeAspect="1"/>
          </p:cNvPicPr>
          <p:nvPr/>
        </p:nvPicPr>
        <p:blipFill>
          <a:blip r:embed="rId3"/>
          <a:stretch>
            <a:fillRect/>
          </a:stretch>
        </p:blipFill>
        <p:spPr>
          <a:xfrm>
            <a:off x="776946" y="3796616"/>
            <a:ext cx="5043317" cy="25862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Channel SNR</a:t>
            </a:r>
          </a:p>
        </p:txBody>
      </p:sp>
      <p:sp>
        <p:nvSpPr>
          <p:cNvPr id="4" name="Date Placeholder 3"/>
          <p:cNvSpPr>
            <a:spLocks noGrp="1"/>
          </p:cNvSpPr>
          <p:nvPr>
            <p:ph type="dt" sz="half" idx="2"/>
          </p:nvPr>
        </p:nvSpPr>
        <p:spPr/>
        <p:txBody>
          <a:bodyPr/>
          <a:lstStyle/>
          <a:p>
            <a:r>
              <a:rPr lang="en-US"/>
              <a:t>2023-09-01</a:t>
            </a:r>
            <a:endParaRPr lang="en-US" dirty="0"/>
          </a:p>
        </p:txBody>
      </p:sp>
      <p:sp>
        <p:nvSpPr>
          <p:cNvPr id="5" name="Footer Placeholder 4"/>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p:cNvSpPr>
            <a:spLocks noGrp="1"/>
          </p:cNvSpPr>
          <p:nvPr>
            <p:ph type="sldNum" sz="quarter" idx="4"/>
          </p:nvPr>
        </p:nvSpPr>
        <p:spPr/>
        <p:txBody>
          <a:bodyPr/>
          <a:lstStyle/>
          <a:p>
            <a:fld id="{F4187418-5481-4E5B-A2F4-9A93734A0716}" type="slidenum">
              <a:rPr lang="en-US" smtClean="0"/>
              <a:t>11</a:t>
            </a:fld>
            <a:endParaRPr lang="en-US" dirty="0"/>
          </a:p>
        </p:txBody>
      </p:sp>
      <p:sp>
        <p:nvSpPr>
          <p:cNvPr id="12" name="TextBox 11">
            <a:extLst>
              <a:ext uri="{FF2B5EF4-FFF2-40B4-BE49-F238E27FC236}">
                <a16:creationId xmlns:a16="http://schemas.microsoft.com/office/drawing/2014/main" id="{3A9CA930-2B94-4FE6-B3D2-B42F6A764E34}"/>
              </a:ext>
            </a:extLst>
          </p:cNvPr>
          <p:cNvSpPr txBox="1"/>
          <p:nvPr/>
        </p:nvSpPr>
        <p:spPr>
          <a:xfrm>
            <a:off x="621889" y="5514181"/>
            <a:ext cx="10948220" cy="369332"/>
          </a:xfrm>
          <a:prstGeom prst="rect">
            <a:avLst/>
          </a:prstGeom>
          <a:noFill/>
        </p:spPr>
        <p:txBody>
          <a:bodyPr wrap="square" rtlCol="0">
            <a:spAutoFit/>
          </a:bodyPr>
          <a:lstStyle/>
          <a:p>
            <a:pPr algn="ctr"/>
            <a:r>
              <a:rPr lang="en-US" dirty="0"/>
              <a:t>GOES-18 ABI VNIR SNR is better than GOES-16/17 ABI (except in one case).</a:t>
            </a:r>
          </a:p>
        </p:txBody>
      </p:sp>
      <p:sp>
        <p:nvSpPr>
          <p:cNvPr id="14" name="TextBox 13">
            <a:extLst>
              <a:ext uri="{FF2B5EF4-FFF2-40B4-BE49-F238E27FC236}">
                <a16:creationId xmlns:a16="http://schemas.microsoft.com/office/drawing/2014/main" id="{9526F7BB-EC25-4E78-B993-A6F7F8B66BDA}"/>
              </a:ext>
            </a:extLst>
          </p:cNvPr>
          <p:cNvSpPr txBox="1"/>
          <p:nvPr/>
        </p:nvSpPr>
        <p:spPr>
          <a:xfrm>
            <a:off x="166777" y="1925451"/>
            <a:ext cx="1814424" cy="2800767"/>
          </a:xfrm>
          <a:prstGeom prst="rect">
            <a:avLst/>
          </a:prstGeom>
          <a:noFill/>
        </p:spPr>
        <p:txBody>
          <a:bodyPr wrap="square" rtlCol="0">
            <a:spAutoFit/>
          </a:bodyPr>
          <a:lstStyle/>
          <a:p>
            <a:pPr marL="173038" indent="-173038">
              <a:buFont typeface="+mj-lt"/>
              <a:buAutoNum type="arabicPeriod"/>
            </a:pPr>
            <a:r>
              <a:rPr lang="en-US" sz="1600" dirty="0"/>
              <a:t>The higher, the better.</a:t>
            </a:r>
          </a:p>
          <a:p>
            <a:pPr marL="173038" indent="-173038">
              <a:buFont typeface="+mj-lt"/>
              <a:buAutoNum type="arabicPeriod"/>
            </a:pPr>
            <a:r>
              <a:rPr lang="en-US" sz="1600" dirty="0"/>
              <a:t>G16 was waived to be higher than 300 for 99% of the detectors, and the rest 1% must be higher than 150. GOES-17/18 don’t need this waiver.</a:t>
            </a:r>
          </a:p>
        </p:txBody>
      </p:sp>
      <p:graphicFrame>
        <p:nvGraphicFramePr>
          <p:cNvPr id="17" name="Chart 16">
            <a:extLst>
              <a:ext uri="{FF2B5EF4-FFF2-40B4-BE49-F238E27FC236}">
                <a16:creationId xmlns:a16="http://schemas.microsoft.com/office/drawing/2014/main" id="{F7AD302D-51E6-4709-8A00-26196681419B}"/>
              </a:ext>
            </a:extLst>
          </p:cNvPr>
          <p:cNvGraphicFramePr>
            <a:graphicFrameLocks/>
          </p:cNvGraphicFramePr>
          <p:nvPr/>
        </p:nvGraphicFramePr>
        <p:xfrm>
          <a:off x="1981201" y="1519237"/>
          <a:ext cx="8238221" cy="3819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64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sp>
        <p:nvSpPr>
          <p:cNvPr id="89" name="Google Shape;89;p2"/>
          <p:cNvSpPr txBox="1">
            <a:spLocks noGrp="1"/>
          </p:cNvSpPr>
          <p:nvPr>
            <p:ph type="title"/>
          </p:nvPr>
        </p:nvSpPr>
        <p:spPr/>
        <p:txBody>
          <a:bodyPr>
            <a:normAutofit fontScale="90000"/>
          </a:bodyPr>
          <a:lstStyle/>
          <a:p>
            <a:pPr lvl="0"/>
            <a:r>
              <a:rPr lang="en-US" dirty="0"/>
              <a:t>PLPT-026: Introduction</a:t>
            </a:r>
          </a:p>
        </p:txBody>
      </p:sp>
      <p:sp>
        <p:nvSpPr>
          <p:cNvPr id="90" name="Google Shape;90;p2"/>
          <p:cNvSpPr txBox="1">
            <a:spLocks noGrp="1"/>
          </p:cNvSpPr>
          <p:nvPr>
            <p:ph type="body" idx="1"/>
          </p:nvPr>
        </p:nvSpPr>
        <p:spPr>
          <a:xfrm>
            <a:off x="609600" y="1143000"/>
            <a:ext cx="10820400" cy="4876799"/>
          </a:xfrm>
        </p:spPr>
        <p:txBody>
          <a:bodyPr/>
          <a:lstStyle/>
          <a:p>
            <a:pPr lvl="0"/>
            <a:r>
              <a:rPr lang="en-US" sz="2800" dirty="0"/>
              <a:t>Ghosting for GOES-18 ABI was investigated.</a:t>
            </a:r>
          </a:p>
          <a:p>
            <a:pPr lvl="1"/>
            <a:r>
              <a:rPr lang="en-US" sz="2400" dirty="0"/>
              <a:t>Lunar acquisition with brightest moon was selected.</a:t>
            </a:r>
          </a:p>
          <a:p>
            <a:pPr lvl="2"/>
            <a:r>
              <a:rPr lang="en-US" sz="2000" dirty="0"/>
              <a:t>June 10, 2022, Phase Angle: -51.9</a:t>
            </a:r>
            <a:r>
              <a:rPr lang="en-US" sz="2000"/>
              <a:t>°(provisional)</a:t>
            </a:r>
            <a:endParaRPr lang="en-US" sz="2000" dirty="0"/>
          </a:p>
          <a:p>
            <a:pPr lvl="2"/>
            <a:r>
              <a:rPr lang="en-US" sz="2000" dirty="0"/>
              <a:t>May 7, 2023, Phase Angle: 6.2</a:t>
            </a:r>
            <a:r>
              <a:rPr lang="en-US" sz="2000" baseline="30000" dirty="0"/>
              <a:t>o</a:t>
            </a:r>
          </a:p>
          <a:p>
            <a:pPr lvl="1"/>
            <a:r>
              <a:rPr lang="en-US" sz="2400" dirty="0"/>
              <a:t>Analysis was done for VNIR channels.</a:t>
            </a:r>
          </a:p>
          <a:p>
            <a:pPr lvl="0"/>
            <a:r>
              <a:rPr lang="en-US" sz="2800" dirty="0"/>
              <a:t>For comparison, G16 and G17 ABI Band 6 was analyzed.</a:t>
            </a:r>
          </a:p>
          <a:p>
            <a:pPr lvl="1"/>
            <a:r>
              <a:rPr lang="en-US" sz="2400" dirty="0"/>
              <a:t>Lunar acquisition for Oct 19, 2021 was selected.</a:t>
            </a:r>
          </a:p>
          <a:p>
            <a:pPr lvl="1"/>
            <a:r>
              <a:rPr lang="en-US" sz="2400" dirty="0"/>
              <a:t>Phase angle: ~10</a:t>
            </a:r>
            <a:r>
              <a:rPr lang="en-US" sz="2400" baseline="30000" dirty="0"/>
              <a:t>o</a:t>
            </a:r>
            <a:r>
              <a:rPr lang="en-US" sz="2400" dirty="0"/>
              <a:t>-11</a:t>
            </a:r>
            <a:r>
              <a:rPr lang="en-US" sz="2400" baseline="30000" dirty="0"/>
              <a:t>o</a:t>
            </a:r>
            <a:endParaRPr lang="en-US" sz="2400" dirty="0"/>
          </a:p>
          <a:p>
            <a:pPr lvl="0"/>
            <a:r>
              <a:rPr lang="en-US" sz="2800" dirty="0"/>
              <a:t>Albedo profile for ghosting region was analyzed and compared with lunar profile. Followed the similar method for G16/G17.</a:t>
            </a:r>
          </a:p>
          <a:p>
            <a:pPr lvl="0"/>
            <a:endParaRPr lang="en-US" sz="2800" dirty="0"/>
          </a:p>
        </p:txBody>
      </p:sp>
      <p:sp>
        <p:nvSpPr>
          <p:cNvPr id="91" name="Google Shape;91;p2"/>
          <p:cNvSpPr txBox="1">
            <a:spLocks noGrp="1"/>
          </p:cNvSpPr>
          <p:nvPr>
            <p:ph type="sldNum" idx="4"/>
          </p:nvPr>
        </p:nvSpPr>
        <p:spPr/>
        <p:txBody>
          <a:bodyPr/>
          <a:lstStyle/>
          <a:p>
            <a:pPr lvl="0"/>
            <a:fld id="{00000000-1234-1234-1234-123412341234}" type="slidenum">
              <a:rPr lang="en-US" smtClean="0"/>
              <a:pPr lvl="0"/>
              <a:t>110</a:t>
            </a:fld>
            <a:endParaRPr lang="en-US"/>
          </a:p>
        </p:txBody>
      </p:sp>
      <p:sp>
        <p:nvSpPr>
          <p:cNvPr id="10" name="Footer Placeholder 4">
            <a:extLst>
              <a:ext uri="{FF2B5EF4-FFF2-40B4-BE49-F238E27FC236}">
                <a16:creationId xmlns:a16="http://schemas.microsoft.com/office/drawing/2014/main" id="{3854832A-3B58-47E8-8A87-38DB36B13961}"/>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1" name="Google Shape;59;p1">
            <a:extLst>
              <a:ext uri="{FF2B5EF4-FFF2-40B4-BE49-F238E27FC236}">
                <a16:creationId xmlns:a16="http://schemas.microsoft.com/office/drawing/2014/main" id="{AC676C2E-1C66-4576-80A9-3B2E0F7B5C84}"/>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pic>
        <p:nvPicPr>
          <p:cNvPr id="3" name="Picture 2">
            <a:extLst>
              <a:ext uri="{FF2B5EF4-FFF2-40B4-BE49-F238E27FC236}">
                <a16:creationId xmlns:a16="http://schemas.microsoft.com/office/drawing/2014/main" id="{BE21E188-638E-4050-ACF2-6E1BDBE7DED8}"/>
              </a:ext>
            </a:extLst>
          </p:cNvPr>
          <p:cNvPicPr>
            <a:picLocks noChangeAspect="1"/>
          </p:cNvPicPr>
          <p:nvPr/>
        </p:nvPicPr>
        <p:blipFill>
          <a:blip r:embed="rId3"/>
          <a:stretch>
            <a:fillRect/>
          </a:stretch>
        </p:blipFill>
        <p:spPr>
          <a:xfrm>
            <a:off x="1455357" y="1060820"/>
            <a:ext cx="9276522" cy="5197130"/>
          </a:xfrm>
          <a:prstGeom prst="rect">
            <a:avLst/>
          </a:prstGeom>
        </p:spPr>
      </p:pic>
      <p:sp>
        <p:nvSpPr>
          <p:cNvPr id="96" name="Google Shape;96;g13c2f9c4695_1_0"/>
          <p:cNvSpPr txBox="1">
            <a:spLocks noGrp="1"/>
          </p:cNvSpPr>
          <p:nvPr>
            <p:ph type="title"/>
          </p:nvPr>
        </p:nvSpPr>
        <p:spPr/>
        <p:txBody>
          <a:bodyPr>
            <a:normAutofit fontScale="90000"/>
          </a:bodyPr>
          <a:lstStyle/>
          <a:p>
            <a:pPr lvl="0"/>
            <a:r>
              <a:rPr lang="en-US" dirty="0"/>
              <a:t>G18, 2023-03-07</a:t>
            </a:r>
          </a:p>
        </p:txBody>
      </p:sp>
      <p:sp>
        <p:nvSpPr>
          <p:cNvPr id="98" name="Google Shape;98;g13c2f9c4695_1_0"/>
          <p:cNvSpPr txBox="1">
            <a:spLocks noGrp="1"/>
          </p:cNvSpPr>
          <p:nvPr>
            <p:ph type="sldNum" idx="4"/>
          </p:nvPr>
        </p:nvSpPr>
        <p:spPr/>
        <p:txBody>
          <a:bodyPr/>
          <a:lstStyle/>
          <a:p>
            <a:pPr lvl="0"/>
            <a:fld id="{00000000-1234-1234-1234-123412341234}" type="slidenum">
              <a:rPr lang="en-US" smtClean="0"/>
              <a:pPr lvl="0"/>
              <a:t>111</a:t>
            </a:fld>
            <a:endParaRPr lang="en-US"/>
          </a:p>
        </p:txBody>
      </p:sp>
      <p:sp>
        <p:nvSpPr>
          <p:cNvPr id="101" name="Google Shape;101;g13c2f9c4695_1_0"/>
          <p:cNvSpPr txBox="1"/>
          <p:nvPr/>
        </p:nvSpPr>
        <p:spPr>
          <a:xfrm>
            <a:off x="7702975" y="1496475"/>
            <a:ext cx="18981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0000"/>
                </a:solidFill>
                <a:latin typeface="Times New Roman"/>
                <a:ea typeface="Times New Roman"/>
                <a:cs typeface="Times New Roman"/>
                <a:sym typeface="Times New Roman"/>
              </a:rPr>
              <a:t>Phase Angle: 6.2°</a:t>
            </a:r>
            <a:endParaRPr dirty="0">
              <a:solidFill>
                <a:srgbClr val="FF0000"/>
              </a:solidFill>
              <a:latin typeface="Times New Roman"/>
              <a:ea typeface="Times New Roman"/>
              <a:cs typeface="Times New Roman"/>
              <a:sym typeface="Times New Roman"/>
            </a:endParaRPr>
          </a:p>
        </p:txBody>
      </p:sp>
      <p:sp>
        <p:nvSpPr>
          <p:cNvPr id="13" name="Footer Placeholder 4">
            <a:extLst>
              <a:ext uri="{FF2B5EF4-FFF2-40B4-BE49-F238E27FC236}">
                <a16:creationId xmlns:a16="http://schemas.microsoft.com/office/drawing/2014/main" id="{0646185A-9C9E-4A2D-94A1-FB322AF9B86F}"/>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4" name="Google Shape;59;p1">
            <a:extLst>
              <a:ext uri="{FF2B5EF4-FFF2-40B4-BE49-F238E27FC236}">
                <a16:creationId xmlns:a16="http://schemas.microsoft.com/office/drawing/2014/main" id="{EEDD5C84-8F11-49C5-BEF6-01829D8DF0AA}"/>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Shape 105"/>
        <p:cNvGrpSpPr/>
        <p:nvPr/>
      </p:nvGrpSpPr>
      <p:grpSpPr>
        <a:xfrm>
          <a:off x="0" y="0"/>
          <a:ext cx="0" cy="0"/>
          <a:chOff x="0" y="0"/>
          <a:chExt cx="0" cy="0"/>
        </a:xfrm>
      </p:grpSpPr>
      <p:sp>
        <p:nvSpPr>
          <p:cNvPr id="106" name="Google Shape;106;g13c2f9c4695_1_9"/>
          <p:cNvSpPr txBox="1">
            <a:spLocks noGrp="1"/>
          </p:cNvSpPr>
          <p:nvPr>
            <p:ph type="title"/>
          </p:nvPr>
        </p:nvSpPr>
        <p:spPr/>
        <p:txBody>
          <a:bodyPr>
            <a:normAutofit fontScale="90000"/>
          </a:bodyPr>
          <a:lstStyle/>
          <a:p>
            <a:pPr lvl="0"/>
            <a:r>
              <a:rPr lang="en-US"/>
              <a:t>G18 ABI Channel 1</a:t>
            </a:r>
          </a:p>
        </p:txBody>
      </p:sp>
      <p:sp>
        <p:nvSpPr>
          <p:cNvPr id="107" name="Google Shape;107;g13c2f9c4695_1_9"/>
          <p:cNvSpPr txBox="1">
            <a:spLocks noGrp="1"/>
          </p:cNvSpPr>
          <p:nvPr>
            <p:ph type="body" idx="1"/>
          </p:nvPr>
        </p:nvSpPr>
        <p:spPr>
          <a:xfrm>
            <a:off x="723900" y="5780883"/>
            <a:ext cx="10972800" cy="619124"/>
          </a:xfrm>
        </p:spPr>
        <p:txBody>
          <a:bodyPr/>
          <a:lstStyle/>
          <a:p>
            <a:pPr lvl="0"/>
            <a:r>
              <a:rPr lang="en-US" sz="2400" dirty="0">
                <a:sym typeface="Calibri"/>
              </a:rPr>
              <a:t>No ghosting issues </a:t>
            </a:r>
          </a:p>
          <a:p>
            <a:pPr lvl="0"/>
            <a:endParaRPr lang="en-US" sz="2400" dirty="0"/>
          </a:p>
        </p:txBody>
      </p:sp>
      <p:sp>
        <p:nvSpPr>
          <p:cNvPr id="108" name="Google Shape;108;g13c2f9c4695_1_9"/>
          <p:cNvSpPr txBox="1">
            <a:spLocks noGrp="1"/>
          </p:cNvSpPr>
          <p:nvPr>
            <p:ph type="sldNum" idx="4"/>
          </p:nvPr>
        </p:nvSpPr>
        <p:spPr/>
        <p:txBody>
          <a:bodyPr/>
          <a:lstStyle/>
          <a:p>
            <a:pPr lvl="0"/>
            <a:fld id="{00000000-1234-1234-1234-123412341234}" type="slidenum">
              <a:rPr lang="en-US" smtClean="0"/>
              <a:pPr lvl="0"/>
              <a:t>112</a:t>
            </a:fld>
            <a:endParaRPr lang="en-US"/>
          </a:p>
        </p:txBody>
      </p:sp>
      <p:sp>
        <p:nvSpPr>
          <p:cNvPr id="11" name="Footer Placeholder 4">
            <a:extLst>
              <a:ext uri="{FF2B5EF4-FFF2-40B4-BE49-F238E27FC236}">
                <a16:creationId xmlns:a16="http://schemas.microsoft.com/office/drawing/2014/main" id="{896CCF0E-CBD9-4048-B668-625A099FD4B3}"/>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2" name="Google Shape;59;p1">
            <a:extLst>
              <a:ext uri="{FF2B5EF4-FFF2-40B4-BE49-F238E27FC236}">
                <a16:creationId xmlns:a16="http://schemas.microsoft.com/office/drawing/2014/main" id="{47661305-5CF1-4506-BAE3-C987C10B6134}"/>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pic>
        <p:nvPicPr>
          <p:cNvPr id="3" name="Picture 2">
            <a:extLst>
              <a:ext uri="{FF2B5EF4-FFF2-40B4-BE49-F238E27FC236}">
                <a16:creationId xmlns:a16="http://schemas.microsoft.com/office/drawing/2014/main" id="{8D625DE3-54FB-4384-B2D6-1A92C295567D}"/>
              </a:ext>
            </a:extLst>
          </p:cNvPr>
          <p:cNvPicPr>
            <a:picLocks noChangeAspect="1"/>
          </p:cNvPicPr>
          <p:nvPr/>
        </p:nvPicPr>
        <p:blipFill>
          <a:blip r:embed="rId3"/>
          <a:stretch>
            <a:fillRect/>
          </a:stretch>
        </p:blipFill>
        <p:spPr>
          <a:xfrm>
            <a:off x="2057400" y="924340"/>
            <a:ext cx="8847377" cy="4672394"/>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sp>
        <p:nvSpPr>
          <p:cNvPr id="115" name="Google Shape;115;g13c2f9c4695_1_17"/>
          <p:cNvSpPr txBox="1">
            <a:spLocks noGrp="1"/>
          </p:cNvSpPr>
          <p:nvPr>
            <p:ph type="title"/>
          </p:nvPr>
        </p:nvSpPr>
        <p:spPr/>
        <p:txBody>
          <a:bodyPr>
            <a:normAutofit fontScale="90000"/>
          </a:bodyPr>
          <a:lstStyle/>
          <a:p>
            <a:pPr lvl="0"/>
            <a:r>
              <a:rPr lang="en-US"/>
              <a:t>G18 ABI Channel 2</a:t>
            </a:r>
          </a:p>
        </p:txBody>
      </p:sp>
      <p:sp>
        <p:nvSpPr>
          <p:cNvPr id="116" name="Google Shape;116;g13c2f9c4695_1_17"/>
          <p:cNvSpPr txBox="1">
            <a:spLocks noGrp="1"/>
          </p:cNvSpPr>
          <p:nvPr>
            <p:ph type="sldNum" idx="4"/>
          </p:nvPr>
        </p:nvSpPr>
        <p:spPr/>
        <p:txBody>
          <a:bodyPr/>
          <a:lstStyle/>
          <a:p>
            <a:pPr lvl="0"/>
            <a:fld id="{00000000-1234-1234-1234-123412341234}" type="slidenum">
              <a:rPr lang="en-US" smtClean="0"/>
              <a:pPr lvl="0"/>
              <a:t>113</a:t>
            </a:fld>
            <a:endParaRPr lang="en-US"/>
          </a:p>
        </p:txBody>
      </p:sp>
      <p:sp>
        <p:nvSpPr>
          <p:cNvPr id="12" name="Footer Placeholder 4">
            <a:extLst>
              <a:ext uri="{FF2B5EF4-FFF2-40B4-BE49-F238E27FC236}">
                <a16:creationId xmlns:a16="http://schemas.microsoft.com/office/drawing/2014/main" id="{A5E102D9-FE26-48EF-BCC5-8B2E5C7EE3E0}"/>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3" name="Google Shape;59;p1">
            <a:extLst>
              <a:ext uri="{FF2B5EF4-FFF2-40B4-BE49-F238E27FC236}">
                <a16:creationId xmlns:a16="http://schemas.microsoft.com/office/drawing/2014/main" id="{BD935E94-526B-4535-AEA2-649948BC9E88}"/>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pic>
        <p:nvPicPr>
          <p:cNvPr id="3" name="Picture 2">
            <a:extLst>
              <a:ext uri="{FF2B5EF4-FFF2-40B4-BE49-F238E27FC236}">
                <a16:creationId xmlns:a16="http://schemas.microsoft.com/office/drawing/2014/main" id="{22F31363-7941-47B4-87D4-F22B12BCA80F}"/>
              </a:ext>
            </a:extLst>
          </p:cNvPr>
          <p:cNvPicPr>
            <a:picLocks noChangeAspect="1"/>
          </p:cNvPicPr>
          <p:nvPr/>
        </p:nvPicPr>
        <p:blipFill>
          <a:blip r:embed="rId3"/>
          <a:stretch>
            <a:fillRect/>
          </a:stretch>
        </p:blipFill>
        <p:spPr>
          <a:xfrm>
            <a:off x="1735566" y="970323"/>
            <a:ext cx="9112301" cy="4897654"/>
          </a:xfrm>
          <a:prstGeom prst="rect">
            <a:avLst/>
          </a:prstGeom>
        </p:spPr>
      </p:pic>
      <p:sp>
        <p:nvSpPr>
          <p:cNvPr id="10" name="Google Shape;107;g13c2f9c4695_1_9">
            <a:extLst>
              <a:ext uri="{FF2B5EF4-FFF2-40B4-BE49-F238E27FC236}">
                <a16:creationId xmlns:a16="http://schemas.microsoft.com/office/drawing/2014/main" id="{52282393-F8D1-46DE-9C6C-34F5363B0EE0}"/>
              </a:ext>
            </a:extLst>
          </p:cNvPr>
          <p:cNvSpPr txBox="1">
            <a:spLocks/>
          </p:cNvSpPr>
          <p:nvPr/>
        </p:nvSpPr>
        <p:spPr bwMode="auto">
          <a:xfrm>
            <a:off x="990600" y="5915567"/>
            <a:ext cx="10706100"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ym typeface="Calibri"/>
              </a:rPr>
              <a:t>No ghosting issues </a:t>
            </a:r>
          </a:p>
          <a:p>
            <a:endParaRPr lang="en-US" sz="24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Shape 122"/>
        <p:cNvGrpSpPr/>
        <p:nvPr/>
      </p:nvGrpSpPr>
      <p:grpSpPr>
        <a:xfrm>
          <a:off x="0" y="0"/>
          <a:ext cx="0" cy="0"/>
          <a:chOff x="0" y="0"/>
          <a:chExt cx="0" cy="0"/>
        </a:xfrm>
      </p:grpSpPr>
      <p:sp>
        <p:nvSpPr>
          <p:cNvPr id="123" name="Google Shape;123;g13c2f9c4695_1_24"/>
          <p:cNvSpPr txBox="1">
            <a:spLocks noGrp="1"/>
          </p:cNvSpPr>
          <p:nvPr>
            <p:ph type="title"/>
          </p:nvPr>
        </p:nvSpPr>
        <p:spPr/>
        <p:txBody>
          <a:bodyPr>
            <a:normAutofit fontScale="90000"/>
          </a:bodyPr>
          <a:lstStyle/>
          <a:p>
            <a:pPr lvl="0"/>
            <a:r>
              <a:rPr lang="en-US"/>
              <a:t>G18 ABI Channel 3</a:t>
            </a:r>
          </a:p>
        </p:txBody>
      </p:sp>
      <p:sp>
        <p:nvSpPr>
          <p:cNvPr id="124" name="Google Shape;124;g13c2f9c4695_1_24"/>
          <p:cNvSpPr txBox="1">
            <a:spLocks noGrp="1"/>
          </p:cNvSpPr>
          <p:nvPr>
            <p:ph type="sldNum" idx="4"/>
          </p:nvPr>
        </p:nvSpPr>
        <p:spPr/>
        <p:txBody>
          <a:bodyPr/>
          <a:lstStyle/>
          <a:p>
            <a:pPr lvl="0"/>
            <a:fld id="{00000000-1234-1234-1234-123412341234}" type="slidenum">
              <a:rPr lang="en-US" smtClean="0"/>
              <a:pPr lvl="0"/>
              <a:t>114</a:t>
            </a:fld>
            <a:endParaRPr lang="en-US"/>
          </a:p>
        </p:txBody>
      </p:sp>
      <p:sp>
        <p:nvSpPr>
          <p:cNvPr id="12" name="Footer Placeholder 4">
            <a:extLst>
              <a:ext uri="{FF2B5EF4-FFF2-40B4-BE49-F238E27FC236}">
                <a16:creationId xmlns:a16="http://schemas.microsoft.com/office/drawing/2014/main" id="{DC7FEC68-4593-4D2E-B7E2-ED823B19A0CF}"/>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3" name="Google Shape;59;p1">
            <a:extLst>
              <a:ext uri="{FF2B5EF4-FFF2-40B4-BE49-F238E27FC236}">
                <a16:creationId xmlns:a16="http://schemas.microsoft.com/office/drawing/2014/main" id="{34E14EC3-87A7-4DFD-BAC3-F639DBDBCA32}"/>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pic>
        <p:nvPicPr>
          <p:cNvPr id="3" name="Picture 2">
            <a:extLst>
              <a:ext uri="{FF2B5EF4-FFF2-40B4-BE49-F238E27FC236}">
                <a16:creationId xmlns:a16="http://schemas.microsoft.com/office/drawing/2014/main" id="{060CCC75-2CDF-4FFD-BE9E-7D3DAC2E434C}"/>
              </a:ext>
            </a:extLst>
          </p:cNvPr>
          <p:cNvPicPr>
            <a:picLocks noChangeAspect="1"/>
          </p:cNvPicPr>
          <p:nvPr/>
        </p:nvPicPr>
        <p:blipFill>
          <a:blip r:embed="rId3"/>
          <a:stretch>
            <a:fillRect/>
          </a:stretch>
        </p:blipFill>
        <p:spPr>
          <a:xfrm>
            <a:off x="1714500" y="1006731"/>
            <a:ext cx="9128546" cy="4794370"/>
          </a:xfrm>
          <a:prstGeom prst="rect">
            <a:avLst/>
          </a:prstGeom>
        </p:spPr>
      </p:pic>
      <p:sp>
        <p:nvSpPr>
          <p:cNvPr id="11" name="Google Shape;107;g13c2f9c4695_1_9">
            <a:extLst>
              <a:ext uri="{FF2B5EF4-FFF2-40B4-BE49-F238E27FC236}">
                <a16:creationId xmlns:a16="http://schemas.microsoft.com/office/drawing/2014/main" id="{CF37610E-A263-4A8E-8A98-4C0F87FD3EC8}"/>
              </a:ext>
            </a:extLst>
          </p:cNvPr>
          <p:cNvSpPr txBox="1">
            <a:spLocks/>
          </p:cNvSpPr>
          <p:nvPr/>
        </p:nvSpPr>
        <p:spPr bwMode="auto">
          <a:xfrm>
            <a:off x="990600" y="5915567"/>
            <a:ext cx="10706100"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ym typeface="Calibri"/>
              </a:rPr>
              <a:t>No </a:t>
            </a:r>
            <a:r>
              <a:rPr lang="en-US" sz="2400">
                <a:sym typeface="Calibri"/>
              </a:rPr>
              <a:t>ghosting issues </a:t>
            </a:r>
            <a:endParaRPr lang="en-US" sz="2400" dirty="0">
              <a:sym typeface="Calibri"/>
            </a:endParaRPr>
          </a:p>
          <a:p>
            <a:endParaRPr lang="en-US" sz="24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g13c2f9c4695_1_31"/>
          <p:cNvSpPr txBox="1">
            <a:spLocks noGrp="1"/>
          </p:cNvSpPr>
          <p:nvPr>
            <p:ph type="title"/>
          </p:nvPr>
        </p:nvSpPr>
        <p:spPr/>
        <p:txBody>
          <a:bodyPr>
            <a:normAutofit fontScale="90000"/>
          </a:bodyPr>
          <a:lstStyle/>
          <a:p>
            <a:pPr lvl="0"/>
            <a:r>
              <a:rPr lang="en-US"/>
              <a:t>G18 ABI Channel 4</a:t>
            </a:r>
          </a:p>
        </p:txBody>
      </p:sp>
      <p:sp>
        <p:nvSpPr>
          <p:cNvPr id="133" name="Google Shape;133;g13c2f9c4695_1_31"/>
          <p:cNvSpPr txBox="1">
            <a:spLocks noGrp="1"/>
          </p:cNvSpPr>
          <p:nvPr>
            <p:ph type="sldNum" idx="4"/>
          </p:nvPr>
        </p:nvSpPr>
        <p:spPr/>
        <p:txBody>
          <a:bodyPr/>
          <a:lstStyle/>
          <a:p>
            <a:pPr lvl="0"/>
            <a:fld id="{00000000-1234-1234-1234-123412341234}" type="slidenum">
              <a:rPr lang="en-US" smtClean="0"/>
              <a:pPr lvl="0"/>
              <a:t>115</a:t>
            </a:fld>
            <a:endParaRPr lang="en-US"/>
          </a:p>
        </p:txBody>
      </p:sp>
      <p:sp>
        <p:nvSpPr>
          <p:cNvPr id="12" name="Footer Placeholder 4">
            <a:extLst>
              <a:ext uri="{FF2B5EF4-FFF2-40B4-BE49-F238E27FC236}">
                <a16:creationId xmlns:a16="http://schemas.microsoft.com/office/drawing/2014/main" id="{12826F76-C1F6-49B1-80E1-E89B2A96E603}"/>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3" name="Google Shape;59;p1">
            <a:extLst>
              <a:ext uri="{FF2B5EF4-FFF2-40B4-BE49-F238E27FC236}">
                <a16:creationId xmlns:a16="http://schemas.microsoft.com/office/drawing/2014/main" id="{20474870-67B4-45FB-A307-7FA937103E00}"/>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pic>
        <p:nvPicPr>
          <p:cNvPr id="3" name="Picture 2">
            <a:extLst>
              <a:ext uri="{FF2B5EF4-FFF2-40B4-BE49-F238E27FC236}">
                <a16:creationId xmlns:a16="http://schemas.microsoft.com/office/drawing/2014/main" id="{92387B3F-FEDD-48EE-9F2B-4C4CFD670258}"/>
              </a:ext>
            </a:extLst>
          </p:cNvPr>
          <p:cNvPicPr>
            <a:picLocks noChangeAspect="1"/>
          </p:cNvPicPr>
          <p:nvPr/>
        </p:nvPicPr>
        <p:blipFill>
          <a:blip r:embed="rId3"/>
          <a:stretch>
            <a:fillRect/>
          </a:stretch>
        </p:blipFill>
        <p:spPr>
          <a:xfrm>
            <a:off x="2095499" y="922732"/>
            <a:ext cx="8715477" cy="4944667"/>
          </a:xfrm>
          <a:prstGeom prst="rect">
            <a:avLst/>
          </a:prstGeom>
        </p:spPr>
      </p:pic>
      <p:sp>
        <p:nvSpPr>
          <p:cNvPr id="10" name="Google Shape;107;g13c2f9c4695_1_9">
            <a:extLst>
              <a:ext uri="{FF2B5EF4-FFF2-40B4-BE49-F238E27FC236}">
                <a16:creationId xmlns:a16="http://schemas.microsoft.com/office/drawing/2014/main" id="{9A48F876-BAC6-4387-838C-D9EA0BB4479A}"/>
              </a:ext>
            </a:extLst>
          </p:cNvPr>
          <p:cNvSpPr txBox="1">
            <a:spLocks/>
          </p:cNvSpPr>
          <p:nvPr/>
        </p:nvSpPr>
        <p:spPr bwMode="auto">
          <a:xfrm>
            <a:off x="990600" y="5915567"/>
            <a:ext cx="10706100"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ym typeface="Calibri"/>
              </a:rPr>
              <a:t>No ghosting issues </a:t>
            </a:r>
          </a:p>
          <a:p>
            <a:endParaRPr lang="en-US" sz="2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sp>
        <p:nvSpPr>
          <p:cNvPr id="139" name="Google Shape;139;g13c2f9c4695_1_38"/>
          <p:cNvSpPr txBox="1">
            <a:spLocks noGrp="1"/>
          </p:cNvSpPr>
          <p:nvPr>
            <p:ph type="title"/>
          </p:nvPr>
        </p:nvSpPr>
        <p:spPr/>
        <p:txBody>
          <a:bodyPr>
            <a:normAutofit fontScale="90000"/>
          </a:bodyPr>
          <a:lstStyle/>
          <a:p>
            <a:pPr lvl="0"/>
            <a:r>
              <a:rPr lang="en-US"/>
              <a:t>G18 ABI Channel 5</a:t>
            </a:r>
          </a:p>
        </p:txBody>
      </p:sp>
      <p:sp>
        <p:nvSpPr>
          <p:cNvPr id="141" name="Google Shape;141;g13c2f9c4695_1_38"/>
          <p:cNvSpPr txBox="1">
            <a:spLocks noGrp="1"/>
          </p:cNvSpPr>
          <p:nvPr>
            <p:ph type="sldNum" idx="4"/>
          </p:nvPr>
        </p:nvSpPr>
        <p:spPr/>
        <p:txBody>
          <a:bodyPr/>
          <a:lstStyle/>
          <a:p>
            <a:pPr lvl="0"/>
            <a:fld id="{00000000-1234-1234-1234-123412341234}" type="slidenum">
              <a:rPr lang="en-US" smtClean="0"/>
              <a:pPr lvl="0"/>
              <a:t>116</a:t>
            </a:fld>
            <a:endParaRPr lang="en-US"/>
          </a:p>
        </p:txBody>
      </p:sp>
      <p:sp>
        <p:nvSpPr>
          <p:cNvPr id="11" name="Footer Placeholder 4">
            <a:extLst>
              <a:ext uri="{FF2B5EF4-FFF2-40B4-BE49-F238E27FC236}">
                <a16:creationId xmlns:a16="http://schemas.microsoft.com/office/drawing/2014/main" id="{D115641C-7AEF-4867-A15F-F4C9123E6848}"/>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2" name="Google Shape;59;p1">
            <a:extLst>
              <a:ext uri="{FF2B5EF4-FFF2-40B4-BE49-F238E27FC236}">
                <a16:creationId xmlns:a16="http://schemas.microsoft.com/office/drawing/2014/main" id="{E728B949-EB5F-4983-93AB-E51A61DF7F62}"/>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2023-09-01</a:t>
            </a:r>
          </a:p>
        </p:txBody>
      </p:sp>
      <p:pic>
        <p:nvPicPr>
          <p:cNvPr id="3" name="Picture 2">
            <a:extLst>
              <a:ext uri="{FF2B5EF4-FFF2-40B4-BE49-F238E27FC236}">
                <a16:creationId xmlns:a16="http://schemas.microsoft.com/office/drawing/2014/main" id="{EEBE6B91-36FB-43C5-9EDC-0A8F0BCD4D92}"/>
              </a:ext>
            </a:extLst>
          </p:cNvPr>
          <p:cNvPicPr>
            <a:picLocks noChangeAspect="1"/>
          </p:cNvPicPr>
          <p:nvPr/>
        </p:nvPicPr>
        <p:blipFill>
          <a:blip r:embed="rId3"/>
          <a:stretch>
            <a:fillRect/>
          </a:stretch>
        </p:blipFill>
        <p:spPr>
          <a:xfrm>
            <a:off x="1680588" y="1028700"/>
            <a:ext cx="9086257" cy="4800600"/>
          </a:xfrm>
          <a:prstGeom prst="rect">
            <a:avLst/>
          </a:prstGeom>
        </p:spPr>
      </p:pic>
      <p:sp>
        <p:nvSpPr>
          <p:cNvPr id="10" name="Google Shape;107;g13c2f9c4695_1_9">
            <a:extLst>
              <a:ext uri="{FF2B5EF4-FFF2-40B4-BE49-F238E27FC236}">
                <a16:creationId xmlns:a16="http://schemas.microsoft.com/office/drawing/2014/main" id="{3DCD8D11-F6F3-4A45-B51D-0CFC4BD376BD}"/>
              </a:ext>
            </a:extLst>
          </p:cNvPr>
          <p:cNvSpPr txBox="1">
            <a:spLocks/>
          </p:cNvSpPr>
          <p:nvPr/>
        </p:nvSpPr>
        <p:spPr bwMode="auto">
          <a:xfrm>
            <a:off x="990600" y="5915567"/>
            <a:ext cx="10706100"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ym typeface="Calibri"/>
              </a:rPr>
              <a:t>No ghosting issues </a:t>
            </a:r>
          </a:p>
          <a:p>
            <a:endParaRPr lang="en-US"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sp>
        <p:nvSpPr>
          <p:cNvPr id="147" name="Google Shape;147;g13c2f9c4695_1_46"/>
          <p:cNvSpPr txBox="1">
            <a:spLocks noGrp="1"/>
          </p:cNvSpPr>
          <p:nvPr>
            <p:ph type="title"/>
          </p:nvPr>
        </p:nvSpPr>
        <p:spPr/>
        <p:txBody>
          <a:bodyPr>
            <a:normAutofit fontScale="90000"/>
          </a:bodyPr>
          <a:lstStyle/>
          <a:p>
            <a:pPr lvl="0"/>
            <a:r>
              <a:rPr lang="en-US"/>
              <a:t>G18 ABI Channel 6</a:t>
            </a:r>
          </a:p>
        </p:txBody>
      </p:sp>
      <p:sp>
        <p:nvSpPr>
          <p:cNvPr id="150" name="Google Shape;150;g13c2f9c4695_1_46"/>
          <p:cNvSpPr txBox="1">
            <a:spLocks noGrp="1"/>
          </p:cNvSpPr>
          <p:nvPr>
            <p:ph type="body" idx="1"/>
          </p:nvPr>
        </p:nvSpPr>
        <p:spPr>
          <a:xfrm>
            <a:off x="767124" y="5791200"/>
            <a:ext cx="10972800" cy="535958"/>
          </a:xfrm>
        </p:spPr>
        <p:txBody>
          <a:bodyPr/>
          <a:lstStyle/>
          <a:p>
            <a:pPr lvl="0"/>
            <a:r>
              <a:rPr lang="en-US" sz="2400" dirty="0"/>
              <a:t>Ghosting is present in Channel 6 for all acquisitions on March 7.</a:t>
            </a:r>
          </a:p>
        </p:txBody>
      </p:sp>
      <p:sp>
        <p:nvSpPr>
          <p:cNvPr id="148" name="Google Shape;148;g13c2f9c4695_1_46"/>
          <p:cNvSpPr txBox="1">
            <a:spLocks noGrp="1"/>
          </p:cNvSpPr>
          <p:nvPr>
            <p:ph type="sldNum" idx="4"/>
          </p:nvPr>
        </p:nvSpPr>
        <p:spPr/>
        <p:txBody>
          <a:bodyPr/>
          <a:lstStyle/>
          <a:p>
            <a:pPr lvl="0"/>
            <a:fld id="{00000000-1234-1234-1234-123412341234}" type="slidenum">
              <a:rPr lang="en-US" smtClean="0"/>
              <a:pPr lvl="0"/>
              <a:t>117</a:t>
            </a:fld>
            <a:endParaRPr lang="en-US"/>
          </a:p>
        </p:txBody>
      </p:sp>
      <p:sp>
        <p:nvSpPr>
          <p:cNvPr id="11" name="Footer Placeholder 4">
            <a:extLst>
              <a:ext uri="{FF2B5EF4-FFF2-40B4-BE49-F238E27FC236}">
                <a16:creationId xmlns:a16="http://schemas.microsoft.com/office/drawing/2014/main" id="{10E54DBA-E1E0-49F5-B2A0-685E71A47ED5}"/>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2" name="Google Shape;59;p1">
            <a:extLst>
              <a:ext uri="{FF2B5EF4-FFF2-40B4-BE49-F238E27FC236}">
                <a16:creationId xmlns:a16="http://schemas.microsoft.com/office/drawing/2014/main" id="{4CC57125-D53E-4D62-9F72-5FD1797A3518}"/>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pic>
        <p:nvPicPr>
          <p:cNvPr id="2" name="Picture 1">
            <a:extLst>
              <a:ext uri="{FF2B5EF4-FFF2-40B4-BE49-F238E27FC236}">
                <a16:creationId xmlns:a16="http://schemas.microsoft.com/office/drawing/2014/main" id="{DD60BD19-BFB0-4EEA-B3C0-8FF084D2DC6D}"/>
              </a:ext>
            </a:extLst>
          </p:cNvPr>
          <p:cNvPicPr>
            <a:picLocks noChangeAspect="1"/>
          </p:cNvPicPr>
          <p:nvPr/>
        </p:nvPicPr>
        <p:blipFill>
          <a:blip r:embed="rId3"/>
          <a:stretch>
            <a:fillRect/>
          </a:stretch>
        </p:blipFill>
        <p:spPr>
          <a:xfrm>
            <a:off x="2171700" y="859454"/>
            <a:ext cx="8163649" cy="4531199"/>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Shape 154"/>
        <p:cNvGrpSpPr/>
        <p:nvPr/>
      </p:nvGrpSpPr>
      <p:grpSpPr>
        <a:xfrm>
          <a:off x="0" y="0"/>
          <a:ext cx="0" cy="0"/>
          <a:chOff x="0" y="0"/>
          <a:chExt cx="0" cy="0"/>
        </a:xfrm>
      </p:grpSpPr>
      <p:pic>
        <p:nvPicPr>
          <p:cNvPr id="5" name="Picture 4">
            <a:extLst>
              <a:ext uri="{FF2B5EF4-FFF2-40B4-BE49-F238E27FC236}">
                <a16:creationId xmlns:a16="http://schemas.microsoft.com/office/drawing/2014/main" id="{5C0A84DD-B1E9-406F-BC67-62A723879535}"/>
              </a:ext>
            </a:extLst>
          </p:cNvPr>
          <p:cNvPicPr>
            <a:picLocks noChangeAspect="1"/>
          </p:cNvPicPr>
          <p:nvPr/>
        </p:nvPicPr>
        <p:blipFill>
          <a:blip r:embed="rId3"/>
          <a:stretch>
            <a:fillRect/>
          </a:stretch>
        </p:blipFill>
        <p:spPr>
          <a:xfrm>
            <a:off x="6076533" y="3745026"/>
            <a:ext cx="5056533" cy="2592751"/>
          </a:xfrm>
          <a:prstGeom prst="rect">
            <a:avLst/>
          </a:prstGeom>
        </p:spPr>
      </p:pic>
      <p:pic>
        <p:nvPicPr>
          <p:cNvPr id="4" name="Picture 3">
            <a:extLst>
              <a:ext uri="{FF2B5EF4-FFF2-40B4-BE49-F238E27FC236}">
                <a16:creationId xmlns:a16="http://schemas.microsoft.com/office/drawing/2014/main" id="{5CB535F1-3B56-4710-ACBB-DBB84110A6E5}"/>
              </a:ext>
            </a:extLst>
          </p:cNvPr>
          <p:cNvPicPr>
            <a:picLocks noChangeAspect="1"/>
          </p:cNvPicPr>
          <p:nvPr/>
        </p:nvPicPr>
        <p:blipFill>
          <a:blip r:embed="rId4"/>
          <a:stretch>
            <a:fillRect/>
          </a:stretch>
        </p:blipFill>
        <p:spPr>
          <a:xfrm>
            <a:off x="5892805" y="1124984"/>
            <a:ext cx="5217399" cy="2592751"/>
          </a:xfrm>
          <a:prstGeom prst="rect">
            <a:avLst/>
          </a:prstGeom>
        </p:spPr>
      </p:pic>
      <p:pic>
        <p:nvPicPr>
          <p:cNvPr id="3" name="Picture 2">
            <a:extLst>
              <a:ext uri="{FF2B5EF4-FFF2-40B4-BE49-F238E27FC236}">
                <a16:creationId xmlns:a16="http://schemas.microsoft.com/office/drawing/2014/main" id="{5AB9920E-D44F-4DBF-A6A5-767B90775E2D}"/>
              </a:ext>
            </a:extLst>
          </p:cNvPr>
          <p:cNvPicPr>
            <a:picLocks noChangeAspect="1"/>
          </p:cNvPicPr>
          <p:nvPr/>
        </p:nvPicPr>
        <p:blipFill>
          <a:blip r:embed="rId5"/>
          <a:stretch>
            <a:fillRect/>
          </a:stretch>
        </p:blipFill>
        <p:spPr>
          <a:xfrm>
            <a:off x="736724" y="3809720"/>
            <a:ext cx="4363202" cy="2362759"/>
          </a:xfrm>
          <a:prstGeom prst="rect">
            <a:avLst/>
          </a:prstGeom>
        </p:spPr>
      </p:pic>
      <p:pic>
        <p:nvPicPr>
          <p:cNvPr id="2" name="Picture 1">
            <a:extLst>
              <a:ext uri="{FF2B5EF4-FFF2-40B4-BE49-F238E27FC236}">
                <a16:creationId xmlns:a16="http://schemas.microsoft.com/office/drawing/2014/main" id="{448F755D-A85F-4C3A-8F92-527E29064107}"/>
              </a:ext>
            </a:extLst>
          </p:cNvPr>
          <p:cNvPicPr>
            <a:picLocks noChangeAspect="1"/>
          </p:cNvPicPr>
          <p:nvPr/>
        </p:nvPicPr>
        <p:blipFill>
          <a:blip r:embed="rId5"/>
          <a:stretch>
            <a:fillRect/>
          </a:stretch>
        </p:blipFill>
        <p:spPr>
          <a:xfrm>
            <a:off x="736724" y="1030404"/>
            <a:ext cx="4363202" cy="2362759"/>
          </a:xfrm>
          <a:prstGeom prst="rect">
            <a:avLst/>
          </a:prstGeom>
        </p:spPr>
      </p:pic>
      <p:sp>
        <p:nvSpPr>
          <p:cNvPr id="157" name="Google Shape;157;g13c2f9c4695_1_53"/>
          <p:cNvSpPr txBox="1">
            <a:spLocks noGrp="1"/>
          </p:cNvSpPr>
          <p:nvPr>
            <p:ph type="title"/>
          </p:nvPr>
        </p:nvSpPr>
        <p:spPr/>
        <p:txBody>
          <a:bodyPr>
            <a:normAutofit fontScale="90000"/>
          </a:bodyPr>
          <a:lstStyle/>
          <a:p>
            <a:pPr lvl="0"/>
            <a:r>
              <a:rPr lang="en-US"/>
              <a:t>G18 Ghosting Albedo profile</a:t>
            </a:r>
          </a:p>
        </p:txBody>
      </p:sp>
      <p:sp>
        <p:nvSpPr>
          <p:cNvPr id="158" name="Google Shape;158;g13c2f9c4695_1_53"/>
          <p:cNvSpPr txBox="1">
            <a:spLocks noGrp="1"/>
          </p:cNvSpPr>
          <p:nvPr>
            <p:ph type="sldNum" idx="4"/>
          </p:nvPr>
        </p:nvSpPr>
        <p:spPr/>
        <p:txBody>
          <a:bodyPr/>
          <a:lstStyle/>
          <a:p>
            <a:pPr lvl="0"/>
            <a:fld id="{00000000-1234-1234-1234-123412341234}" type="slidenum">
              <a:rPr lang="en-US" smtClean="0"/>
              <a:pPr lvl="0"/>
              <a:t>118</a:t>
            </a:fld>
            <a:endParaRPr lang="en-US"/>
          </a:p>
        </p:txBody>
      </p:sp>
      <p:sp>
        <p:nvSpPr>
          <p:cNvPr id="159" name="Google Shape;159;g13c2f9c4695_1_53"/>
          <p:cNvSpPr/>
          <p:nvPr/>
        </p:nvSpPr>
        <p:spPr>
          <a:xfrm>
            <a:off x="952500" y="1183764"/>
            <a:ext cx="3586800" cy="2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13c2f9c4695_1_53"/>
          <p:cNvSpPr/>
          <p:nvPr/>
        </p:nvSpPr>
        <p:spPr>
          <a:xfrm>
            <a:off x="966669" y="4854789"/>
            <a:ext cx="3586800" cy="2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13c2f9c4695_1_53"/>
          <p:cNvSpPr txBox="1"/>
          <p:nvPr/>
        </p:nvSpPr>
        <p:spPr>
          <a:xfrm>
            <a:off x="6943725" y="1178050"/>
            <a:ext cx="18981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F0000"/>
                </a:solidFill>
                <a:latin typeface="Times New Roman"/>
                <a:ea typeface="Times New Roman"/>
                <a:cs typeface="Times New Roman"/>
                <a:sym typeface="Times New Roman"/>
              </a:rPr>
              <a:t>Phase Angle: 6.2°</a:t>
            </a:r>
            <a:endParaRPr sz="1600" dirty="0">
              <a:solidFill>
                <a:srgbClr val="FF0000"/>
              </a:solidFill>
              <a:latin typeface="Times New Roman"/>
              <a:ea typeface="Times New Roman"/>
              <a:cs typeface="Times New Roman"/>
              <a:sym typeface="Times New Roman"/>
            </a:endParaRPr>
          </a:p>
        </p:txBody>
      </p:sp>
      <p:sp>
        <p:nvSpPr>
          <p:cNvPr id="11" name="TextBox 10">
            <a:extLst>
              <a:ext uri="{FF2B5EF4-FFF2-40B4-BE49-F238E27FC236}">
                <a16:creationId xmlns:a16="http://schemas.microsoft.com/office/drawing/2014/main" id="{61EBFF91-28BE-4089-8788-72E98076F6A2}"/>
              </a:ext>
            </a:extLst>
          </p:cNvPr>
          <p:cNvSpPr txBox="1"/>
          <p:nvPr/>
        </p:nvSpPr>
        <p:spPr>
          <a:xfrm>
            <a:off x="10058400" y="1124984"/>
            <a:ext cx="862352" cy="369332"/>
          </a:xfrm>
          <a:prstGeom prst="rect">
            <a:avLst/>
          </a:prstGeom>
          <a:noFill/>
        </p:spPr>
        <p:txBody>
          <a:bodyPr wrap="none" rtlCol="0">
            <a:spAutoFit/>
          </a:bodyPr>
          <a:lstStyle/>
          <a:p>
            <a:r>
              <a:rPr lang="en-US" sz="1400" dirty="0"/>
              <a:t>ghosting</a:t>
            </a:r>
            <a:r>
              <a:rPr lang="en-US" dirty="0"/>
              <a:t> </a:t>
            </a:r>
          </a:p>
        </p:txBody>
      </p:sp>
      <p:sp>
        <p:nvSpPr>
          <p:cNvPr id="12" name="TextBox 11">
            <a:extLst>
              <a:ext uri="{FF2B5EF4-FFF2-40B4-BE49-F238E27FC236}">
                <a16:creationId xmlns:a16="http://schemas.microsoft.com/office/drawing/2014/main" id="{C57FF4D0-04C8-4053-A6D3-8C76BD0AC4B2}"/>
              </a:ext>
            </a:extLst>
          </p:cNvPr>
          <p:cNvSpPr txBox="1"/>
          <p:nvPr/>
        </p:nvSpPr>
        <p:spPr>
          <a:xfrm>
            <a:off x="10058400" y="4312760"/>
            <a:ext cx="651140" cy="369332"/>
          </a:xfrm>
          <a:prstGeom prst="rect">
            <a:avLst/>
          </a:prstGeom>
          <a:noFill/>
        </p:spPr>
        <p:txBody>
          <a:bodyPr wrap="none" rtlCol="0">
            <a:spAutoFit/>
          </a:bodyPr>
          <a:lstStyle/>
          <a:p>
            <a:r>
              <a:rPr lang="en-US" sz="1400" dirty="0"/>
              <a:t>Lunar</a:t>
            </a:r>
            <a:r>
              <a:rPr lang="en-US" dirty="0"/>
              <a:t> </a:t>
            </a:r>
          </a:p>
        </p:txBody>
      </p:sp>
      <p:sp>
        <p:nvSpPr>
          <p:cNvPr id="19" name="Footer Placeholder 4">
            <a:extLst>
              <a:ext uri="{FF2B5EF4-FFF2-40B4-BE49-F238E27FC236}">
                <a16:creationId xmlns:a16="http://schemas.microsoft.com/office/drawing/2014/main" id="{65F887CC-C9FD-4347-8BB9-BCF93548B607}"/>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20" name="Google Shape;59;p1">
            <a:extLst>
              <a:ext uri="{FF2B5EF4-FFF2-40B4-BE49-F238E27FC236}">
                <a16:creationId xmlns:a16="http://schemas.microsoft.com/office/drawing/2014/main" id="{F71780CE-E91D-45BB-878C-7562816A970B}"/>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2023-09-01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167"/>
        <p:cNvGrpSpPr/>
        <p:nvPr/>
      </p:nvGrpSpPr>
      <p:grpSpPr>
        <a:xfrm>
          <a:off x="0" y="0"/>
          <a:ext cx="0" cy="0"/>
          <a:chOff x="0" y="0"/>
          <a:chExt cx="0" cy="0"/>
        </a:xfrm>
      </p:grpSpPr>
      <p:pic>
        <p:nvPicPr>
          <p:cNvPr id="168" name="Google Shape;168;g13c2f9c4695_1_65"/>
          <p:cNvPicPr preferRelativeResize="0"/>
          <p:nvPr/>
        </p:nvPicPr>
        <p:blipFill>
          <a:blip r:embed="rId3">
            <a:alphaModFix/>
          </a:blip>
          <a:stretch>
            <a:fillRect/>
          </a:stretch>
        </p:blipFill>
        <p:spPr>
          <a:xfrm>
            <a:off x="687763" y="3730764"/>
            <a:ext cx="10337599" cy="2705618"/>
          </a:xfrm>
          <a:prstGeom prst="rect">
            <a:avLst/>
          </a:prstGeom>
          <a:noFill/>
          <a:ln>
            <a:noFill/>
          </a:ln>
        </p:spPr>
      </p:pic>
      <p:pic>
        <p:nvPicPr>
          <p:cNvPr id="169" name="Google Shape;169;g13c2f9c4695_1_65"/>
          <p:cNvPicPr preferRelativeResize="0"/>
          <p:nvPr/>
        </p:nvPicPr>
        <p:blipFill>
          <a:blip r:embed="rId4">
            <a:alphaModFix/>
          </a:blip>
          <a:stretch>
            <a:fillRect/>
          </a:stretch>
        </p:blipFill>
        <p:spPr>
          <a:xfrm>
            <a:off x="687738" y="970830"/>
            <a:ext cx="10337624" cy="2723500"/>
          </a:xfrm>
          <a:prstGeom prst="rect">
            <a:avLst/>
          </a:prstGeom>
          <a:noFill/>
          <a:ln>
            <a:noFill/>
          </a:ln>
        </p:spPr>
      </p:pic>
      <p:sp>
        <p:nvSpPr>
          <p:cNvPr id="170" name="Google Shape;170;g13c2f9c4695_1_65"/>
          <p:cNvSpPr txBox="1">
            <a:spLocks noGrp="1"/>
          </p:cNvSpPr>
          <p:nvPr>
            <p:ph type="title"/>
          </p:nvPr>
        </p:nvSpPr>
        <p:spPr/>
        <p:txBody>
          <a:bodyPr/>
          <a:lstStyle/>
          <a:p>
            <a:pPr lvl="0"/>
            <a:r>
              <a:rPr lang="en-US" sz="3600" dirty="0"/>
              <a:t>Comparison with G16 and G17, Test images</a:t>
            </a:r>
          </a:p>
        </p:txBody>
      </p:sp>
      <p:sp>
        <p:nvSpPr>
          <p:cNvPr id="171" name="Google Shape;171;g13c2f9c4695_1_65"/>
          <p:cNvSpPr txBox="1">
            <a:spLocks noGrp="1"/>
          </p:cNvSpPr>
          <p:nvPr>
            <p:ph type="sldNum" idx="4"/>
          </p:nvPr>
        </p:nvSpPr>
        <p:spPr/>
        <p:txBody>
          <a:bodyPr/>
          <a:lstStyle/>
          <a:p>
            <a:pPr lvl="0"/>
            <a:fld id="{00000000-1234-1234-1234-123412341234}" type="slidenum">
              <a:rPr lang="en-US" smtClean="0"/>
              <a:pPr lvl="0"/>
              <a:t>119</a:t>
            </a:fld>
            <a:endParaRPr lang="en-US"/>
          </a:p>
        </p:txBody>
      </p:sp>
      <p:sp>
        <p:nvSpPr>
          <p:cNvPr id="172" name="Google Shape;172;g13c2f9c4695_1_65"/>
          <p:cNvSpPr txBox="1"/>
          <p:nvPr/>
        </p:nvSpPr>
        <p:spPr>
          <a:xfrm>
            <a:off x="1411724" y="5794400"/>
            <a:ext cx="224587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0000"/>
                </a:solidFill>
                <a:latin typeface="Times New Roman"/>
                <a:ea typeface="Times New Roman"/>
                <a:cs typeface="Times New Roman"/>
                <a:sym typeface="Times New Roman"/>
              </a:rPr>
              <a:t>Phase Angle: 10.1°</a:t>
            </a:r>
            <a:endParaRPr dirty="0">
              <a:solidFill>
                <a:srgbClr val="FF0000"/>
              </a:solidFill>
              <a:latin typeface="Times New Roman"/>
              <a:ea typeface="Times New Roman"/>
              <a:cs typeface="Times New Roman"/>
              <a:sym typeface="Times New Roman"/>
            </a:endParaRPr>
          </a:p>
        </p:txBody>
      </p:sp>
      <p:sp>
        <p:nvSpPr>
          <p:cNvPr id="173" name="Google Shape;173;g13c2f9c4695_1_65"/>
          <p:cNvSpPr txBox="1"/>
          <p:nvPr/>
        </p:nvSpPr>
        <p:spPr>
          <a:xfrm>
            <a:off x="7353074" y="2060700"/>
            <a:ext cx="209572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0000"/>
                </a:solidFill>
                <a:latin typeface="Times New Roman"/>
                <a:ea typeface="Times New Roman"/>
                <a:cs typeface="Times New Roman"/>
                <a:sym typeface="Times New Roman"/>
              </a:rPr>
              <a:t>Phase Angle: 10.9°</a:t>
            </a:r>
            <a:endParaRPr dirty="0">
              <a:solidFill>
                <a:srgbClr val="FF0000"/>
              </a:solidFill>
              <a:latin typeface="Times New Roman"/>
              <a:ea typeface="Times New Roman"/>
              <a:cs typeface="Times New Roman"/>
              <a:sym typeface="Times New Roman"/>
            </a:endParaRPr>
          </a:p>
        </p:txBody>
      </p:sp>
      <p:sp>
        <p:nvSpPr>
          <p:cNvPr id="14" name="Footer Placeholder 4">
            <a:extLst>
              <a:ext uri="{FF2B5EF4-FFF2-40B4-BE49-F238E27FC236}">
                <a16:creationId xmlns:a16="http://schemas.microsoft.com/office/drawing/2014/main" id="{F403EE71-BA39-4561-919D-CA207862DF84}"/>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15" name="Google Shape;59;p1">
            <a:extLst>
              <a:ext uri="{FF2B5EF4-FFF2-40B4-BE49-F238E27FC236}">
                <a16:creationId xmlns:a16="http://schemas.microsoft.com/office/drawing/2014/main" id="{883EC068-5F10-40B6-94BB-8DA0A0B79BDD}"/>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sp>
        <p:nvSpPr>
          <p:cNvPr id="2" name="TextBox 1">
            <a:extLst>
              <a:ext uri="{FF2B5EF4-FFF2-40B4-BE49-F238E27FC236}">
                <a16:creationId xmlns:a16="http://schemas.microsoft.com/office/drawing/2014/main" id="{171DEE42-1B6D-48C1-903A-1D7B5CB0515D}"/>
              </a:ext>
            </a:extLst>
          </p:cNvPr>
          <p:cNvSpPr txBox="1"/>
          <p:nvPr/>
        </p:nvSpPr>
        <p:spPr>
          <a:xfrm>
            <a:off x="4914900" y="5696096"/>
            <a:ext cx="5072094" cy="369332"/>
          </a:xfrm>
          <a:prstGeom prst="rect">
            <a:avLst/>
          </a:prstGeom>
          <a:noFill/>
        </p:spPr>
        <p:txBody>
          <a:bodyPr wrap="none" rtlCol="0">
            <a:spAutoFit/>
          </a:bodyPr>
          <a:lstStyle/>
          <a:p>
            <a:r>
              <a:rPr lang="en-US" dirty="0">
                <a:solidFill>
                  <a:srgbClr val="C00000"/>
                </a:solidFill>
              </a:rPr>
              <a:t>G17 was at the yaw-flipped position on 10/19/2021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5F6E-C369-48F7-BEDF-F96DB6012D91}"/>
              </a:ext>
            </a:extLst>
          </p:cNvPr>
          <p:cNvSpPr>
            <a:spLocks noGrp="1"/>
          </p:cNvSpPr>
          <p:nvPr>
            <p:ph type="title"/>
          </p:nvPr>
        </p:nvSpPr>
        <p:spPr/>
        <p:txBody>
          <a:bodyPr>
            <a:normAutofit fontScale="90000"/>
          </a:bodyPr>
          <a:lstStyle/>
          <a:p>
            <a:r>
              <a:rPr lang="en-US" dirty="0"/>
              <a:t>VNIR Radiances Are Accurate</a:t>
            </a:r>
          </a:p>
        </p:txBody>
      </p:sp>
      <p:sp>
        <p:nvSpPr>
          <p:cNvPr id="3" name="Date Placeholder 2">
            <a:extLst>
              <a:ext uri="{FF2B5EF4-FFF2-40B4-BE49-F238E27FC236}">
                <a16:creationId xmlns:a16="http://schemas.microsoft.com/office/drawing/2014/main" id="{37328596-BA1E-43DE-A7D4-0951494940DC}"/>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C6425EC2-B3A6-4518-8573-A20C33723E5C}"/>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63F5150E-F541-4BCE-8477-1F9E3525AFA6}"/>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12</a:t>
            </a:fld>
            <a:endParaRPr lang="en-US" dirty="0"/>
          </a:p>
        </p:txBody>
      </p:sp>
      <p:sp>
        <p:nvSpPr>
          <p:cNvPr id="7" name="TextBox 6">
            <a:extLst>
              <a:ext uri="{FF2B5EF4-FFF2-40B4-BE49-F238E27FC236}">
                <a16:creationId xmlns:a16="http://schemas.microsoft.com/office/drawing/2014/main" id="{6F37D977-F303-44FF-B087-C3FBD2DD55C0}"/>
              </a:ext>
            </a:extLst>
          </p:cNvPr>
          <p:cNvSpPr txBox="1"/>
          <p:nvPr/>
        </p:nvSpPr>
        <p:spPr>
          <a:xfrm>
            <a:off x="621889" y="5514181"/>
            <a:ext cx="10948220" cy="584775"/>
          </a:xfrm>
          <a:prstGeom prst="rect">
            <a:avLst/>
          </a:prstGeom>
          <a:noFill/>
        </p:spPr>
        <p:txBody>
          <a:bodyPr wrap="square" rtlCol="0">
            <a:spAutoFit/>
          </a:bodyPr>
          <a:lstStyle/>
          <a:p>
            <a:pPr algn="ctr"/>
            <a:r>
              <a:rPr lang="en-US" dirty="0"/>
              <a:t>GOES-18 ABI VNIR accuracy is comparable to GOES-16/17 and meet the requirement of 5%.</a:t>
            </a:r>
          </a:p>
          <a:p>
            <a:pPr algn="ctr"/>
            <a:r>
              <a:rPr lang="en-US" sz="1400" dirty="0"/>
              <a:t>GOES-16/17 B02 were shown as corrected after Full Validation</a:t>
            </a:r>
          </a:p>
        </p:txBody>
      </p:sp>
      <p:sp>
        <p:nvSpPr>
          <p:cNvPr id="11" name="TextBox 10">
            <a:extLst>
              <a:ext uri="{FF2B5EF4-FFF2-40B4-BE49-F238E27FC236}">
                <a16:creationId xmlns:a16="http://schemas.microsoft.com/office/drawing/2014/main" id="{55A022F4-CC71-4E59-BA0D-7C27A026F408}"/>
              </a:ext>
            </a:extLst>
          </p:cNvPr>
          <p:cNvSpPr txBox="1"/>
          <p:nvPr/>
        </p:nvSpPr>
        <p:spPr>
          <a:xfrm>
            <a:off x="9737387" y="2413337"/>
            <a:ext cx="1832723" cy="1477328"/>
          </a:xfrm>
          <a:prstGeom prst="rect">
            <a:avLst/>
          </a:prstGeom>
          <a:noFill/>
        </p:spPr>
        <p:txBody>
          <a:bodyPr wrap="square" rtlCol="0">
            <a:spAutoFit/>
          </a:bodyPr>
          <a:lstStyle/>
          <a:p>
            <a:pPr marL="168275" indent="-168275">
              <a:buFont typeface="Arial" panose="020B0604020202020204" pitchFamily="34" charset="0"/>
              <a:buChar char="•"/>
            </a:pPr>
            <a:r>
              <a:rPr lang="en-US" dirty="0"/>
              <a:t>The closer to zero, the better.</a:t>
            </a:r>
          </a:p>
          <a:p>
            <a:pPr marL="168275" indent="-168275">
              <a:buFont typeface="Arial" panose="020B0604020202020204" pitchFamily="34" charset="0"/>
              <a:buChar char="•"/>
            </a:pPr>
            <a:r>
              <a:rPr lang="en-US" dirty="0"/>
              <a:t>Requirement is marked by the green lines.</a:t>
            </a:r>
          </a:p>
        </p:txBody>
      </p:sp>
      <p:graphicFrame>
        <p:nvGraphicFramePr>
          <p:cNvPr id="12" name="Chart 11">
            <a:extLst>
              <a:ext uri="{FF2B5EF4-FFF2-40B4-BE49-F238E27FC236}">
                <a16:creationId xmlns:a16="http://schemas.microsoft.com/office/drawing/2014/main" id="{0E28D21A-6333-4CB5-8E1B-7E7143EA1EA1}"/>
              </a:ext>
            </a:extLst>
          </p:cNvPr>
          <p:cNvGraphicFramePr>
            <a:graphicFrameLocks/>
          </p:cNvGraphicFramePr>
          <p:nvPr>
            <p:extLst>
              <p:ext uri="{D42A27DB-BD31-4B8C-83A1-F6EECF244321}">
                <p14:modId xmlns:p14="http://schemas.microsoft.com/office/powerpoint/2010/main" val="1737588997"/>
              </p:ext>
            </p:extLst>
          </p:nvPr>
        </p:nvGraphicFramePr>
        <p:xfrm>
          <a:off x="1524001" y="1352145"/>
          <a:ext cx="8213386" cy="3900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5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177"/>
        <p:cNvGrpSpPr/>
        <p:nvPr/>
      </p:nvGrpSpPr>
      <p:grpSpPr>
        <a:xfrm>
          <a:off x="0" y="0"/>
          <a:ext cx="0" cy="0"/>
          <a:chOff x="0" y="0"/>
          <a:chExt cx="0" cy="0"/>
        </a:xfrm>
      </p:grpSpPr>
      <p:pic>
        <p:nvPicPr>
          <p:cNvPr id="178" name="Google Shape;178;g13c2f9c4695_1_74"/>
          <p:cNvPicPr preferRelativeResize="0"/>
          <p:nvPr/>
        </p:nvPicPr>
        <p:blipFill>
          <a:blip r:embed="rId3">
            <a:alphaModFix/>
          </a:blip>
          <a:stretch>
            <a:fillRect/>
          </a:stretch>
        </p:blipFill>
        <p:spPr>
          <a:xfrm>
            <a:off x="6324600" y="3691021"/>
            <a:ext cx="5261601" cy="2733669"/>
          </a:xfrm>
          <a:prstGeom prst="rect">
            <a:avLst/>
          </a:prstGeom>
          <a:noFill/>
          <a:ln>
            <a:noFill/>
          </a:ln>
        </p:spPr>
      </p:pic>
      <p:pic>
        <p:nvPicPr>
          <p:cNvPr id="179" name="Google Shape;179;g13c2f9c4695_1_74"/>
          <p:cNvPicPr preferRelativeResize="0"/>
          <p:nvPr/>
        </p:nvPicPr>
        <p:blipFill>
          <a:blip r:embed="rId4">
            <a:alphaModFix/>
          </a:blip>
          <a:stretch>
            <a:fillRect/>
          </a:stretch>
        </p:blipFill>
        <p:spPr>
          <a:xfrm>
            <a:off x="797290" y="973009"/>
            <a:ext cx="4886305" cy="2637500"/>
          </a:xfrm>
          <a:prstGeom prst="rect">
            <a:avLst/>
          </a:prstGeom>
          <a:noFill/>
          <a:ln>
            <a:noFill/>
          </a:ln>
        </p:spPr>
      </p:pic>
      <p:pic>
        <p:nvPicPr>
          <p:cNvPr id="180" name="Google Shape;180;g13c2f9c4695_1_74"/>
          <p:cNvPicPr preferRelativeResize="0"/>
          <p:nvPr/>
        </p:nvPicPr>
        <p:blipFill>
          <a:blip r:embed="rId4">
            <a:alphaModFix/>
          </a:blip>
          <a:stretch>
            <a:fillRect/>
          </a:stretch>
        </p:blipFill>
        <p:spPr>
          <a:xfrm>
            <a:off x="837360" y="3762533"/>
            <a:ext cx="4886299" cy="2637474"/>
          </a:xfrm>
          <a:prstGeom prst="rect">
            <a:avLst/>
          </a:prstGeom>
          <a:noFill/>
          <a:ln>
            <a:noFill/>
          </a:ln>
        </p:spPr>
      </p:pic>
      <p:sp>
        <p:nvSpPr>
          <p:cNvPr id="181" name="Google Shape;181;g13c2f9c4695_1_74"/>
          <p:cNvSpPr txBox="1">
            <a:spLocks noGrp="1"/>
          </p:cNvSpPr>
          <p:nvPr>
            <p:ph type="title"/>
          </p:nvPr>
        </p:nvSpPr>
        <p:spPr/>
        <p:txBody>
          <a:bodyPr>
            <a:normAutofit fontScale="90000"/>
          </a:bodyPr>
          <a:lstStyle/>
          <a:p>
            <a:pPr lvl="0"/>
            <a:r>
              <a:rPr lang="en-US"/>
              <a:t>G16 Ghosting Albedo profile</a:t>
            </a:r>
          </a:p>
        </p:txBody>
      </p:sp>
      <p:sp>
        <p:nvSpPr>
          <p:cNvPr id="182" name="Google Shape;182;g13c2f9c4695_1_74"/>
          <p:cNvSpPr txBox="1">
            <a:spLocks noGrp="1"/>
          </p:cNvSpPr>
          <p:nvPr>
            <p:ph type="sldNum" idx="4"/>
          </p:nvPr>
        </p:nvSpPr>
        <p:spPr/>
        <p:txBody>
          <a:bodyPr/>
          <a:lstStyle/>
          <a:p>
            <a:pPr lvl="0"/>
            <a:fld id="{00000000-1234-1234-1234-123412341234}" type="slidenum">
              <a:rPr lang="en-US" smtClean="0"/>
              <a:pPr lvl="0"/>
              <a:t>120</a:t>
            </a:fld>
            <a:endParaRPr lang="en-US"/>
          </a:p>
        </p:txBody>
      </p:sp>
      <p:sp>
        <p:nvSpPr>
          <p:cNvPr id="183" name="Google Shape;183;g13c2f9c4695_1_74"/>
          <p:cNvSpPr/>
          <p:nvPr/>
        </p:nvSpPr>
        <p:spPr>
          <a:xfrm rot="10800000" flipH="1">
            <a:off x="1099700" y="1116042"/>
            <a:ext cx="3994200" cy="20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13c2f9c4695_1_74"/>
          <p:cNvSpPr/>
          <p:nvPr/>
        </p:nvSpPr>
        <p:spPr>
          <a:xfrm>
            <a:off x="1099700" y="4817459"/>
            <a:ext cx="4087500" cy="20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13c2f9c4695_1_74"/>
          <p:cNvSpPr txBox="1"/>
          <p:nvPr/>
        </p:nvSpPr>
        <p:spPr>
          <a:xfrm>
            <a:off x="9829800" y="5517587"/>
            <a:ext cx="18981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F0000"/>
                </a:solidFill>
                <a:latin typeface="Times New Roman"/>
                <a:ea typeface="Times New Roman"/>
                <a:cs typeface="Times New Roman"/>
                <a:sym typeface="Times New Roman"/>
              </a:rPr>
              <a:t>Phase Angle: 10.9°</a:t>
            </a:r>
            <a:endParaRPr sz="1600" dirty="0">
              <a:solidFill>
                <a:srgbClr val="FF0000"/>
              </a:solidFill>
              <a:latin typeface="Times New Roman"/>
              <a:ea typeface="Times New Roman"/>
              <a:cs typeface="Times New Roman"/>
              <a:sym typeface="Times New Roman"/>
            </a:endParaRPr>
          </a:p>
        </p:txBody>
      </p:sp>
      <p:pic>
        <p:nvPicPr>
          <p:cNvPr id="186" name="Google Shape;186;g13c2f9c4695_1_74"/>
          <p:cNvPicPr preferRelativeResize="0"/>
          <p:nvPr/>
        </p:nvPicPr>
        <p:blipFill>
          <a:blip r:embed="rId5">
            <a:alphaModFix/>
          </a:blip>
          <a:stretch>
            <a:fillRect/>
          </a:stretch>
        </p:blipFill>
        <p:spPr>
          <a:xfrm>
            <a:off x="6286500" y="1021474"/>
            <a:ext cx="5319595" cy="2637500"/>
          </a:xfrm>
          <a:prstGeom prst="rect">
            <a:avLst/>
          </a:prstGeom>
          <a:noFill/>
          <a:ln>
            <a:noFill/>
          </a:ln>
        </p:spPr>
      </p:pic>
      <p:sp>
        <p:nvSpPr>
          <p:cNvPr id="11" name="TextBox 10">
            <a:extLst>
              <a:ext uri="{FF2B5EF4-FFF2-40B4-BE49-F238E27FC236}">
                <a16:creationId xmlns:a16="http://schemas.microsoft.com/office/drawing/2014/main" id="{7589F90E-2D06-479D-9E4C-FFE926AC6087}"/>
              </a:ext>
            </a:extLst>
          </p:cNvPr>
          <p:cNvSpPr txBox="1"/>
          <p:nvPr/>
        </p:nvSpPr>
        <p:spPr>
          <a:xfrm>
            <a:off x="10771852" y="1116042"/>
            <a:ext cx="862352" cy="369332"/>
          </a:xfrm>
          <a:prstGeom prst="rect">
            <a:avLst/>
          </a:prstGeom>
          <a:noFill/>
        </p:spPr>
        <p:txBody>
          <a:bodyPr wrap="none" rtlCol="0">
            <a:spAutoFit/>
          </a:bodyPr>
          <a:lstStyle/>
          <a:p>
            <a:r>
              <a:rPr lang="en-US" sz="1400" dirty="0"/>
              <a:t>ghosting</a:t>
            </a:r>
            <a:r>
              <a:rPr lang="en-US" dirty="0"/>
              <a:t> </a:t>
            </a:r>
          </a:p>
        </p:txBody>
      </p:sp>
      <p:sp>
        <p:nvSpPr>
          <p:cNvPr id="12" name="TextBox 11">
            <a:extLst>
              <a:ext uri="{FF2B5EF4-FFF2-40B4-BE49-F238E27FC236}">
                <a16:creationId xmlns:a16="http://schemas.microsoft.com/office/drawing/2014/main" id="{C30D47E7-EBD9-48D5-879F-51331DDEEED2}"/>
              </a:ext>
            </a:extLst>
          </p:cNvPr>
          <p:cNvSpPr txBox="1"/>
          <p:nvPr/>
        </p:nvSpPr>
        <p:spPr>
          <a:xfrm>
            <a:off x="10877458" y="4109842"/>
            <a:ext cx="651140" cy="369332"/>
          </a:xfrm>
          <a:prstGeom prst="rect">
            <a:avLst/>
          </a:prstGeom>
          <a:noFill/>
        </p:spPr>
        <p:txBody>
          <a:bodyPr wrap="none" rtlCol="0">
            <a:spAutoFit/>
          </a:bodyPr>
          <a:lstStyle/>
          <a:p>
            <a:r>
              <a:rPr lang="en-US" sz="1400" dirty="0"/>
              <a:t>Lunar</a:t>
            </a:r>
            <a:r>
              <a:rPr lang="en-US" dirty="0"/>
              <a:t> </a:t>
            </a:r>
          </a:p>
        </p:txBody>
      </p:sp>
      <p:sp>
        <p:nvSpPr>
          <p:cNvPr id="19" name="Footer Placeholder 4">
            <a:extLst>
              <a:ext uri="{FF2B5EF4-FFF2-40B4-BE49-F238E27FC236}">
                <a16:creationId xmlns:a16="http://schemas.microsoft.com/office/drawing/2014/main" id="{C4614090-7C34-468F-8D47-037DB5FDDE46}"/>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20" name="Google Shape;59;p1">
            <a:extLst>
              <a:ext uri="{FF2B5EF4-FFF2-40B4-BE49-F238E27FC236}">
                <a16:creationId xmlns:a16="http://schemas.microsoft.com/office/drawing/2014/main" id="{F7BFAC63-16D3-4341-9529-315447D0A88B}"/>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pic>
        <p:nvPicPr>
          <p:cNvPr id="191" name="Google Shape;191;g13c2f9c4695_1_86"/>
          <p:cNvPicPr preferRelativeResize="0"/>
          <p:nvPr/>
        </p:nvPicPr>
        <p:blipFill>
          <a:blip r:embed="rId3">
            <a:alphaModFix/>
          </a:blip>
          <a:stretch>
            <a:fillRect/>
          </a:stretch>
        </p:blipFill>
        <p:spPr>
          <a:xfrm>
            <a:off x="6296622" y="3749833"/>
            <a:ext cx="5170700" cy="2606520"/>
          </a:xfrm>
          <a:prstGeom prst="rect">
            <a:avLst/>
          </a:prstGeom>
          <a:noFill/>
          <a:ln>
            <a:noFill/>
          </a:ln>
        </p:spPr>
      </p:pic>
      <p:pic>
        <p:nvPicPr>
          <p:cNvPr id="192" name="Google Shape;192;g13c2f9c4695_1_86"/>
          <p:cNvPicPr preferRelativeResize="0"/>
          <p:nvPr/>
        </p:nvPicPr>
        <p:blipFill>
          <a:blip r:embed="rId4">
            <a:alphaModFix/>
          </a:blip>
          <a:stretch>
            <a:fillRect/>
          </a:stretch>
        </p:blipFill>
        <p:spPr>
          <a:xfrm>
            <a:off x="545775" y="3848125"/>
            <a:ext cx="4827701" cy="2606520"/>
          </a:xfrm>
          <a:prstGeom prst="rect">
            <a:avLst/>
          </a:prstGeom>
          <a:noFill/>
          <a:ln>
            <a:noFill/>
          </a:ln>
        </p:spPr>
      </p:pic>
      <p:pic>
        <p:nvPicPr>
          <p:cNvPr id="193" name="Google Shape;193;g13c2f9c4695_1_86"/>
          <p:cNvPicPr preferRelativeResize="0"/>
          <p:nvPr/>
        </p:nvPicPr>
        <p:blipFill>
          <a:blip r:embed="rId4">
            <a:alphaModFix/>
          </a:blip>
          <a:stretch>
            <a:fillRect/>
          </a:stretch>
        </p:blipFill>
        <p:spPr>
          <a:xfrm>
            <a:off x="545775" y="1006200"/>
            <a:ext cx="4827701" cy="2606499"/>
          </a:xfrm>
          <a:prstGeom prst="rect">
            <a:avLst/>
          </a:prstGeom>
          <a:noFill/>
          <a:ln>
            <a:noFill/>
          </a:ln>
        </p:spPr>
      </p:pic>
      <p:sp>
        <p:nvSpPr>
          <p:cNvPr id="194" name="Google Shape;194;g13c2f9c4695_1_86"/>
          <p:cNvSpPr txBox="1">
            <a:spLocks noGrp="1"/>
          </p:cNvSpPr>
          <p:nvPr>
            <p:ph type="title"/>
          </p:nvPr>
        </p:nvSpPr>
        <p:spPr/>
        <p:txBody>
          <a:bodyPr>
            <a:normAutofit fontScale="90000"/>
          </a:bodyPr>
          <a:lstStyle/>
          <a:p>
            <a:pPr lvl="0"/>
            <a:r>
              <a:rPr lang="en-US"/>
              <a:t>G17 Ghosting Albedo profile</a:t>
            </a:r>
          </a:p>
        </p:txBody>
      </p:sp>
      <p:sp>
        <p:nvSpPr>
          <p:cNvPr id="195" name="Google Shape;195;g13c2f9c4695_1_86"/>
          <p:cNvSpPr txBox="1">
            <a:spLocks noGrp="1"/>
          </p:cNvSpPr>
          <p:nvPr>
            <p:ph type="sldNum" idx="4"/>
          </p:nvPr>
        </p:nvSpPr>
        <p:spPr/>
        <p:txBody>
          <a:bodyPr/>
          <a:lstStyle/>
          <a:p>
            <a:pPr lvl="0"/>
            <a:fld id="{00000000-1234-1234-1234-123412341234}" type="slidenum">
              <a:rPr lang="en-US" smtClean="0"/>
              <a:pPr lvl="0"/>
              <a:t>121</a:t>
            </a:fld>
            <a:endParaRPr lang="en-US"/>
          </a:p>
        </p:txBody>
      </p:sp>
      <p:sp>
        <p:nvSpPr>
          <p:cNvPr id="196" name="Google Shape;196;g13c2f9c4695_1_86"/>
          <p:cNvSpPr/>
          <p:nvPr/>
        </p:nvSpPr>
        <p:spPr>
          <a:xfrm>
            <a:off x="847725" y="3414150"/>
            <a:ext cx="3931200" cy="29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13c2f9c4695_1_86"/>
          <p:cNvSpPr/>
          <p:nvPr/>
        </p:nvSpPr>
        <p:spPr>
          <a:xfrm>
            <a:off x="847725" y="5254475"/>
            <a:ext cx="3931200" cy="29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13c2f9c4695_1_86"/>
          <p:cNvSpPr txBox="1"/>
          <p:nvPr/>
        </p:nvSpPr>
        <p:spPr>
          <a:xfrm>
            <a:off x="9906000" y="5482499"/>
            <a:ext cx="1470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FF0000"/>
                </a:solidFill>
                <a:latin typeface="Times New Roman"/>
                <a:ea typeface="Times New Roman"/>
                <a:cs typeface="Times New Roman"/>
                <a:sym typeface="Times New Roman"/>
              </a:rPr>
              <a:t>Phase Angle: 10.1°</a:t>
            </a:r>
            <a:endParaRPr sz="1200" dirty="0">
              <a:solidFill>
                <a:srgbClr val="FF0000"/>
              </a:solidFill>
              <a:latin typeface="Times New Roman"/>
              <a:ea typeface="Times New Roman"/>
              <a:cs typeface="Times New Roman"/>
              <a:sym typeface="Times New Roman"/>
            </a:endParaRPr>
          </a:p>
        </p:txBody>
      </p:sp>
      <p:pic>
        <p:nvPicPr>
          <p:cNvPr id="199" name="Google Shape;199;g13c2f9c4695_1_86"/>
          <p:cNvPicPr preferRelativeResize="0"/>
          <p:nvPr/>
        </p:nvPicPr>
        <p:blipFill>
          <a:blip r:embed="rId5">
            <a:alphaModFix/>
          </a:blip>
          <a:stretch>
            <a:fillRect/>
          </a:stretch>
        </p:blipFill>
        <p:spPr>
          <a:xfrm>
            <a:off x="6192701" y="1006201"/>
            <a:ext cx="5274621" cy="2422799"/>
          </a:xfrm>
          <a:prstGeom prst="rect">
            <a:avLst/>
          </a:prstGeom>
          <a:noFill/>
          <a:ln>
            <a:noFill/>
          </a:ln>
        </p:spPr>
      </p:pic>
      <p:sp>
        <p:nvSpPr>
          <p:cNvPr id="11" name="TextBox 10">
            <a:extLst>
              <a:ext uri="{FF2B5EF4-FFF2-40B4-BE49-F238E27FC236}">
                <a16:creationId xmlns:a16="http://schemas.microsoft.com/office/drawing/2014/main" id="{E37F9EC9-351B-4817-90E8-065B779962D4}"/>
              </a:ext>
            </a:extLst>
          </p:cNvPr>
          <p:cNvSpPr txBox="1"/>
          <p:nvPr/>
        </p:nvSpPr>
        <p:spPr>
          <a:xfrm>
            <a:off x="10058400" y="1124984"/>
            <a:ext cx="862352" cy="369332"/>
          </a:xfrm>
          <a:prstGeom prst="rect">
            <a:avLst/>
          </a:prstGeom>
          <a:noFill/>
        </p:spPr>
        <p:txBody>
          <a:bodyPr wrap="none" rtlCol="0">
            <a:spAutoFit/>
          </a:bodyPr>
          <a:lstStyle/>
          <a:p>
            <a:r>
              <a:rPr lang="en-US" sz="1400" dirty="0"/>
              <a:t>ghosting</a:t>
            </a:r>
            <a:r>
              <a:rPr lang="en-US" dirty="0"/>
              <a:t> </a:t>
            </a:r>
          </a:p>
        </p:txBody>
      </p:sp>
      <p:sp>
        <p:nvSpPr>
          <p:cNvPr id="12" name="TextBox 11">
            <a:extLst>
              <a:ext uri="{FF2B5EF4-FFF2-40B4-BE49-F238E27FC236}">
                <a16:creationId xmlns:a16="http://schemas.microsoft.com/office/drawing/2014/main" id="{93F09BE2-1922-44E4-AD8D-7D90F996BA84}"/>
              </a:ext>
            </a:extLst>
          </p:cNvPr>
          <p:cNvSpPr txBox="1"/>
          <p:nvPr/>
        </p:nvSpPr>
        <p:spPr>
          <a:xfrm>
            <a:off x="10464407" y="3892018"/>
            <a:ext cx="651140" cy="369332"/>
          </a:xfrm>
          <a:prstGeom prst="rect">
            <a:avLst/>
          </a:prstGeom>
          <a:noFill/>
        </p:spPr>
        <p:txBody>
          <a:bodyPr wrap="none" rtlCol="0">
            <a:spAutoFit/>
          </a:bodyPr>
          <a:lstStyle/>
          <a:p>
            <a:r>
              <a:rPr lang="en-US" sz="1400" dirty="0"/>
              <a:t>Lunar</a:t>
            </a:r>
            <a:r>
              <a:rPr lang="en-US" dirty="0"/>
              <a:t> </a:t>
            </a:r>
          </a:p>
        </p:txBody>
      </p:sp>
      <p:sp>
        <p:nvSpPr>
          <p:cNvPr id="19" name="Footer Placeholder 4">
            <a:extLst>
              <a:ext uri="{FF2B5EF4-FFF2-40B4-BE49-F238E27FC236}">
                <a16:creationId xmlns:a16="http://schemas.microsoft.com/office/drawing/2014/main" id="{895FF69F-E450-4319-8E7E-D62AB259F045}"/>
              </a:ext>
            </a:extLst>
          </p:cNvPr>
          <p:cNvSpPr>
            <a:spLocks noGrp="1"/>
          </p:cNvSpPr>
          <p:nvPr>
            <p:ph type="ftr" sz="quarter" idx="3"/>
          </p:nvPr>
        </p:nvSpPr>
        <p:spPr>
          <a:xfrm>
            <a:off x="2433637" y="6400007"/>
            <a:ext cx="73199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ea typeface="+mn-ea"/>
              </a:defRPr>
            </a:lvl1pPr>
          </a:lstStyle>
          <a:p>
            <a:pPr>
              <a:defRPr/>
            </a:pPr>
            <a:r>
              <a:rPr lang="en-US"/>
              <a:t>Full Validation PS-PVR for GOES-18 ABI L1b Products</a:t>
            </a:r>
            <a:endParaRPr lang="en-US" dirty="0"/>
          </a:p>
        </p:txBody>
      </p:sp>
      <p:sp>
        <p:nvSpPr>
          <p:cNvPr id="20" name="Google Shape;59;p1">
            <a:extLst>
              <a:ext uri="{FF2B5EF4-FFF2-40B4-BE49-F238E27FC236}">
                <a16:creationId xmlns:a16="http://schemas.microsoft.com/office/drawing/2014/main" id="{EACEE603-AB68-42A0-A109-92BFC0CD6ED0}"/>
              </a:ext>
            </a:extLst>
          </p:cNvPr>
          <p:cNvSpPr txBox="1">
            <a:spLocks/>
          </p:cNvSpPr>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2023-09-01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Lunar TrenDing</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ABI-L1b-PLPT-039, Bikash Basnet and Fangfang Yu </a:t>
            </a:r>
          </a:p>
        </p:txBody>
      </p:sp>
      <p:sp>
        <p:nvSpPr>
          <p:cNvPr id="4" name="Date Placeholder 3">
            <a:extLst>
              <a:ext uri="{FF2B5EF4-FFF2-40B4-BE49-F238E27FC236}">
                <a16:creationId xmlns:a16="http://schemas.microsoft.com/office/drawing/2014/main" id="{4BEDEFD7-6930-4730-B29D-6AD9882B11DF}"/>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C95BBD4F-46EF-424F-A1B1-4FB569CD0355}"/>
              </a:ext>
            </a:extLst>
          </p:cNvPr>
          <p:cNvSpPr>
            <a:spLocks noGrp="1"/>
          </p:cNvSpPr>
          <p:nvPr>
            <p:ph type="ftr" sz="quarter" idx="3"/>
          </p:nvPr>
        </p:nvSpPr>
        <p:spPr/>
        <p:txBody>
          <a:bodyPr/>
          <a:lstStyle/>
          <a:p>
            <a:pPr>
              <a:defRPr/>
            </a:pPr>
            <a:r>
              <a:rPr lang="en-US" dirty="0"/>
              <a:t>Full Validation PS-PVR for GOES-18 ABI L1b Products</a:t>
            </a:r>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122</a:t>
            </a:fld>
            <a:endParaRPr lang="en-US" altLang="en-US" dirty="0"/>
          </a:p>
        </p:txBody>
      </p:sp>
    </p:spTree>
    <p:extLst>
      <p:ext uri="{BB962C8B-B14F-4D97-AF65-F5344CB8AC3E}">
        <p14:creationId xmlns:p14="http://schemas.microsoft.com/office/powerpoint/2010/main" val="39171115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8DA667-0C3B-4A2A-8CCB-55EE423FAE77}"/>
              </a:ext>
            </a:extLst>
          </p:cNvPr>
          <p:cNvSpPr>
            <a:spLocks noGrp="1"/>
          </p:cNvSpPr>
          <p:nvPr>
            <p:ph type="title"/>
          </p:nvPr>
        </p:nvSpPr>
        <p:spPr/>
        <p:txBody>
          <a:bodyPr/>
          <a:lstStyle/>
          <a:p>
            <a:r>
              <a:rPr lang="en-US" sz="3600" dirty="0"/>
              <a:t>PLPT-39: Lunar Trending with MESO Scans</a:t>
            </a:r>
          </a:p>
        </p:txBody>
      </p:sp>
      <p:sp>
        <p:nvSpPr>
          <p:cNvPr id="6" name="Rectangle 5">
            <a:extLst>
              <a:ext uri="{FF2B5EF4-FFF2-40B4-BE49-F238E27FC236}">
                <a16:creationId xmlns:a16="http://schemas.microsoft.com/office/drawing/2014/main" id="{B0F604C0-C7A6-4020-8773-D1B6A49E4887}"/>
              </a:ext>
            </a:extLst>
          </p:cNvPr>
          <p:cNvSpPr/>
          <p:nvPr/>
        </p:nvSpPr>
        <p:spPr>
          <a:xfrm>
            <a:off x="1536344" y="3822553"/>
            <a:ext cx="2695043" cy="400110"/>
          </a:xfrm>
          <a:prstGeom prst="rect">
            <a:avLst/>
          </a:prstGeom>
          <a:ln w="12700" cmpd="sng">
            <a:noFill/>
          </a:ln>
        </p:spPr>
        <p:txBody>
          <a:bodyPr wrap="square">
            <a:spAutoFit/>
          </a:bodyPr>
          <a:lstStyle/>
          <a:p>
            <a:pPr algn="ctr"/>
            <a:r>
              <a:rPr lang="en-US" sz="2000" b="1" i="1" dirty="0"/>
              <a:t>Results</a:t>
            </a:r>
            <a:endParaRPr lang="en-US" sz="2000" dirty="0"/>
          </a:p>
        </p:txBody>
      </p:sp>
      <p:cxnSp>
        <p:nvCxnSpPr>
          <p:cNvPr id="7" name="Straight Connector 6">
            <a:extLst>
              <a:ext uri="{FF2B5EF4-FFF2-40B4-BE49-F238E27FC236}">
                <a16:creationId xmlns:a16="http://schemas.microsoft.com/office/drawing/2014/main" id="{C916F89A-F08C-4582-8A4B-F9782B8F281E}"/>
              </a:ext>
            </a:extLst>
          </p:cNvPr>
          <p:cNvCxnSpPr/>
          <p:nvPr/>
        </p:nvCxnSpPr>
        <p:spPr>
          <a:xfrm>
            <a:off x="6096000" y="1295401"/>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814E56-2309-4E4E-816E-96F063B6E9AF}"/>
              </a:ext>
            </a:extLst>
          </p:cNvPr>
          <p:cNvCxnSpPr>
            <a:cxnSpLocks/>
          </p:cNvCxnSpPr>
          <p:nvPr/>
        </p:nvCxnSpPr>
        <p:spPr>
          <a:xfrm flipV="1">
            <a:off x="1558212" y="3761400"/>
            <a:ext cx="8780786" cy="174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B51119-DD22-4082-806B-677D8C7C8482}"/>
              </a:ext>
            </a:extLst>
          </p:cNvPr>
          <p:cNvCxnSpPr>
            <a:cxnSpLocks/>
          </p:cNvCxnSpPr>
          <p:nvPr/>
        </p:nvCxnSpPr>
        <p:spPr>
          <a:xfrm flipH="1">
            <a:off x="6032659" y="1162364"/>
            <a:ext cx="52" cy="5237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F856C-9D1E-43F6-AFAB-0AF37B934A14}"/>
              </a:ext>
            </a:extLst>
          </p:cNvPr>
          <p:cNvCxnSpPr>
            <a:cxnSpLocks/>
          </p:cNvCxnSpPr>
          <p:nvPr/>
        </p:nvCxnSpPr>
        <p:spPr>
          <a:xfrm flipV="1">
            <a:off x="130012" y="3500610"/>
            <a:ext cx="11428756" cy="79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62F172F-74F9-44E1-B4F0-633897AEF55F}"/>
              </a:ext>
            </a:extLst>
          </p:cNvPr>
          <p:cNvSpPr/>
          <p:nvPr/>
        </p:nvSpPr>
        <p:spPr>
          <a:xfrm>
            <a:off x="597159" y="1151479"/>
            <a:ext cx="5338985" cy="1908215"/>
          </a:xfrm>
          <a:prstGeom prst="rect">
            <a:avLst/>
          </a:prstGeom>
          <a:ln w="12700" cmpd="sng">
            <a:noFill/>
          </a:ln>
        </p:spPr>
        <p:txBody>
          <a:bodyPr wrap="square">
            <a:spAutoFit/>
          </a:bodyPr>
          <a:lstStyle/>
          <a:p>
            <a:pPr algn="ctr"/>
            <a:r>
              <a:rPr lang="en-US" sz="2000" b="1" i="1" dirty="0"/>
              <a:t>Objective</a:t>
            </a:r>
            <a:endParaRPr lang="en-US" sz="2000" dirty="0"/>
          </a:p>
          <a:p>
            <a:pPr algn="ctr"/>
            <a:r>
              <a:rPr lang="en-US" dirty="0"/>
              <a:t>Monitor solar diffuser degradation using lunar images and model.</a:t>
            </a:r>
          </a:p>
          <a:p>
            <a:endParaRPr lang="en-US" sz="1400" dirty="0"/>
          </a:p>
          <a:p>
            <a:endParaRPr lang="en-US" sz="1400" dirty="0"/>
          </a:p>
          <a:p>
            <a:pPr algn="ctr"/>
            <a:r>
              <a:rPr lang="en-US" sz="2000" b="1" i="1" dirty="0"/>
              <a:t>Related Requirements</a:t>
            </a:r>
          </a:p>
          <a:p>
            <a:pPr algn="ctr"/>
            <a:r>
              <a:rPr lang="en-US" sz="1400" dirty="0"/>
              <a:t>MRD 2121, 2122</a:t>
            </a:r>
          </a:p>
        </p:txBody>
      </p:sp>
      <p:sp>
        <p:nvSpPr>
          <p:cNvPr id="12" name="Rectangle 11">
            <a:extLst>
              <a:ext uri="{FF2B5EF4-FFF2-40B4-BE49-F238E27FC236}">
                <a16:creationId xmlns:a16="http://schemas.microsoft.com/office/drawing/2014/main" id="{7F9EEF19-FB7C-44EE-8ABF-310F7E287D42}"/>
              </a:ext>
            </a:extLst>
          </p:cNvPr>
          <p:cNvSpPr/>
          <p:nvPr/>
        </p:nvSpPr>
        <p:spPr>
          <a:xfrm>
            <a:off x="6157587" y="3656229"/>
            <a:ext cx="5401182" cy="2062103"/>
          </a:xfrm>
          <a:prstGeom prst="rect">
            <a:avLst/>
          </a:prstGeom>
          <a:ln w="12700" cmpd="sng">
            <a:noFill/>
          </a:ln>
        </p:spPr>
        <p:txBody>
          <a:bodyPr wrap="square">
            <a:spAutoFit/>
          </a:bodyPr>
          <a:lstStyle/>
          <a:p>
            <a:pPr algn="ctr"/>
            <a:r>
              <a:rPr lang="en-US" sz="2000" b="1" i="1" dirty="0"/>
              <a:t>Conclusions</a:t>
            </a:r>
          </a:p>
          <a:p>
            <a:pPr marL="285750" indent="-285750">
              <a:buFont typeface="Arial" panose="020B0604020202020204" pitchFamily="34" charset="0"/>
              <a:buChar char="•"/>
            </a:pPr>
            <a:r>
              <a:rPr lang="en-US" dirty="0">
                <a:latin typeface="+mj-lt"/>
                <a:cs typeface="Times New Roman" panose="02020603050405020304" pitchFamily="18" charset="0"/>
              </a:rPr>
              <a:t>Data collection, analysis, </a:t>
            </a:r>
            <a:r>
              <a:rPr lang="en-US" dirty="0">
                <a:solidFill>
                  <a:srgbClr val="000000"/>
                </a:solidFill>
                <a:latin typeface="+mj-lt"/>
                <a:cs typeface="Times New Roman" panose="02020603050405020304" pitchFamily="18" charset="0"/>
              </a:rPr>
              <a:t>and</a:t>
            </a:r>
            <a:r>
              <a:rPr lang="en-US" dirty="0">
                <a:latin typeface="+mj-lt"/>
                <a:cs typeface="Times New Roman" panose="02020603050405020304" pitchFamily="18" charset="0"/>
              </a:rPr>
              <a:t> results are consistent with those for GOES-16.</a:t>
            </a:r>
            <a:endParaRPr lang="en-US" dirty="0">
              <a:solidFill>
                <a:srgbClr val="000000"/>
              </a:solidFill>
              <a:latin typeface="+mj-lt"/>
              <a:cs typeface="Times New Roman" panose="02020603050405020304" pitchFamily="18" charset="0"/>
            </a:endParaRPr>
          </a:p>
          <a:p>
            <a:pPr marL="285750" indent="-285750">
              <a:buFont typeface="Arial" panose="020B0604020202020204" pitchFamily="34" charset="0"/>
              <a:buChar char="•"/>
            </a:pPr>
            <a:r>
              <a:rPr lang="en-US" dirty="0">
                <a:latin typeface="+mj-lt"/>
                <a:cs typeface="Times New Roman" panose="02020603050405020304" pitchFamily="18" charset="0"/>
              </a:rPr>
              <a:t>The new SLIM model is a significant improvement than the GIRO model.</a:t>
            </a:r>
          </a:p>
          <a:p>
            <a:pPr marL="285750" indent="-285750">
              <a:buFont typeface="Arial" panose="020B0604020202020204" pitchFamily="34" charset="0"/>
              <a:buChar char="•"/>
            </a:pPr>
            <a:r>
              <a:rPr lang="en-US" dirty="0">
                <a:latin typeface="+mj-lt"/>
                <a:cs typeface="Times New Roman" panose="02020603050405020304" pitchFamily="18" charset="0"/>
              </a:rPr>
              <a:t>This effort will continue to ensure long term stability of ABI VNIR data.</a:t>
            </a:r>
          </a:p>
        </p:txBody>
      </p:sp>
      <p:sp>
        <p:nvSpPr>
          <p:cNvPr id="14" name="Rectangle 13">
            <a:extLst>
              <a:ext uri="{FF2B5EF4-FFF2-40B4-BE49-F238E27FC236}">
                <a16:creationId xmlns:a16="http://schemas.microsoft.com/office/drawing/2014/main" id="{1BE55221-270F-4F7B-BA57-367D825270AF}"/>
              </a:ext>
            </a:extLst>
          </p:cNvPr>
          <p:cNvSpPr/>
          <p:nvPr/>
        </p:nvSpPr>
        <p:spPr>
          <a:xfrm>
            <a:off x="6157586" y="1146518"/>
            <a:ext cx="5471395" cy="2339102"/>
          </a:xfrm>
          <a:prstGeom prst="rect">
            <a:avLst/>
          </a:prstGeom>
          <a:ln w="12700" cmpd="sng">
            <a:noFill/>
          </a:ln>
        </p:spPr>
        <p:txBody>
          <a:bodyPr wrap="square">
            <a:spAutoFit/>
          </a:bodyPr>
          <a:lstStyle/>
          <a:p>
            <a:pPr algn="ctr"/>
            <a:r>
              <a:rPr lang="en-US" sz="2000" b="1" i="1" dirty="0"/>
              <a:t>Methodology</a:t>
            </a:r>
          </a:p>
          <a:p>
            <a:pPr marL="285750" indent="-285750" algn="just">
              <a:buFont typeface="Arial" panose="020B0604020202020204" pitchFamily="34" charset="0"/>
              <a:buChar char="•"/>
            </a:pPr>
            <a:r>
              <a:rPr lang="en-US" dirty="0"/>
              <a:t>Regularly collect suitable lunar images (two to four per month, with desirable phase angle and position in the field of regard).</a:t>
            </a:r>
          </a:p>
          <a:p>
            <a:pPr marL="285750" indent="-285750" algn="just">
              <a:buFont typeface="Arial" panose="020B0604020202020204" pitchFamily="34" charset="0"/>
              <a:buChar char="•"/>
            </a:pPr>
            <a:r>
              <a:rPr lang="en-US" dirty="0"/>
              <a:t>Find the measured and modeled lunar irradiance for each image.</a:t>
            </a:r>
          </a:p>
          <a:p>
            <a:pPr marL="285750" indent="-285750" algn="just">
              <a:buFont typeface="Arial" panose="020B0604020202020204" pitchFamily="34" charset="0"/>
              <a:buChar char="•"/>
            </a:pPr>
            <a:r>
              <a:rPr lang="en-US" dirty="0"/>
              <a:t>Track the ratio of the measured and modeled irradiance over time and study the trend.</a:t>
            </a:r>
          </a:p>
        </p:txBody>
      </p:sp>
      <p:pic>
        <p:nvPicPr>
          <p:cNvPr id="16" name="Content Placeholder 9">
            <a:extLst>
              <a:ext uri="{FF2B5EF4-FFF2-40B4-BE49-F238E27FC236}">
                <a16:creationId xmlns:a16="http://schemas.microsoft.com/office/drawing/2014/main" id="{58A920BD-EF09-48D0-B1A0-8AD50AFF63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66131" y="3663765"/>
            <a:ext cx="5741653" cy="240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14">
            <a:extLst>
              <a:ext uri="{FF2B5EF4-FFF2-40B4-BE49-F238E27FC236}">
                <a16:creationId xmlns:a16="http://schemas.microsoft.com/office/drawing/2014/main" id="{1727A7B7-A8FD-484B-A770-ABAE941B6D88}"/>
              </a:ext>
            </a:extLst>
          </p:cNvPr>
          <p:cNvSpPr>
            <a:spLocks noGrp="1"/>
          </p:cNvSpPr>
          <p:nvPr>
            <p:ph type="dt" sz="half" idx="2"/>
          </p:nvPr>
        </p:nvSpPr>
        <p:spPr/>
        <p:txBody>
          <a:bodyPr/>
          <a:lstStyle/>
          <a:p>
            <a:r>
              <a:rPr lang="en-US"/>
              <a:t>2023-09-01</a:t>
            </a:r>
            <a:endParaRPr lang="en-US" dirty="0"/>
          </a:p>
        </p:txBody>
      </p:sp>
      <p:sp>
        <p:nvSpPr>
          <p:cNvPr id="17" name="Footer Placeholder 16">
            <a:extLst>
              <a:ext uri="{FF2B5EF4-FFF2-40B4-BE49-F238E27FC236}">
                <a16:creationId xmlns:a16="http://schemas.microsoft.com/office/drawing/2014/main" id="{00365075-6728-433A-8B3D-541A453EF457}"/>
              </a:ext>
            </a:extLst>
          </p:cNvPr>
          <p:cNvSpPr>
            <a:spLocks noGrp="1"/>
          </p:cNvSpPr>
          <p:nvPr>
            <p:ph type="ftr" sz="quarter" idx="3"/>
          </p:nvPr>
        </p:nvSpPr>
        <p:spPr/>
        <p:txBody>
          <a:bodyPr/>
          <a:lstStyle/>
          <a:p>
            <a:r>
              <a:rPr lang="en-US"/>
              <a:t>Full Validation PS-PVR for GOES-18 ABI L1b Products</a:t>
            </a:r>
            <a:endParaRPr lang="en-US" dirty="0"/>
          </a:p>
        </p:txBody>
      </p:sp>
      <p:sp>
        <p:nvSpPr>
          <p:cNvPr id="18" name="Slide Number Placeholder 17">
            <a:extLst>
              <a:ext uri="{FF2B5EF4-FFF2-40B4-BE49-F238E27FC236}">
                <a16:creationId xmlns:a16="http://schemas.microsoft.com/office/drawing/2014/main" id="{E21FDD58-BEF2-496C-B391-131BF80C541F}"/>
              </a:ext>
            </a:extLst>
          </p:cNvPr>
          <p:cNvSpPr>
            <a:spLocks noGrp="1"/>
          </p:cNvSpPr>
          <p:nvPr>
            <p:ph type="sldNum" sz="quarter" idx="4"/>
          </p:nvPr>
        </p:nvSpPr>
        <p:spPr/>
        <p:txBody>
          <a:bodyPr/>
          <a:lstStyle/>
          <a:p>
            <a:fld id="{24AD0344-B142-42FF-A24F-67F68BAAC27D}" type="slidenum">
              <a:rPr lang="en-US" smtClean="0"/>
              <a:pPr/>
              <a:t>123</a:t>
            </a:fld>
            <a:endParaRPr lang="en-US" dirty="0"/>
          </a:p>
        </p:txBody>
      </p:sp>
    </p:spTree>
    <p:extLst>
      <p:ext uri="{BB962C8B-B14F-4D97-AF65-F5344CB8AC3E}">
        <p14:creationId xmlns:p14="http://schemas.microsoft.com/office/powerpoint/2010/main" val="33836797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DAFF-1F5E-417B-880C-964A9866B49B}"/>
              </a:ext>
            </a:extLst>
          </p:cNvPr>
          <p:cNvSpPr>
            <a:spLocks noGrp="1"/>
          </p:cNvSpPr>
          <p:nvPr>
            <p:ph type="title"/>
          </p:nvPr>
        </p:nvSpPr>
        <p:spPr/>
        <p:txBody>
          <a:bodyPr>
            <a:normAutofit fontScale="90000"/>
          </a:bodyPr>
          <a:lstStyle/>
          <a:p>
            <a:r>
              <a:rPr lang="en-US" sz="4000" dirty="0"/>
              <a:t> Data Acquisitions</a:t>
            </a:r>
          </a:p>
        </p:txBody>
      </p:sp>
      <p:sp>
        <p:nvSpPr>
          <p:cNvPr id="3" name="Content Placeholder 2">
            <a:extLst>
              <a:ext uri="{FF2B5EF4-FFF2-40B4-BE49-F238E27FC236}">
                <a16:creationId xmlns:a16="http://schemas.microsoft.com/office/drawing/2014/main" id="{DA7651A2-8FC5-401C-820E-89F7F14DA569}"/>
              </a:ext>
            </a:extLst>
          </p:cNvPr>
          <p:cNvSpPr>
            <a:spLocks noGrp="1"/>
          </p:cNvSpPr>
          <p:nvPr>
            <p:ph idx="1"/>
          </p:nvPr>
        </p:nvSpPr>
        <p:spPr>
          <a:xfrm>
            <a:off x="647700" y="1043368"/>
            <a:ext cx="11163300" cy="5143500"/>
          </a:xfrm>
        </p:spPr>
        <p:txBody>
          <a:bodyPr/>
          <a:lstStyle/>
          <a:p>
            <a:r>
              <a:rPr lang="en-US" dirty="0"/>
              <a:t>Typically, two to four nominal ABI lunar acquisitions occur monthly.</a:t>
            </a:r>
          </a:p>
          <a:p>
            <a:pPr lvl="1"/>
            <a:r>
              <a:rPr lang="en-US" dirty="0"/>
              <a:t>Lunar trending images are normally collected with MESO2</a:t>
            </a:r>
          </a:p>
          <a:p>
            <a:pPr lvl="1"/>
            <a:r>
              <a:rPr lang="en-US" dirty="0"/>
              <a:t>Each ABI lunar acquisition event normally lasts two minutes with two consecutive MESO2 for lunar scan.</a:t>
            </a:r>
          </a:p>
          <a:p>
            <a:pPr lvl="1"/>
            <a:endParaRPr lang="en-US" dirty="0"/>
          </a:p>
          <a:p>
            <a:r>
              <a:rPr lang="en-US" dirty="0"/>
              <a:t>In general, ABI lunar images are collected with the absolute lunar phase angle in the range of 5 to 60 degrees. </a:t>
            </a:r>
          </a:p>
          <a:p>
            <a:pPr lvl="1"/>
            <a:r>
              <a:rPr lang="en-US" dirty="0"/>
              <a:t>Few acquisitions are &gt;60</a:t>
            </a:r>
            <a:r>
              <a:rPr lang="en-US" dirty="0">
                <a:latin typeface="Arial Black" panose="020B0A04020102020204" pitchFamily="34" charset="0"/>
              </a:rPr>
              <a:t>°</a:t>
            </a:r>
            <a:endParaRPr lang="en-US" dirty="0"/>
          </a:p>
          <a:p>
            <a:pPr lvl="1"/>
            <a:endParaRPr lang="en-US" dirty="0"/>
          </a:p>
        </p:txBody>
      </p:sp>
      <p:sp>
        <p:nvSpPr>
          <p:cNvPr id="4" name="Date Placeholder 3">
            <a:extLst>
              <a:ext uri="{FF2B5EF4-FFF2-40B4-BE49-F238E27FC236}">
                <a16:creationId xmlns:a16="http://schemas.microsoft.com/office/drawing/2014/main" id="{F6DA7299-6CBD-4A45-AB7A-9F0A340C5107}"/>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97D533D7-71FE-4206-AD11-7AF52CE18625}"/>
              </a:ext>
            </a:extLst>
          </p:cNvPr>
          <p:cNvSpPr>
            <a:spLocks noGrp="1"/>
          </p:cNvSpPr>
          <p:nvPr>
            <p:ph type="ftr" sz="quarter" idx="3"/>
          </p:nvPr>
        </p:nvSpPr>
        <p:spPr/>
        <p:txBody>
          <a:bodyPr/>
          <a:lstStyle/>
          <a:p>
            <a:pPr>
              <a:defRPr/>
            </a:pPr>
            <a:r>
              <a:rPr lang="en-US" dirty="0"/>
              <a:t>Full Validation PS-PVR for GOES-18 ABI L1b Products</a:t>
            </a:r>
          </a:p>
        </p:txBody>
      </p:sp>
      <p:sp>
        <p:nvSpPr>
          <p:cNvPr id="6" name="Slide Number Placeholder 5">
            <a:extLst>
              <a:ext uri="{FF2B5EF4-FFF2-40B4-BE49-F238E27FC236}">
                <a16:creationId xmlns:a16="http://schemas.microsoft.com/office/drawing/2014/main" id="{02828086-556B-44D9-862B-9853138C15DC}"/>
              </a:ext>
            </a:extLst>
          </p:cNvPr>
          <p:cNvSpPr>
            <a:spLocks noGrp="1"/>
          </p:cNvSpPr>
          <p:nvPr>
            <p:ph type="sldNum" sz="quarter" idx="4"/>
          </p:nvPr>
        </p:nvSpPr>
        <p:spPr/>
        <p:txBody>
          <a:bodyPr/>
          <a:lstStyle/>
          <a:p>
            <a:fld id="{9D60F4D7-1FAC-41F5-8B13-40B192A29539}" type="slidenum">
              <a:rPr lang="en-US" altLang="en-US" smtClean="0"/>
              <a:pPr/>
              <a:t>124</a:t>
            </a:fld>
            <a:endParaRPr lang="en-US" altLang="en-US" dirty="0"/>
          </a:p>
        </p:txBody>
      </p:sp>
    </p:spTree>
    <p:extLst>
      <p:ext uri="{BB962C8B-B14F-4D97-AF65-F5344CB8AC3E}">
        <p14:creationId xmlns:p14="http://schemas.microsoft.com/office/powerpoint/2010/main" val="16700921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C7BF70-12C3-4089-9E9B-6D641ED59C37}"/>
              </a:ext>
            </a:extLst>
          </p:cNvPr>
          <p:cNvSpPr>
            <a:spLocks noGrp="1"/>
          </p:cNvSpPr>
          <p:nvPr>
            <p:ph type="sldNum" sz="quarter" idx="4"/>
          </p:nvPr>
        </p:nvSpPr>
        <p:spPr/>
        <p:txBody>
          <a:bodyPr/>
          <a:lstStyle/>
          <a:p>
            <a:fld id="{ACC92CFC-D429-494E-860C-EBB75C38C3B4}" type="slidenum">
              <a:rPr lang="en-US" smtClean="0">
                <a:solidFill>
                  <a:prstClr val="black">
                    <a:tint val="75000"/>
                  </a:prstClr>
                </a:solidFill>
              </a:rPr>
              <a:pPr/>
              <a:t>125</a:t>
            </a:fld>
            <a:endParaRPr lang="en-US" dirty="0">
              <a:solidFill>
                <a:prstClr val="black">
                  <a:tint val="75000"/>
                </a:prstClr>
              </a:solidFill>
            </a:endParaRPr>
          </a:p>
        </p:txBody>
      </p:sp>
      <p:sp>
        <p:nvSpPr>
          <p:cNvPr id="2" name="Title 1">
            <a:extLst>
              <a:ext uri="{FF2B5EF4-FFF2-40B4-BE49-F238E27FC236}">
                <a16:creationId xmlns:a16="http://schemas.microsoft.com/office/drawing/2014/main" id="{20C93FEE-653F-48EE-844F-A9D82A66DBCF}"/>
              </a:ext>
            </a:extLst>
          </p:cNvPr>
          <p:cNvSpPr>
            <a:spLocks noGrp="1"/>
          </p:cNvSpPr>
          <p:nvPr>
            <p:ph type="title"/>
          </p:nvPr>
        </p:nvSpPr>
        <p:spPr/>
        <p:txBody>
          <a:bodyPr/>
          <a:lstStyle/>
          <a:p>
            <a:r>
              <a:rPr lang="en-US" sz="4000" dirty="0"/>
              <a:t>Method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77449F-4DF9-4093-9595-A0E89C988EFF}"/>
                  </a:ext>
                </a:extLst>
              </p:cNvPr>
              <p:cNvSpPr>
                <a:spLocks noGrp="1"/>
              </p:cNvSpPr>
              <p:nvPr>
                <p:ph idx="4294967295"/>
              </p:nvPr>
            </p:nvSpPr>
            <p:spPr>
              <a:xfrm>
                <a:off x="876300" y="1189038"/>
                <a:ext cx="5195888" cy="4984750"/>
              </a:xfrm>
            </p:spPr>
            <p:txBody>
              <a:bodyPr>
                <a:normAutofit fontScale="77500" lnSpcReduction="20000"/>
              </a:bodyPr>
              <a:lstStyle/>
              <a:p>
                <a:r>
                  <a:rPr lang="en-US" b="0" dirty="0"/>
                  <a:t>The lunar irradiance(I) for each given ABI lunar image is computed using Eq.1.</a:t>
                </a:r>
              </a:p>
              <a:p>
                <a:pPr lvl="1"/>
                <a:r>
                  <a:rPr lang="en-US" b="0" dirty="0"/>
                  <a:t> where </a:t>
                </a:r>
                <a14:m>
                  <m:oMath xmlns:m="http://schemas.openxmlformats.org/officeDocument/2006/math">
                    <m:r>
                      <a:rPr lang="en-US" b="0" i="1">
                        <a:latin typeface="Cambria Math" panose="02040503050406030204" pitchFamily="18" charset="0"/>
                      </a:rPr>
                      <m:t>𝛺</m:t>
                    </m:r>
                  </m:oMath>
                </a14:m>
                <a:r>
                  <a:rPr lang="en-US" b="0" dirty="0"/>
                  <a:t> is the sample solid angle</a:t>
                </a:r>
              </a:p>
              <a:p>
                <a:pPr lvl="1"/>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𝑓</m:t>
                        </m:r>
                      </m:e>
                      <m:sub>
                        <m:r>
                          <a:rPr lang="en-US" b="0" i="1">
                            <a:latin typeface="Cambria Math" panose="02040503050406030204" pitchFamily="18" charset="0"/>
                          </a:rPr>
                          <m:t>𝑜𝑣𝑒𝑟𝑠𝑎𝑚𝑝𝑙𝑖𝑛𝑔</m:t>
                        </m:r>
                      </m:sub>
                    </m:sSub>
                    <m:r>
                      <a:rPr lang="en-US" b="0" i="1">
                        <a:latin typeface="Cambria Math" panose="02040503050406030204" pitchFamily="18" charset="0"/>
                      </a:rPr>
                      <m:t> </m:t>
                    </m:r>
                  </m:oMath>
                </a14:m>
                <a:r>
                  <a:rPr lang="en-US" b="0" dirty="0"/>
                  <a:t>is the oversampling factor for a given band</a:t>
                </a:r>
              </a:p>
              <a:p>
                <a:pPr lvl="1"/>
                <a:r>
                  <a:rPr lang="en-US" b="0" dirty="0"/>
                  <a: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𝑅</m:t>
                        </m:r>
                      </m:e>
                      <m:sub>
                        <m:r>
                          <a:rPr lang="en-US" b="0" i="1">
                            <a:latin typeface="Cambria Math" panose="02040503050406030204" pitchFamily="18" charset="0"/>
                          </a:rPr>
                          <m:t>𝑖</m:t>
                        </m:r>
                        <m:r>
                          <a:rPr lang="en-US" b="0" i="1">
                            <a:latin typeface="Cambria Math" panose="02040503050406030204" pitchFamily="18" charset="0"/>
                          </a:rPr>
                          <m:t>,</m:t>
                        </m:r>
                        <m:r>
                          <a:rPr lang="en-US" b="0" i="1">
                            <a:latin typeface="Cambria Math" panose="02040503050406030204" pitchFamily="18" charset="0"/>
                          </a:rPr>
                          <m:t>𝑗</m:t>
                        </m:r>
                      </m:sub>
                    </m:sSub>
                  </m:oMath>
                </a14:m>
                <a:r>
                  <a:rPr lang="en-US" b="0" dirty="0"/>
                  <a:t> is the radiance for the sample at row </a:t>
                </a:r>
                <a14:m>
                  <m:oMath xmlns:m="http://schemas.openxmlformats.org/officeDocument/2006/math">
                    <m:r>
                      <a:rPr lang="en-US" b="0" i="1">
                        <a:latin typeface="Cambria Math" panose="02040503050406030204" pitchFamily="18" charset="0"/>
                      </a:rPr>
                      <m:t>𝑖</m:t>
                    </m:r>
                  </m:oMath>
                </a14:m>
                <a:r>
                  <a:rPr lang="en-US" b="0" dirty="0"/>
                  <a:t> and column </a:t>
                </a:r>
                <a14:m>
                  <m:oMath xmlns:m="http://schemas.openxmlformats.org/officeDocument/2006/math">
                    <m:r>
                      <a:rPr lang="en-US" b="0" i="1">
                        <a:latin typeface="Cambria Math" panose="02040503050406030204" pitchFamily="18" charset="0"/>
                      </a:rPr>
                      <m:t>𝑗</m:t>
                    </m:r>
                  </m:oMath>
                </a14:m>
                <a:r>
                  <a:rPr lang="en-US" b="0" dirty="0"/>
                  <a:t> for each subset Lunar image.</a:t>
                </a:r>
              </a:p>
              <a:p>
                <a:endParaRPr lang="en-US" b="0" dirty="0"/>
              </a:p>
              <a:p>
                <a:r>
                  <a:rPr lang="en-US" b="0" dirty="0"/>
                  <a:t>For each ABI Lunar acquisition, lunar model irradiance is computed.</a:t>
                </a:r>
              </a:p>
              <a:p>
                <a:pPr lvl="1"/>
                <a:r>
                  <a:rPr lang="en-US" b="0" dirty="0"/>
                  <a:t>GIRO and SLIM Lunar models were used.</a:t>
                </a:r>
              </a:p>
              <a:p>
                <a:endParaRPr lang="en-US" b="0" dirty="0"/>
              </a:p>
              <a:p>
                <a:r>
                  <a:rPr lang="en-US" b="0" dirty="0"/>
                  <a:t>The ratio between the measured ABI irradiance and simulated Lunar model irradiance for lunar acquisition at time </a:t>
                </a:r>
                <a14:m>
                  <m:oMath xmlns:m="http://schemas.openxmlformats.org/officeDocument/2006/math">
                    <m:r>
                      <a:rPr lang="en-US" b="0" i="1">
                        <a:latin typeface="Cambria Math" panose="02040503050406030204" pitchFamily="18" charset="0"/>
                      </a:rPr>
                      <m:t>𝑡</m:t>
                    </m:r>
                  </m:oMath>
                </a14:m>
                <a:r>
                  <a:rPr lang="en-US" b="0" dirty="0"/>
                  <a:t> is computed (Eq. 2 &amp; 3).</a:t>
                </a:r>
              </a:p>
              <a:p>
                <a:endParaRPr lang="en-US" dirty="0"/>
              </a:p>
            </p:txBody>
          </p:sp>
        </mc:Choice>
        <mc:Fallback xmlns="">
          <p:sp>
            <p:nvSpPr>
              <p:cNvPr id="3" name="Content Placeholder 2">
                <a:extLst>
                  <a:ext uri="{FF2B5EF4-FFF2-40B4-BE49-F238E27FC236}">
                    <a16:creationId xmlns:a16="http://schemas.microsoft.com/office/drawing/2014/main" id="{F677449F-4DF9-4093-9595-A0E89C988EFF}"/>
                  </a:ext>
                </a:extLst>
              </p:cNvPr>
              <p:cNvSpPr>
                <a:spLocks noGrp="1" noRot="1" noChangeAspect="1" noMove="1" noResize="1" noEditPoints="1" noAdjustHandles="1" noChangeArrowheads="1" noChangeShapeType="1" noTextEdit="1"/>
              </p:cNvSpPr>
              <p:nvPr>
                <p:ph idx="4294967295"/>
              </p:nvPr>
            </p:nvSpPr>
            <p:spPr>
              <a:xfrm>
                <a:off x="876300" y="1189038"/>
                <a:ext cx="5195888" cy="4984750"/>
              </a:xfrm>
              <a:blipFill>
                <a:blip r:embed="rId2"/>
                <a:stretch>
                  <a:fillRect l="-1291" t="-2200" r="-1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7D18AA1-4EB2-43DD-81F5-4648947A560F}"/>
                  </a:ext>
                </a:extLst>
              </p:cNvPr>
              <p:cNvSpPr/>
              <p:nvPr/>
            </p:nvSpPr>
            <p:spPr>
              <a:xfrm>
                <a:off x="7541405" y="3681279"/>
                <a:ext cx="2575577" cy="6789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𝐺𝐼𝑅𝑂</m:t>
                      </m:r>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𝑅𝑎𝑡𝑖𝑜</m:t>
                          </m:r>
                        </m:e>
                        <m:sub>
                          <m:r>
                            <a:rPr lang="en-US" i="1">
                              <a:latin typeface="Cambria Math" panose="02040503050406030204" pitchFamily="18" charset="0"/>
                            </a:rPr>
                            <m:t>𝑒</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𝐴𝐵𝐼</m:t>
                              </m:r>
                              <m:r>
                                <a:rPr lang="en-US" i="0">
                                  <a:latin typeface="Cambria Math" panose="02040503050406030204" pitchFamily="18" charset="0"/>
                                </a:rPr>
                                <m:t>,</m:t>
                              </m:r>
                              <m:r>
                                <a:rPr lang="en-US" i="1">
                                  <a:latin typeface="Cambria Math" panose="02040503050406030204" pitchFamily="18" charset="0"/>
                                </a:rPr>
                                <m:t>𝑡</m:t>
                              </m:r>
                            </m:sub>
                          </m:sSub>
                        </m:num>
                        <m:den>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𝐺𝐼𝑅𝑂</m:t>
                              </m:r>
                              <m:r>
                                <a:rPr lang="en-US" i="0">
                                  <a:latin typeface="Cambria Math" panose="02040503050406030204" pitchFamily="18" charset="0"/>
                                </a:rPr>
                                <m:t>,</m:t>
                              </m:r>
                              <m:r>
                                <a:rPr lang="en-US" i="1">
                                  <a:latin typeface="Cambria Math" panose="02040503050406030204" pitchFamily="18" charset="0"/>
                                </a:rPr>
                                <m:t>𝑡</m:t>
                              </m:r>
                            </m:sub>
                          </m:sSub>
                        </m:den>
                      </m:f>
                    </m:oMath>
                  </m:oMathPara>
                </a14:m>
                <a:endParaRPr lang="en-US" dirty="0"/>
              </a:p>
            </p:txBody>
          </p:sp>
        </mc:Choice>
        <mc:Fallback xmlns="">
          <p:sp>
            <p:nvSpPr>
              <p:cNvPr id="6" name="Rectangle 5">
                <a:extLst>
                  <a:ext uri="{FF2B5EF4-FFF2-40B4-BE49-F238E27FC236}">
                    <a16:creationId xmlns:a16="http://schemas.microsoft.com/office/drawing/2014/main" id="{27D18AA1-4EB2-43DD-81F5-4648947A560F}"/>
                  </a:ext>
                </a:extLst>
              </p:cNvPr>
              <p:cNvSpPr>
                <a:spLocks noRot="1" noChangeAspect="1" noMove="1" noResize="1" noEditPoints="1" noAdjustHandles="1" noChangeArrowheads="1" noChangeShapeType="1" noTextEdit="1"/>
              </p:cNvSpPr>
              <p:nvPr/>
            </p:nvSpPr>
            <p:spPr>
              <a:xfrm>
                <a:off x="7541405" y="3681279"/>
                <a:ext cx="2575577" cy="6789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ECB3A72-260E-4F08-89FE-D0271120D2BF}"/>
                  </a:ext>
                </a:extLst>
              </p:cNvPr>
              <p:cNvSpPr/>
              <p:nvPr/>
            </p:nvSpPr>
            <p:spPr>
              <a:xfrm>
                <a:off x="7612065" y="5255961"/>
                <a:ext cx="2495683" cy="6789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𝑆𝐿𝐼𝑀</m:t>
                      </m:r>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𝑅𝑎𝑡𝑖𝑜</m:t>
                          </m:r>
                        </m:e>
                        <m:sub>
                          <m:r>
                            <a:rPr lang="en-US" i="1">
                              <a:latin typeface="Cambria Math" panose="02040503050406030204" pitchFamily="18" charset="0"/>
                            </a:rPr>
                            <m:t>𝑒</m:t>
                          </m:r>
                          <m:r>
                            <a:rPr lang="en-US" i="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𝐴𝐵𝐼</m:t>
                              </m:r>
                              <m:r>
                                <a:rPr lang="en-US" i="0">
                                  <a:latin typeface="Cambria Math" panose="02040503050406030204" pitchFamily="18" charset="0"/>
                                </a:rPr>
                                <m:t>,</m:t>
                              </m:r>
                              <m:r>
                                <a:rPr lang="en-US" i="1">
                                  <a:latin typeface="Cambria Math" panose="02040503050406030204" pitchFamily="18" charset="0"/>
                                </a:rPr>
                                <m:t>𝑡</m:t>
                              </m:r>
                            </m:sub>
                          </m:sSub>
                        </m:num>
                        <m:den>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𝑆𝐿𝐼𝑀</m:t>
                              </m:r>
                              <m:r>
                                <a:rPr lang="en-US" i="0">
                                  <a:latin typeface="Cambria Math" panose="02040503050406030204" pitchFamily="18" charset="0"/>
                                </a:rPr>
                                <m:t>,</m:t>
                              </m:r>
                              <m:r>
                                <a:rPr lang="en-US" i="1">
                                  <a:latin typeface="Cambria Math" panose="02040503050406030204" pitchFamily="18" charset="0"/>
                                </a:rPr>
                                <m:t>𝑡</m:t>
                              </m:r>
                            </m:sub>
                          </m:sSub>
                        </m:den>
                      </m:f>
                    </m:oMath>
                  </m:oMathPara>
                </a14:m>
                <a:endParaRPr lang="en-US" dirty="0"/>
              </a:p>
            </p:txBody>
          </p:sp>
        </mc:Choice>
        <mc:Fallback xmlns="">
          <p:sp>
            <p:nvSpPr>
              <p:cNvPr id="7" name="Rectangle 6">
                <a:extLst>
                  <a:ext uri="{FF2B5EF4-FFF2-40B4-BE49-F238E27FC236}">
                    <a16:creationId xmlns:a16="http://schemas.microsoft.com/office/drawing/2014/main" id="{5ECB3A72-260E-4F08-89FE-D0271120D2BF}"/>
                  </a:ext>
                </a:extLst>
              </p:cNvPr>
              <p:cNvSpPr>
                <a:spLocks noRot="1" noChangeAspect="1" noMove="1" noResize="1" noEditPoints="1" noAdjustHandles="1" noChangeArrowheads="1" noChangeShapeType="1" noTextEdit="1"/>
              </p:cNvSpPr>
              <p:nvPr/>
            </p:nvSpPr>
            <p:spPr>
              <a:xfrm>
                <a:off x="7612065" y="5255961"/>
                <a:ext cx="2495683" cy="6789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4A6DE74-A92B-4F82-A679-2B298112DC86}"/>
                  </a:ext>
                </a:extLst>
              </p:cNvPr>
              <p:cNvSpPr/>
              <p:nvPr/>
            </p:nvSpPr>
            <p:spPr>
              <a:xfrm>
                <a:off x="7296636" y="1708899"/>
                <a:ext cx="3515386"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𝐴𝐵𝐼</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𝛺</m:t>
                          </m:r>
                        </m:num>
                        <m:den>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𝑜𝑣𝑒𝑟𝑠𝑎𝑚𝑝𝑙𝑖𝑛𝑔</m:t>
                              </m:r>
                            </m:sub>
                          </m:sSub>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sub>
                        <m:sup>
                          <m:r>
                            <a:rPr lang="en-US" i="1">
                              <a:latin typeface="Cambria Math" panose="02040503050406030204" pitchFamily="18" charset="0"/>
                            </a:rPr>
                            <m:t>𝑟𝑜𝑤</m:t>
                          </m:r>
                        </m:sup>
                        <m:e>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𝑗</m:t>
                              </m:r>
                            </m:sub>
                            <m:sup>
                              <m:r>
                                <a:rPr lang="en-US" i="1">
                                  <a:latin typeface="Cambria Math" panose="02040503050406030204" pitchFamily="18" charset="0"/>
                                </a:rPr>
                                <m:t>𝑐𝑜𝑙</m:t>
                              </m:r>
                            </m:sup>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𝑗</m:t>
                                  </m:r>
                                </m:sub>
                              </m:sSub>
                            </m:e>
                          </m:nary>
                        </m:e>
                      </m:nary>
                    </m:oMath>
                  </m:oMathPara>
                </a14:m>
                <a:endParaRPr lang="en-US" dirty="0"/>
              </a:p>
            </p:txBody>
          </p:sp>
        </mc:Choice>
        <mc:Fallback xmlns="">
          <p:sp>
            <p:nvSpPr>
              <p:cNvPr id="8" name="Rectangle 7">
                <a:extLst>
                  <a:ext uri="{FF2B5EF4-FFF2-40B4-BE49-F238E27FC236}">
                    <a16:creationId xmlns:a16="http://schemas.microsoft.com/office/drawing/2014/main" id="{E4A6DE74-A92B-4F82-A679-2B298112DC86}"/>
                  </a:ext>
                </a:extLst>
              </p:cNvPr>
              <p:cNvSpPr>
                <a:spLocks noRot="1" noChangeAspect="1" noMove="1" noResize="1" noEditPoints="1" noAdjustHandles="1" noChangeArrowheads="1" noChangeShapeType="1" noTextEdit="1"/>
              </p:cNvSpPr>
              <p:nvPr/>
            </p:nvSpPr>
            <p:spPr>
              <a:xfrm>
                <a:off x="7296636" y="1708899"/>
                <a:ext cx="3515386" cy="84856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38ED34D-0993-40B0-8596-778BA71D619E}"/>
              </a:ext>
            </a:extLst>
          </p:cNvPr>
          <p:cNvSpPr txBox="1"/>
          <p:nvPr/>
        </p:nvSpPr>
        <p:spPr>
          <a:xfrm>
            <a:off x="11197087" y="2044460"/>
            <a:ext cx="442750"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0389DC5A-5BC1-4D1C-93AA-E3467208D431}"/>
              </a:ext>
            </a:extLst>
          </p:cNvPr>
          <p:cNvSpPr txBox="1"/>
          <p:nvPr/>
        </p:nvSpPr>
        <p:spPr>
          <a:xfrm>
            <a:off x="11197087" y="3685105"/>
            <a:ext cx="442750"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4CBBD12D-F9CB-4290-8AE0-E9B71D5980FD}"/>
              </a:ext>
            </a:extLst>
          </p:cNvPr>
          <p:cNvSpPr txBox="1"/>
          <p:nvPr/>
        </p:nvSpPr>
        <p:spPr>
          <a:xfrm>
            <a:off x="11226428" y="5329796"/>
            <a:ext cx="442750" cy="369332"/>
          </a:xfrm>
          <a:prstGeom prst="rect">
            <a:avLst/>
          </a:prstGeom>
          <a:noFill/>
        </p:spPr>
        <p:txBody>
          <a:bodyPr wrap="none" rtlCol="0">
            <a:spAutoFit/>
          </a:bodyPr>
          <a:lstStyle/>
          <a:p>
            <a:r>
              <a:rPr lang="en-US" dirty="0"/>
              <a:t>(3)</a:t>
            </a:r>
          </a:p>
        </p:txBody>
      </p:sp>
      <p:sp>
        <p:nvSpPr>
          <p:cNvPr id="13" name="Footer Placeholder 4">
            <a:extLst>
              <a:ext uri="{FF2B5EF4-FFF2-40B4-BE49-F238E27FC236}">
                <a16:creationId xmlns:a16="http://schemas.microsoft.com/office/drawing/2014/main" id="{1FE72286-A00E-4C81-8656-1EA941A226D6}"/>
              </a:ext>
            </a:extLst>
          </p:cNvPr>
          <p:cNvSpPr>
            <a:spLocks noGrp="1"/>
          </p:cNvSpPr>
          <p:nvPr>
            <p:ph type="ftr" sz="quarter" idx="3"/>
          </p:nvPr>
        </p:nvSpPr>
        <p:spPr>
          <a:xfrm>
            <a:off x="2433637" y="6400007"/>
            <a:ext cx="7319963" cy="365125"/>
          </a:xfrm>
        </p:spPr>
        <p:txBody>
          <a:bodyPr/>
          <a:lstStyle/>
          <a:p>
            <a:pPr>
              <a:defRPr/>
            </a:pPr>
            <a:r>
              <a:rPr lang="en-US" dirty="0"/>
              <a:t>Full Validation PS-PVR for GOES-18 ABI L1b Products</a:t>
            </a:r>
          </a:p>
        </p:txBody>
      </p:sp>
      <p:sp>
        <p:nvSpPr>
          <p:cNvPr id="5" name="Date Placeholder 4">
            <a:extLst>
              <a:ext uri="{FF2B5EF4-FFF2-40B4-BE49-F238E27FC236}">
                <a16:creationId xmlns:a16="http://schemas.microsoft.com/office/drawing/2014/main" id="{016F1970-A0A7-4351-8DD4-CE06AD216926}"/>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20862639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B3D3-8CBE-4801-802D-4181012BF56C}"/>
              </a:ext>
            </a:extLst>
          </p:cNvPr>
          <p:cNvSpPr>
            <a:spLocks noGrp="1"/>
          </p:cNvSpPr>
          <p:nvPr>
            <p:ph type="title"/>
          </p:nvPr>
        </p:nvSpPr>
        <p:spPr/>
        <p:txBody>
          <a:bodyPr>
            <a:normAutofit fontScale="90000"/>
          </a:bodyPr>
          <a:lstStyle/>
          <a:p>
            <a:r>
              <a:rPr lang="en-US" sz="4000" dirty="0"/>
              <a:t>Results</a:t>
            </a:r>
          </a:p>
        </p:txBody>
      </p:sp>
      <p:sp>
        <p:nvSpPr>
          <p:cNvPr id="3" name="Content Placeholder 2">
            <a:extLst>
              <a:ext uri="{FF2B5EF4-FFF2-40B4-BE49-F238E27FC236}">
                <a16:creationId xmlns:a16="http://schemas.microsoft.com/office/drawing/2014/main" id="{9DE4240F-1460-43BA-AEA4-78C62349B4BC}"/>
              </a:ext>
            </a:extLst>
          </p:cNvPr>
          <p:cNvSpPr>
            <a:spLocks noGrp="1"/>
          </p:cNvSpPr>
          <p:nvPr>
            <p:ph idx="1"/>
          </p:nvPr>
        </p:nvSpPr>
        <p:spPr>
          <a:xfrm>
            <a:off x="685800" y="4749958"/>
            <a:ext cx="10971245" cy="1460342"/>
          </a:xfrm>
        </p:spPr>
        <p:txBody>
          <a:bodyPr/>
          <a:lstStyle/>
          <a:p>
            <a:r>
              <a:rPr lang="en-US" sz="1800" dirty="0"/>
              <a:t>Ratio of the observed and modeled (</a:t>
            </a:r>
            <a:r>
              <a:rPr lang="en-US" sz="1800" b="1" dirty="0">
                <a:solidFill>
                  <a:srgbClr val="008000"/>
                </a:solidFill>
              </a:rPr>
              <a:t>GIRO</a:t>
            </a:r>
            <a:r>
              <a:rPr lang="en-US" sz="1800" dirty="0"/>
              <a:t> and </a:t>
            </a:r>
            <a:r>
              <a:rPr lang="en-US" sz="1800" b="1" dirty="0">
                <a:solidFill>
                  <a:srgbClr val="FF3300"/>
                </a:solidFill>
              </a:rPr>
              <a:t>SLIM</a:t>
            </a:r>
            <a:r>
              <a:rPr lang="en-US" sz="1800" dirty="0"/>
              <a:t>) lunar irradiance plotted as a function of time for the six GOES-18 ABI VNIR channels. </a:t>
            </a:r>
          </a:p>
          <a:p>
            <a:r>
              <a:rPr lang="en-US" sz="1800" dirty="0"/>
              <a:t>Compared to the GIRO model, ratio to the SLIM simulation is more stable at the long-wavelength VNIR bands.</a:t>
            </a:r>
          </a:p>
          <a:p>
            <a:endParaRPr lang="en-US" sz="1800" dirty="0"/>
          </a:p>
        </p:txBody>
      </p:sp>
      <p:sp>
        <p:nvSpPr>
          <p:cNvPr id="4" name="Date Placeholder 3">
            <a:extLst>
              <a:ext uri="{FF2B5EF4-FFF2-40B4-BE49-F238E27FC236}">
                <a16:creationId xmlns:a16="http://schemas.microsoft.com/office/drawing/2014/main" id="{F226DC30-3A33-43DD-B0AA-45E2A1BBDCD2}"/>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A6C934AC-BA7B-465B-8B92-DD0AB84E079D}"/>
              </a:ext>
            </a:extLst>
          </p:cNvPr>
          <p:cNvSpPr>
            <a:spLocks noGrp="1"/>
          </p:cNvSpPr>
          <p:nvPr>
            <p:ph type="ftr" sz="quarter" idx="3"/>
          </p:nvPr>
        </p:nvSpPr>
        <p:spPr>
          <a:xfrm>
            <a:off x="2433637" y="6400007"/>
            <a:ext cx="7319963" cy="365125"/>
          </a:xfrm>
        </p:spPr>
        <p:txBody>
          <a:bodyPr/>
          <a:lstStyle/>
          <a:p>
            <a:pPr>
              <a:defRPr/>
            </a:pPr>
            <a:r>
              <a:rPr lang="en-US" dirty="0"/>
              <a:t>Full Validation PS-PVR for GOES-18 ABI L1b Products</a:t>
            </a:r>
          </a:p>
        </p:txBody>
      </p:sp>
      <p:sp>
        <p:nvSpPr>
          <p:cNvPr id="6" name="Slide Number Placeholder 5">
            <a:extLst>
              <a:ext uri="{FF2B5EF4-FFF2-40B4-BE49-F238E27FC236}">
                <a16:creationId xmlns:a16="http://schemas.microsoft.com/office/drawing/2014/main" id="{A53C306F-5391-4DEA-A259-8D8CE13CCBA3}"/>
              </a:ext>
            </a:extLst>
          </p:cNvPr>
          <p:cNvSpPr>
            <a:spLocks noGrp="1"/>
          </p:cNvSpPr>
          <p:nvPr>
            <p:ph type="sldNum" sz="quarter" idx="4"/>
          </p:nvPr>
        </p:nvSpPr>
        <p:spPr/>
        <p:txBody>
          <a:bodyPr/>
          <a:lstStyle/>
          <a:p>
            <a:fld id="{9D60F4D7-1FAC-41F5-8B13-40B192A29539}" type="slidenum">
              <a:rPr lang="en-US" altLang="en-US" smtClean="0"/>
              <a:pPr/>
              <a:t>126</a:t>
            </a:fld>
            <a:endParaRPr lang="en-US" altLang="en-US" dirty="0"/>
          </a:p>
        </p:txBody>
      </p:sp>
      <p:pic>
        <p:nvPicPr>
          <p:cNvPr id="7" name="Content Placeholder 9">
            <a:extLst>
              <a:ext uri="{FF2B5EF4-FFF2-40B4-BE49-F238E27FC236}">
                <a16:creationId xmlns:a16="http://schemas.microsoft.com/office/drawing/2014/main" id="{A4C535C8-1694-4790-8B6A-773C58821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47800" y="1028700"/>
            <a:ext cx="8688354" cy="363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0700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Space chasing</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ABI-L1b-PLPT-040, Fangfang Yu and Xiangqian Wu</a:t>
            </a:r>
          </a:p>
        </p:txBody>
      </p:sp>
      <p:sp>
        <p:nvSpPr>
          <p:cNvPr id="4" name="Date Placeholder 3">
            <a:extLst>
              <a:ext uri="{FF2B5EF4-FFF2-40B4-BE49-F238E27FC236}">
                <a16:creationId xmlns:a16="http://schemas.microsoft.com/office/drawing/2014/main" id="{4BEDEFD7-6930-4730-B29D-6AD9882B11DF}"/>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C95BBD4F-46EF-424F-A1B1-4FB569CD0355}"/>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127</a:t>
            </a:fld>
            <a:endParaRPr lang="en-US" altLang="en-US" dirty="0"/>
          </a:p>
        </p:txBody>
      </p:sp>
    </p:spTree>
    <p:extLst>
      <p:ext uri="{BB962C8B-B14F-4D97-AF65-F5344CB8AC3E}">
        <p14:creationId xmlns:p14="http://schemas.microsoft.com/office/powerpoint/2010/main" val="1559122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8DA667-0C3B-4A2A-8CCB-55EE423FAE77}"/>
              </a:ext>
            </a:extLst>
          </p:cNvPr>
          <p:cNvSpPr>
            <a:spLocks noGrp="1"/>
          </p:cNvSpPr>
          <p:nvPr>
            <p:ph type="title"/>
          </p:nvPr>
        </p:nvSpPr>
        <p:spPr/>
        <p:txBody>
          <a:bodyPr/>
          <a:lstStyle/>
          <a:p>
            <a:r>
              <a:rPr lang="en-US" sz="4000" dirty="0"/>
              <a:t>PLPT-40: Space Chasing</a:t>
            </a:r>
          </a:p>
        </p:txBody>
      </p:sp>
      <p:cxnSp>
        <p:nvCxnSpPr>
          <p:cNvPr id="7" name="Straight Connector 6">
            <a:extLst>
              <a:ext uri="{FF2B5EF4-FFF2-40B4-BE49-F238E27FC236}">
                <a16:creationId xmlns:a16="http://schemas.microsoft.com/office/drawing/2014/main" id="{C916F89A-F08C-4582-8A4B-F9782B8F281E}"/>
              </a:ext>
            </a:extLst>
          </p:cNvPr>
          <p:cNvCxnSpPr/>
          <p:nvPr/>
        </p:nvCxnSpPr>
        <p:spPr>
          <a:xfrm>
            <a:off x="6096000" y="1295401"/>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814E56-2309-4E4E-816E-96F063B6E9AF}"/>
              </a:ext>
            </a:extLst>
          </p:cNvPr>
          <p:cNvCxnSpPr>
            <a:cxnSpLocks/>
          </p:cNvCxnSpPr>
          <p:nvPr/>
        </p:nvCxnSpPr>
        <p:spPr>
          <a:xfrm flipV="1">
            <a:off x="1558212" y="3761400"/>
            <a:ext cx="8780786" cy="174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B51119-DD22-4082-806B-677D8C7C8482}"/>
              </a:ext>
            </a:extLst>
          </p:cNvPr>
          <p:cNvCxnSpPr>
            <a:cxnSpLocks/>
          </p:cNvCxnSpPr>
          <p:nvPr/>
        </p:nvCxnSpPr>
        <p:spPr>
          <a:xfrm flipH="1">
            <a:off x="6093619" y="1162364"/>
            <a:ext cx="52" cy="5237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F856C-9D1E-43F6-AFAB-0AF37B934A14}"/>
              </a:ext>
            </a:extLst>
          </p:cNvPr>
          <p:cNvCxnSpPr>
            <a:cxnSpLocks/>
          </p:cNvCxnSpPr>
          <p:nvPr/>
        </p:nvCxnSpPr>
        <p:spPr>
          <a:xfrm>
            <a:off x="609601" y="3657600"/>
            <a:ext cx="1097279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62F172F-74F9-44E1-B4F0-633897AEF55F}"/>
              </a:ext>
            </a:extLst>
          </p:cNvPr>
          <p:cNvSpPr/>
          <p:nvPr/>
        </p:nvSpPr>
        <p:spPr>
          <a:xfrm>
            <a:off x="607220" y="1151479"/>
            <a:ext cx="5328924" cy="1969770"/>
          </a:xfrm>
          <a:prstGeom prst="rect">
            <a:avLst/>
          </a:prstGeom>
          <a:ln w="12700" cmpd="sng">
            <a:noFill/>
          </a:ln>
        </p:spPr>
        <p:txBody>
          <a:bodyPr wrap="square">
            <a:spAutoFit/>
          </a:bodyPr>
          <a:lstStyle/>
          <a:p>
            <a:pPr algn="ctr"/>
            <a:r>
              <a:rPr lang="en-US" sz="2000" b="1" i="1" dirty="0"/>
              <a:t>Objective</a:t>
            </a:r>
            <a:endParaRPr lang="en-US" sz="2000" dirty="0"/>
          </a:p>
          <a:p>
            <a:pPr algn="ctr"/>
            <a:r>
              <a:rPr lang="en-US" dirty="0"/>
              <a:t>Verify spatial uniformity of infrared channels in the east-west direction, including performance under different thermal stress.</a:t>
            </a:r>
          </a:p>
          <a:p>
            <a:endParaRPr lang="en-US" sz="1400" dirty="0"/>
          </a:p>
          <a:p>
            <a:pPr algn="ctr"/>
            <a:r>
              <a:rPr lang="en-US" sz="2000" b="1" i="1" dirty="0"/>
              <a:t>Related Requirements</a:t>
            </a:r>
          </a:p>
          <a:p>
            <a:pPr algn="ctr"/>
            <a:r>
              <a:rPr lang="en-US" sz="1400" dirty="0"/>
              <a:t>MRD 519, 1493, 1503, 1513</a:t>
            </a:r>
          </a:p>
        </p:txBody>
      </p:sp>
      <p:sp>
        <p:nvSpPr>
          <p:cNvPr id="12" name="Rectangle 11">
            <a:extLst>
              <a:ext uri="{FF2B5EF4-FFF2-40B4-BE49-F238E27FC236}">
                <a16:creationId xmlns:a16="http://schemas.microsoft.com/office/drawing/2014/main" id="{7F9EEF19-FB7C-44EE-8ABF-310F7E287D42}"/>
              </a:ext>
            </a:extLst>
          </p:cNvPr>
          <p:cNvSpPr/>
          <p:nvPr/>
        </p:nvSpPr>
        <p:spPr>
          <a:xfrm>
            <a:off x="6258512" y="3789391"/>
            <a:ext cx="5326267" cy="2369880"/>
          </a:xfrm>
          <a:prstGeom prst="rect">
            <a:avLst/>
          </a:prstGeom>
          <a:ln w="12700" cmpd="sng">
            <a:noFill/>
          </a:ln>
        </p:spPr>
        <p:txBody>
          <a:bodyPr wrap="square">
            <a:spAutoFit/>
          </a:bodyPr>
          <a:lstStyle/>
          <a:p>
            <a:pPr algn="ctr"/>
            <a:r>
              <a:rPr lang="en-US" sz="2000" b="1" i="1" dirty="0"/>
              <a:t>Conclusions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Calibration uncertainty due to spatial non-uniformity in the East-West direction and within the test range of [-6.0º, 6.0º] is sufficiently small.</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Less than 60 </a:t>
            </a:r>
            <a:r>
              <a:rPr lang="en-US" sz="1600" dirty="0" err="1">
                <a:latin typeface="Times New Roman" panose="02020603050405020304" pitchFamily="18" charset="0"/>
                <a:cs typeface="Times New Roman" panose="02020603050405020304" pitchFamily="18" charset="0"/>
              </a:rPr>
              <a:t>mK</a:t>
            </a:r>
            <a:r>
              <a:rPr lang="en-US" sz="1600" dirty="0">
                <a:latin typeface="Times New Roman" panose="02020603050405020304" pitchFamily="18" charset="0"/>
                <a:cs typeface="Times New Roman" panose="02020603050405020304" pitchFamily="18" charset="0"/>
              </a:rPr>
              <a:t> for the 3.9 µm channel.</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Less than 20 </a:t>
            </a:r>
            <a:r>
              <a:rPr lang="en-US" sz="1600" dirty="0" err="1">
                <a:latin typeface="Times New Roman" panose="02020603050405020304" pitchFamily="18" charset="0"/>
                <a:cs typeface="Times New Roman" panose="02020603050405020304" pitchFamily="18" charset="0"/>
              </a:rPr>
              <a:t>mK</a:t>
            </a:r>
            <a:r>
              <a:rPr lang="en-US" sz="1600" dirty="0">
                <a:latin typeface="Times New Roman" panose="02020603050405020304" pitchFamily="18" charset="0"/>
                <a:cs typeface="Times New Roman" panose="02020603050405020304" pitchFamily="18" charset="0"/>
              </a:rPr>
              <a:t> for other IR channels.</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Better than the requirement of 100 </a:t>
            </a:r>
            <a:r>
              <a:rPr lang="en-US" sz="1600" dirty="0" err="1">
                <a:latin typeface="Times New Roman" panose="02020603050405020304" pitchFamily="18" charset="0"/>
                <a:cs typeface="Times New Roman" panose="02020603050405020304" pitchFamily="18" charset="0"/>
              </a:rPr>
              <a:t>mK.</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Influence of thermal conditions is understood.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Results are consistent with similar tests for GOES-16.</a:t>
            </a:r>
          </a:p>
        </p:txBody>
      </p:sp>
      <p:sp>
        <p:nvSpPr>
          <p:cNvPr id="14" name="Rectangle 13">
            <a:extLst>
              <a:ext uri="{FF2B5EF4-FFF2-40B4-BE49-F238E27FC236}">
                <a16:creationId xmlns:a16="http://schemas.microsoft.com/office/drawing/2014/main" id="{1BE55221-270F-4F7B-BA57-367D825270AF}"/>
              </a:ext>
            </a:extLst>
          </p:cNvPr>
          <p:cNvSpPr/>
          <p:nvPr/>
        </p:nvSpPr>
        <p:spPr>
          <a:xfrm>
            <a:off x="6251146" y="1151479"/>
            <a:ext cx="5326283" cy="2339102"/>
          </a:xfrm>
          <a:prstGeom prst="rect">
            <a:avLst/>
          </a:prstGeom>
          <a:ln w="12700" cmpd="sng">
            <a:noFill/>
          </a:ln>
        </p:spPr>
        <p:txBody>
          <a:bodyPr wrap="square">
            <a:spAutoFit/>
          </a:bodyPr>
          <a:lstStyle/>
          <a:p>
            <a:pPr algn="ctr"/>
            <a:r>
              <a:rPr lang="en-US" sz="2000" b="1" i="1" dirty="0"/>
              <a:t>Methodology</a:t>
            </a:r>
          </a:p>
          <a:p>
            <a:pPr marL="285750" indent="-285750" algn="just">
              <a:buFont typeface="Arial" panose="020B0604020202020204" pitchFamily="34" charset="0"/>
              <a:buChar char="•"/>
            </a:pPr>
            <a:r>
              <a:rPr lang="en-US" sz="1400" dirty="0"/>
              <a:t>Scan the space above the North Pole with well planned MESO frames at the following times:</a:t>
            </a:r>
          </a:p>
          <a:p>
            <a:pPr marL="742950" lvl="1" indent="-285750" algn="just">
              <a:buFont typeface="Courier New" panose="02070309020205020404" pitchFamily="49" charset="0"/>
              <a:buChar char="o"/>
            </a:pPr>
            <a:r>
              <a:rPr lang="en-US" sz="1400" dirty="0"/>
              <a:t>Once near local noon (00:00-00:40 UTC on 06/28/2022)</a:t>
            </a:r>
          </a:p>
          <a:p>
            <a:pPr marL="742950" lvl="1" indent="-285750" algn="just">
              <a:buFont typeface="Courier New" panose="02070309020205020404" pitchFamily="49" charset="0"/>
              <a:buChar char="o"/>
            </a:pPr>
            <a:r>
              <a:rPr lang="en-US" sz="1400" dirty="0"/>
              <a:t>Twice near local midnight (08:00-08:40 UTC and 10:00-10:40 UTC on 06/29/2022)</a:t>
            </a:r>
          </a:p>
          <a:p>
            <a:pPr marL="285750" indent="-285750" algn="just">
              <a:buFont typeface="Arial" panose="020B0604020202020204" pitchFamily="34" charset="0"/>
              <a:buChar char="•"/>
            </a:pPr>
            <a:r>
              <a:rPr lang="en-US" sz="1400" dirty="0"/>
              <a:t>Process the MESO data to L1beta using GRATDAT with the latest version of G18 operational calibration LUTs</a:t>
            </a:r>
          </a:p>
          <a:p>
            <a:pPr marL="285750" indent="-285750" algn="just">
              <a:buFont typeface="Arial" panose="020B0604020202020204" pitchFamily="34" charset="0"/>
              <a:buChar char="•"/>
            </a:pPr>
            <a:r>
              <a:rPr lang="en-US" sz="1400" dirty="0"/>
              <a:t>Assessed the radiance versus EW scan angle for the space scenes at different thermal condition</a:t>
            </a:r>
          </a:p>
        </p:txBody>
      </p:sp>
      <p:pic>
        <p:nvPicPr>
          <p:cNvPr id="13" name="Picture 12">
            <a:extLst>
              <a:ext uri="{FF2B5EF4-FFF2-40B4-BE49-F238E27FC236}">
                <a16:creationId xmlns:a16="http://schemas.microsoft.com/office/drawing/2014/main" id="{C80C6398-2265-44D2-82CD-64EA05F8821E}"/>
              </a:ext>
            </a:extLst>
          </p:cNvPr>
          <p:cNvPicPr>
            <a:picLocks noChangeAspect="1"/>
          </p:cNvPicPr>
          <p:nvPr/>
        </p:nvPicPr>
        <p:blipFill>
          <a:blip r:embed="rId2"/>
          <a:stretch>
            <a:fillRect/>
          </a:stretch>
        </p:blipFill>
        <p:spPr>
          <a:xfrm>
            <a:off x="1045394" y="3778898"/>
            <a:ext cx="4496632" cy="2745469"/>
          </a:xfrm>
          <a:prstGeom prst="rect">
            <a:avLst/>
          </a:prstGeom>
        </p:spPr>
      </p:pic>
      <p:sp>
        <p:nvSpPr>
          <p:cNvPr id="2" name="Date Placeholder 1">
            <a:extLst>
              <a:ext uri="{FF2B5EF4-FFF2-40B4-BE49-F238E27FC236}">
                <a16:creationId xmlns:a16="http://schemas.microsoft.com/office/drawing/2014/main" id="{516DC3AD-D813-4637-88DC-05CF88FDE22C}"/>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B1F1D916-5D02-43A4-AFC2-EEBA214AAA2F}"/>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7E03737A-51B5-4412-A4CF-6B5603822D15}"/>
              </a:ext>
            </a:extLst>
          </p:cNvPr>
          <p:cNvSpPr>
            <a:spLocks noGrp="1"/>
          </p:cNvSpPr>
          <p:nvPr>
            <p:ph type="sldNum" sz="quarter" idx="4"/>
          </p:nvPr>
        </p:nvSpPr>
        <p:spPr/>
        <p:txBody>
          <a:bodyPr/>
          <a:lstStyle/>
          <a:p>
            <a:fld id="{24AD0344-B142-42FF-A24F-67F68BAAC27D}" type="slidenum">
              <a:rPr lang="en-US" smtClean="0"/>
              <a:pPr/>
              <a:t>128</a:t>
            </a:fld>
            <a:endParaRPr lang="en-US" dirty="0"/>
          </a:p>
        </p:txBody>
      </p:sp>
    </p:spTree>
    <p:extLst>
      <p:ext uri="{BB962C8B-B14F-4D97-AF65-F5344CB8AC3E}">
        <p14:creationId xmlns:p14="http://schemas.microsoft.com/office/powerpoint/2010/main" val="14644155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DAFF-1F5E-417B-880C-964A9866B49B}"/>
              </a:ext>
            </a:extLst>
          </p:cNvPr>
          <p:cNvSpPr>
            <a:spLocks noGrp="1"/>
          </p:cNvSpPr>
          <p:nvPr>
            <p:ph type="title"/>
          </p:nvPr>
        </p:nvSpPr>
        <p:spPr/>
        <p:txBody>
          <a:bodyPr>
            <a:normAutofit fontScale="90000"/>
          </a:bodyPr>
          <a:lstStyle/>
          <a:p>
            <a:r>
              <a:rPr lang="en-US" dirty="0"/>
              <a:t>Space Chasing and Data Collection</a:t>
            </a:r>
          </a:p>
        </p:txBody>
      </p:sp>
      <p:sp>
        <p:nvSpPr>
          <p:cNvPr id="3" name="Content Placeholder 2">
            <a:extLst>
              <a:ext uri="{FF2B5EF4-FFF2-40B4-BE49-F238E27FC236}">
                <a16:creationId xmlns:a16="http://schemas.microsoft.com/office/drawing/2014/main" id="{DA7651A2-8FC5-401C-820E-89F7F14DA569}"/>
              </a:ext>
            </a:extLst>
          </p:cNvPr>
          <p:cNvSpPr>
            <a:spLocks noGrp="1"/>
          </p:cNvSpPr>
          <p:nvPr>
            <p:ph idx="1"/>
          </p:nvPr>
        </p:nvSpPr>
        <p:spPr>
          <a:xfrm>
            <a:off x="647700" y="1043368"/>
            <a:ext cx="11163300" cy="5143500"/>
          </a:xfrm>
        </p:spPr>
        <p:txBody>
          <a:bodyPr/>
          <a:lstStyle/>
          <a:p>
            <a:r>
              <a:rPr lang="en-US" dirty="0"/>
              <a:t> </a:t>
            </a:r>
            <a:r>
              <a:rPr lang="en-US" sz="2800" dirty="0"/>
              <a:t>Goals</a:t>
            </a:r>
          </a:p>
          <a:p>
            <a:pPr lvl="1"/>
            <a:r>
              <a:rPr lang="en-US" sz="2400" dirty="0"/>
              <a:t>Examine IR response vs scan angle (RVS) performance at different thermal stress</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endParaRPr lang="en-US" sz="2800" dirty="0"/>
          </a:p>
          <a:p>
            <a:endParaRPr lang="en-US" sz="2800" dirty="0"/>
          </a:p>
          <a:p>
            <a:r>
              <a:rPr lang="en-US" sz="2800" dirty="0"/>
              <a:t>Data Collections </a:t>
            </a:r>
            <a:r>
              <a:rPr lang="en-US" dirty="0"/>
              <a:t>(MESO1 and MES2 in M6 timeline)</a:t>
            </a:r>
            <a:endParaRPr lang="en-US" sz="2800" dirty="0"/>
          </a:p>
          <a:p>
            <a:pPr lvl="1"/>
            <a:r>
              <a:rPr lang="en-US" sz="2000" dirty="0"/>
              <a:t>06/28/2022 00:00 – 00:40 UTC (local noon),  4 timelines</a:t>
            </a:r>
          </a:p>
          <a:p>
            <a:pPr lvl="1"/>
            <a:r>
              <a:rPr lang="en-US" sz="2000" dirty="0"/>
              <a:t>06/29/2022 08:00 – 08:40 UTC (before midnight), 4 timelines</a:t>
            </a:r>
          </a:p>
          <a:p>
            <a:pPr lvl="1"/>
            <a:r>
              <a:rPr lang="en-US" sz="2000" dirty="0"/>
              <a:t>06/29/2022 10:00 – 10:40 UTC (after midnight), 4 timelines</a:t>
            </a:r>
          </a:p>
          <a:p>
            <a:pPr lvl="1"/>
            <a:endParaRPr lang="en-US" dirty="0"/>
          </a:p>
        </p:txBody>
      </p:sp>
      <p:sp>
        <p:nvSpPr>
          <p:cNvPr id="4" name="Date Placeholder 3">
            <a:extLst>
              <a:ext uri="{FF2B5EF4-FFF2-40B4-BE49-F238E27FC236}">
                <a16:creationId xmlns:a16="http://schemas.microsoft.com/office/drawing/2014/main" id="{F6DA7299-6CBD-4A45-AB7A-9F0A340C5107}"/>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97D533D7-71FE-4206-AD11-7AF52CE18625}"/>
              </a:ext>
            </a:extLst>
          </p:cNvPr>
          <p:cNvSpPr>
            <a:spLocks noGrp="1"/>
          </p:cNvSpPr>
          <p:nvPr>
            <p:ph type="ftr" sz="quarter" idx="3"/>
          </p:nvPr>
        </p:nvSpPr>
        <p:spPr/>
        <p:txBody>
          <a:bodyPr/>
          <a:lstStyle/>
          <a:p>
            <a:pPr>
              <a:defRPr/>
            </a:pPr>
            <a:r>
              <a:rPr lang="en-US" dirty="0"/>
              <a:t>Full Validation PS-PVR for GOES-18 ABI L1b Products</a:t>
            </a:r>
          </a:p>
        </p:txBody>
      </p:sp>
      <p:sp>
        <p:nvSpPr>
          <p:cNvPr id="6" name="Slide Number Placeholder 5">
            <a:extLst>
              <a:ext uri="{FF2B5EF4-FFF2-40B4-BE49-F238E27FC236}">
                <a16:creationId xmlns:a16="http://schemas.microsoft.com/office/drawing/2014/main" id="{02828086-556B-44D9-862B-9853138C15DC}"/>
              </a:ext>
            </a:extLst>
          </p:cNvPr>
          <p:cNvSpPr>
            <a:spLocks noGrp="1"/>
          </p:cNvSpPr>
          <p:nvPr>
            <p:ph type="sldNum" sz="quarter" idx="4"/>
          </p:nvPr>
        </p:nvSpPr>
        <p:spPr/>
        <p:txBody>
          <a:bodyPr/>
          <a:lstStyle/>
          <a:p>
            <a:fld id="{9D60F4D7-1FAC-41F5-8B13-40B192A29539}" type="slidenum">
              <a:rPr lang="en-US" altLang="en-US" smtClean="0"/>
              <a:pPr/>
              <a:t>129</a:t>
            </a:fld>
            <a:endParaRPr lang="en-US" altLang="en-US" dirty="0"/>
          </a:p>
        </p:txBody>
      </p:sp>
      <p:grpSp>
        <p:nvGrpSpPr>
          <p:cNvPr id="11" name="Group 10">
            <a:extLst>
              <a:ext uri="{FF2B5EF4-FFF2-40B4-BE49-F238E27FC236}">
                <a16:creationId xmlns:a16="http://schemas.microsoft.com/office/drawing/2014/main" id="{519C3AE5-CE7A-4DA7-9D0B-804BD81C933B}"/>
              </a:ext>
            </a:extLst>
          </p:cNvPr>
          <p:cNvGrpSpPr/>
          <p:nvPr/>
        </p:nvGrpSpPr>
        <p:grpSpPr>
          <a:xfrm>
            <a:off x="738088" y="2476500"/>
            <a:ext cx="10811655" cy="1626634"/>
            <a:chOff x="939708" y="2615683"/>
            <a:chExt cx="10811655" cy="1626634"/>
          </a:xfrm>
        </p:grpSpPr>
        <p:pic>
          <p:nvPicPr>
            <p:cNvPr id="9" name="Picture 8">
              <a:extLst>
                <a:ext uri="{FF2B5EF4-FFF2-40B4-BE49-F238E27FC236}">
                  <a16:creationId xmlns:a16="http://schemas.microsoft.com/office/drawing/2014/main" id="{9783EFEC-B8D3-4B5D-9945-010FE6C8EDCC}"/>
                </a:ext>
              </a:extLst>
            </p:cNvPr>
            <p:cNvPicPr>
              <a:picLocks noChangeAspect="1"/>
            </p:cNvPicPr>
            <p:nvPr/>
          </p:nvPicPr>
          <p:blipFill>
            <a:blip r:embed="rId2"/>
            <a:stretch>
              <a:fillRect/>
            </a:stretch>
          </p:blipFill>
          <p:spPr>
            <a:xfrm>
              <a:off x="6658326" y="2700534"/>
              <a:ext cx="5093037" cy="1456932"/>
            </a:xfrm>
            <a:prstGeom prst="rect">
              <a:avLst/>
            </a:prstGeom>
          </p:spPr>
        </p:pic>
        <p:sp>
          <p:nvSpPr>
            <p:cNvPr id="22" name="Rectangle 21">
              <a:extLst>
                <a:ext uri="{FF2B5EF4-FFF2-40B4-BE49-F238E27FC236}">
                  <a16:creationId xmlns:a16="http://schemas.microsoft.com/office/drawing/2014/main" id="{A2946D27-D6DF-4F00-A788-C7F8A0D56784}"/>
                </a:ext>
              </a:extLst>
            </p:cNvPr>
            <p:cNvSpPr/>
            <p:nvPr/>
          </p:nvSpPr>
          <p:spPr>
            <a:xfrm>
              <a:off x="10203181" y="2750156"/>
              <a:ext cx="45719" cy="1250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065F6B-0101-4336-88C2-E6C9B26097C6}"/>
                </a:ext>
              </a:extLst>
            </p:cNvPr>
            <p:cNvSpPr/>
            <p:nvPr/>
          </p:nvSpPr>
          <p:spPr>
            <a:xfrm>
              <a:off x="9204844" y="2749564"/>
              <a:ext cx="45719" cy="1250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F3F400F-60CB-4DBE-86F0-2535A511C72A}"/>
                </a:ext>
              </a:extLst>
            </p:cNvPr>
            <p:cNvSpPr/>
            <p:nvPr/>
          </p:nvSpPr>
          <p:spPr>
            <a:xfrm>
              <a:off x="10012681" y="2743200"/>
              <a:ext cx="45719" cy="1250344"/>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0C1D7D1-12AB-474E-A538-F269E0ABC87F}"/>
                </a:ext>
              </a:extLst>
            </p:cNvPr>
            <p:cNvGrpSpPr/>
            <p:nvPr/>
          </p:nvGrpSpPr>
          <p:grpSpPr>
            <a:xfrm>
              <a:off x="939708" y="2615683"/>
              <a:ext cx="5621152" cy="1626634"/>
              <a:chOff x="939708" y="2615683"/>
              <a:chExt cx="5621152" cy="1626634"/>
            </a:xfrm>
          </p:grpSpPr>
          <p:pic>
            <p:nvPicPr>
              <p:cNvPr id="8" name="Picture 7">
                <a:extLst>
                  <a:ext uri="{FF2B5EF4-FFF2-40B4-BE49-F238E27FC236}">
                    <a16:creationId xmlns:a16="http://schemas.microsoft.com/office/drawing/2014/main" id="{325B4629-2980-4D0D-8C8F-CA297AC995D0}"/>
                  </a:ext>
                </a:extLst>
              </p:cNvPr>
              <p:cNvPicPr>
                <a:picLocks noChangeAspect="1"/>
              </p:cNvPicPr>
              <p:nvPr/>
            </p:nvPicPr>
            <p:blipFill>
              <a:blip r:embed="rId3"/>
              <a:stretch>
                <a:fillRect/>
              </a:stretch>
            </p:blipFill>
            <p:spPr>
              <a:xfrm>
                <a:off x="939708" y="2615683"/>
                <a:ext cx="5621152" cy="1626634"/>
              </a:xfrm>
              <a:prstGeom prst="rect">
                <a:avLst/>
              </a:prstGeom>
            </p:spPr>
          </p:pic>
          <p:sp>
            <p:nvSpPr>
              <p:cNvPr id="15" name="TextBox 14">
                <a:extLst>
                  <a:ext uri="{FF2B5EF4-FFF2-40B4-BE49-F238E27FC236}">
                    <a16:creationId xmlns:a16="http://schemas.microsoft.com/office/drawing/2014/main" id="{0A65B5DB-77E2-46EA-8876-AEF48CDCA4E7}"/>
                  </a:ext>
                </a:extLst>
              </p:cNvPr>
              <p:cNvSpPr txBox="1"/>
              <p:nvPr/>
            </p:nvSpPr>
            <p:spPr>
              <a:xfrm>
                <a:off x="3059634" y="3153453"/>
                <a:ext cx="787808" cy="461665"/>
              </a:xfrm>
              <a:prstGeom prst="rect">
                <a:avLst/>
              </a:prstGeom>
              <a:noFill/>
            </p:spPr>
            <p:txBody>
              <a:bodyPr wrap="squar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00:00 – 00:40 Z </a:t>
                </a:r>
              </a:p>
            </p:txBody>
          </p:sp>
          <p:sp>
            <p:nvSpPr>
              <p:cNvPr id="16" name="TextBox 15">
                <a:extLst>
                  <a:ext uri="{FF2B5EF4-FFF2-40B4-BE49-F238E27FC236}">
                    <a16:creationId xmlns:a16="http://schemas.microsoft.com/office/drawing/2014/main" id="{9AD9B56D-FE79-4408-9B65-8F92544774E8}"/>
                  </a:ext>
                </a:extLst>
              </p:cNvPr>
              <p:cNvSpPr txBox="1"/>
              <p:nvPr/>
            </p:nvSpPr>
            <p:spPr>
              <a:xfrm>
                <a:off x="3896467" y="3126100"/>
                <a:ext cx="713633" cy="461665"/>
              </a:xfrm>
              <a:prstGeom prst="rect">
                <a:avLst/>
              </a:prstGeom>
              <a:noFill/>
            </p:spPr>
            <p:txBody>
              <a:bodyPr wrap="square" rtlCol="0">
                <a:spAutoFit/>
              </a:bodyPr>
              <a:lstStyle/>
              <a:p>
                <a:r>
                  <a:rPr lang="en-US" sz="1200" dirty="0">
                    <a:solidFill>
                      <a:srgbClr val="00B050"/>
                    </a:solidFill>
                    <a:latin typeface="Times New Roman" panose="02020603050405020304" pitchFamily="18" charset="0"/>
                    <a:cs typeface="Times New Roman" panose="02020603050405020304" pitchFamily="18" charset="0"/>
                  </a:rPr>
                  <a:t>08 :00 – 08:40 Z</a:t>
                </a:r>
              </a:p>
            </p:txBody>
          </p:sp>
          <p:sp>
            <p:nvSpPr>
              <p:cNvPr id="17" name="TextBox 16">
                <a:extLst>
                  <a:ext uri="{FF2B5EF4-FFF2-40B4-BE49-F238E27FC236}">
                    <a16:creationId xmlns:a16="http://schemas.microsoft.com/office/drawing/2014/main" id="{F94BA0B9-33AB-419E-A8C0-B8DA79826B8D}"/>
                  </a:ext>
                </a:extLst>
              </p:cNvPr>
              <p:cNvSpPr txBox="1"/>
              <p:nvPr/>
            </p:nvSpPr>
            <p:spPr>
              <a:xfrm>
                <a:off x="4704213" y="3538243"/>
                <a:ext cx="713633" cy="461665"/>
              </a:xfrm>
              <a:prstGeom prst="rect">
                <a:avLst/>
              </a:prstGeom>
              <a:noFill/>
            </p:spPr>
            <p:txBody>
              <a:bodyPr wrap="square" rtlCol="0">
                <a:spAutoFit/>
              </a:bodyPr>
              <a:lstStyle/>
              <a:p>
                <a:r>
                  <a:rPr lang="en-US" sz="1200" dirty="0">
                    <a:solidFill>
                      <a:srgbClr val="0070C0"/>
                    </a:solidFill>
                    <a:latin typeface="Times New Roman" panose="02020603050405020304" pitchFamily="18" charset="0"/>
                    <a:cs typeface="Times New Roman" panose="02020603050405020304" pitchFamily="18" charset="0"/>
                  </a:rPr>
                  <a:t>10 :00 – 10:40 Z</a:t>
                </a:r>
              </a:p>
            </p:txBody>
          </p:sp>
        </p:grpSp>
        <p:sp>
          <p:nvSpPr>
            <p:cNvPr id="25" name="Rectangle 24">
              <a:extLst>
                <a:ext uri="{FF2B5EF4-FFF2-40B4-BE49-F238E27FC236}">
                  <a16:creationId xmlns:a16="http://schemas.microsoft.com/office/drawing/2014/main" id="{2DE9047F-FDC2-42F5-94BB-5A6CDEE0F07B}"/>
                </a:ext>
              </a:extLst>
            </p:cNvPr>
            <p:cNvSpPr/>
            <p:nvPr/>
          </p:nvSpPr>
          <p:spPr>
            <a:xfrm>
              <a:off x="4876800" y="2788256"/>
              <a:ext cx="45719" cy="1250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A017B0-D423-4245-98CD-4658DA788273}"/>
                </a:ext>
              </a:extLst>
            </p:cNvPr>
            <p:cNvSpPr/>
            <p:nvPr/>
          </p:nvSpPr>
          <p:spPr>
            <a:xfrm>
              <a:off x="3808748" y="2803828"/>
              <a:ext cx="45719" cy="1250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693028-11F7-4C91-A493-9C2103881FE5}"/>
                </a:ext>
              </a:extLst>
            </p:cNvPr>
            <p:cNvSpPr/>
            <p:nvPr/>
          </p:nvSpPr>
          <p:spPr>
            <a:xfrm>
              <a:off x="4640581" y="2797464"/>
              <a:ext cx="45719" cy="1250344"/>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C40525C7-E4DA-4D17-AA6F-3A7612C304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6568" y="4247751"/>
            <a:ext cx="2389909" cy="2190750"/>
          </a:xfrm>
          <a:prstGeom prst="rect">
            <a:avLst/>
          </a:prstGeom>
        </p:spPr>
      </p:pic>
      <p:sp>
        <p:nvSpPr>
          <p:cNvPr id="29" name="Rectangle 28">
            <a:extLst>
              <a:ext uri="{FF2B5EF4-FFF2-40B4-BE49-F238E27FC236}">
                <a16:creationId xmlns:a16="http://schemas.microsoft.com/office/drawing/2014/main" id="{52776334-C3F3-4FF9-9BD1-11366849DC3C}"/>
              </a:ext>
            </a:extLst>
          </p:cNvPr>
          <p:cNvSpPr/>
          <p:nvPr/>
        </p:nvSpPr>
        <p:spPr>
          <a:xfrm>
            <a:off x="8739036" y="6400007"/>
            <a:ext cx="3087705"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LOS of the two swaths in MESO images</a:t>
            </a:r>
            <a:endParaRPr lang="en-US" sz="1400" dirty="0"/>
          </a:p>
        </p:txBody>
      </p:sp>
      <p:cxnSp>
        <p:nvCxnSpPr>
          <p:cNvPr id="30" name="Straight Arrow Connector 29">
            <a:extLst>
              <a:ext uri="{FF2B5EF4-FFF2-40B4-BE49-F238E27FC236}">
                <a16:creationId xmlns:a16="http://schemas.microsoft.com/office/drawing/2014/main" id="{06D14693-0B6A-42D6-BA89-214338605AC6}"/>
              </a:ext>
            </a:extLst>
          </p:cNvPr>
          <p:cNvCxnSpPr>
            <a:cxnSpLocks/>
          </p:cNvCxnSpPr>
          <p:nvPr/>
        </p:nvCxnSpPr>
        <p:spPr>
          <a:xfrm flipV="1">
            <a:off x="9753600" y="4610101"/>
            <a:ext cx="238233" cy="2285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1E1F170-F0CF-47CF-9F08-89B242AFD2DB}"/>
              </a:ext>
            </a:extLst>
          </p:cNvPr>
          <p:cNvSpPr txBox="1"/>
          <p:nvPr/>
        </p:nvSpPr>
        <p:spPr>
          <a:xfrm>
            <a:off x="9599968" y="4791169"/>
            <a:ext cx="412292" cy="276999"/>
          </a:xfrm>
          <a:prstGeom prst="rect">
            <a:avLst/>
          </a:prstGeom>
          <a:noFill/>
        </p:spPr>
        <p:txBody>
          <a:bodyPr wrap="none" rtlCol="0">
            <a:spAutoFit/>
          </a:bodyPr>
          <a:lstStyle/>
          <a:p>
            <a:r>
              <a:rPr lang="en-US" sz="1200" dirty="0"/>
              <a:t>S02</a:t>
            </a:r>
          </a:p>
        </p:txBody>
      </p:sp>
      <p:cxnSp>
        <p:nvCxnSpPr>
          <p:cNvPr id="32" name="Straight Arrow Connector 31">
            <a:extLst>
              <a:ext uri="{FF2B5EF4-FFF2-40B4-BE49-F238E27FC236}">
                <a16:creationId xmlns:a16="http://schemas.microsoft.com/office/drawing/2014/main" id="{D2F2EE30-178C-4D18-8996-B13A0E38C7A5}"/>
              </a:ext>
            </a:extLst>
          </p:cNvPr>
          <p:cNvCxnSpPr>
            <a:cxnSpLocks/>
          </p:cNvCxnSpPr>
          <p:nvPr/>
        </p:nvCxnSpPr>
        <p:spPr>
          <a:xfrm>
            <a:off x="9753600" y="4321881"/>
            <a:ext cx="192057" cy="183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17C5BD3-449A-4A35-A6ED-65963EAD5062}"/>
              </a:ext>
            </a:extLst>
          </p:cNvPr>
          <p:cNvSpPr txBox="1"/>
          <p:nvPr/>
        </p:nvSpPr>
        <p:spPr>
          <a:xfrm>
            <a:off x="9404023" y="4092922"/>
            <a:ext cx="412292" cy="276999"/>
          </a:xfrm>
          <a:prstGeom prst="rect">
            <a:avLst/>
          </a:prstGeom>
          <a:noFill/>
        </p:spPr>
        <p:txBody>
          <a:bodyPr wrap="none" rtlCol="0">
            <a:spAutoFit/>
          </a:bodyPr>
          <a:lstStyle/>
          <a:p>
            <a:r>
              <a:rPr lang="en-US" sz="1200" dirty="0"/>
              <a:t>S01</a:t>
            </a:r>
          </a:p>
        </p:txBody>
      </p:sp>
    </p:spTree>
    <p:extLst>
      <p:ext uri="{BB962C8B-B14F-4D97-AF65-F5344CB8AC3E}">
        <p14:creationId xmlns:p14="http://schemas.microsoft.com/office/powerpoint/2010/main" val="2312852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Radiometric calibration – </a:t>
            </a:r>
            <a:r>
              <a:rPr lang="en-US" dirty="0" err="1"/>
              <a:t>ir</a:t>
            </a:r>
            <a:endParaRPr lang="en-US" dirty="0"/>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Key Performance</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13</a:t>
            </a:fld>
            <a:endParaRPr lang="en-US" dirty="0"/>
          </a:p>
        </p:txBody>
      </p:sp>
    </p:spTree>
    <p:extLst>
      <p:ext uri="{BB962C8B-B14F-4D97-AF65-F5344CB8AC3E}">
        <p14:creationId xmlns:p14="http://schemas.microsoft.com/office/powerpoint/2010/main" val="35718870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4341-40D7-4EDA-97AA-26CA20FCF36E}"/>
              </a:ext>
            </a:extLst>
          </p:cNvPr>
          <p:cNvSpPr>
            <a:spLocks noGrp="1"/>
          </p:cNvSpPr>
          <p:nvPr>
            <p:ph type="title"/>
          </p:nvPr>
        </p:nvSpPr>
        <p:spPr/>
        <p:txBody>
          <a:bodyPr>
            <a:normAutofit fontScale="90000"/>
          </a:bodyPr>
          <a:lstStyle/>
          <a:p>
            <a:r>
              <a:rPr lang="en-US" dirty="0"/>
              <a:t>Data Processing</a:t>
            </a:r>
          </a:p>
        </p:txBody>
      </p:sp>
      <p:sp>
        <p:nvSpPr>
          <p:cNvPr id="3" name="Content Placeholder 2">
            <a:extLst>
              <a:ext uri="{FF2B5EF4-FFF2-40B4-BE49-F238E27FC236}">
                <a16:creationId xmlns:a16="http://schemas.microsoft.com/office/drawing/2014/main" id="{47BF0DAE-FFD8-4910-A2EF-B55E79AC8368}"/>
              </a:ext>
            </a:extLst>
          </p:cNvPr>
          <p:cNvSpPr>
            <a:spLocks noGrp="1"/>
          </p:cNvSpPr>
          <p:nvPr>
            <p:ph idx="1"/>
          </p:nvPr>
        </p:nvSpPr>
        <p:spPr>
          <a:xfrm>
            <a:off x="609601" y="1155560"/>
            <a:ext cx="10782297" cy="5283340"/>
          </a:xfrm>
        </p:spPr>
        <p:txBody>
          <a:bodyPr/>
          <a:lstStyle/>
          <a:p>
            <a:r>
              <a:rPr lang="en-US" sz="2400" dirty="0"/>
              <a:t>L1beta data processed with GRATDAT v1.19 – Sample radiance</a:t>
            </a:r>
          </a:p>
          <a:p>
            <a:r>
              <a:rPr lang="en-US" sz="2400" dirty="0" err="1"/>
              <a:t>CalINR</a:t>
            </a:r>
            <a:r>
              <a:rPr lang="en-US" sz="2400" dirty="0"/>
              <a:t> LUTs: most recent calibration coefficients for G18 delivered by PRO</a:t>
            </a:r>
          </a:p>
          <a:p>
            <a:pPr lvl="1"/>
            <a:r>
              <a:rPr lang="en-US" sz="1600" dirty="0"/>
              <a:t>As of July 24, 2023 from rs2 and ws2 strings. Spot-check verified with CDRL-79_4L_FM3 packages</a:t>
            </a:r>
          </a:p>
          <a:p>
            <a:r>
              <a:rPr lang="en-US" sz="2400" dirty="0"/>
              <a:t>Radiance vs. EW Scan angle</a:t>
            </a:r>
          </a:p>
          <a:p>
            <a:pPr lvl="1"/>
            <a:r>
              <a:rPr lang="en-US" sz="2000" dirty="0"/>
              <a:t>Radiance: mean radiance of each column in a swath image</a:t>
            </a:r>
          </a:p>
          <a:p>
            <a:pPr lvl="1"/>
            <a:r>
              <a:rPr lang="en-US" sz="2000" dirty="0"/>
              <a:t>Scan angle: angular distance should be at least 0.4 degrees from the Earth edge and within the ABI Field of Regard (FOR)</a:t>
            </a:r>
          </a:p>
          <a:p>
            <a:r>
              <a:rPr lang="en-US" sz="2400" dirty="0"/>
              <a:t>Each M6 timeline has 20 MESOs (R01-R20) and each MESO has two swaths (S01 and S02)</a:t>
            </a:r>
          </a:p>
          <a:p>
            <a:pPr lvl="1"/>
            <a:r>
              <a:rPr lang="en-US" sz="2000" dirty="0"/>
              <a:t>S01R04, S02R02, and S02R14 are randomly selected to display the results in this report.</a:t>
            </a:r>
          </a:p>
          <a:p>
            <a:pPr lvl="1"/>
            <a:r>
              <a:rPr lang="en-US" sz="2000" dirty="0"/>
              <a:t>S01 is north to S02. Compared to S01, S02 is closer to the Earth covering relatively wider EW scan range. </a:t>
            </a:r>
            <a:endParaRPr lang="en-US" sz="1600" dirty="0"/>
          </a:p>
          <a:p>
            <a:pPr lvl="1"/>
            <a:r>
              <a:rPr lang="en-US" sz="2000" dirty="0"/>
              <a:t>Example: S01R04 is the first swath from the fourth MESO scan in a timeline</a:t>
            </a:r>
          </a:p>
          <a:p>
            <a:pPr lvl="2"/>
            <a:endParaRPr lang="en-US" sz="1600" dirty="0"/>
          </a:p>
          <a:p>
            <a:pPr marL="457200" lvl="1" indent="0">
              <a:buNone/>
            </a:pPr>
            <a:r>
              <a:rPr lang="en-US" sz="2000" dirty="0">
                <a:solidFill>
                  <a:srgbClr val="0070C0"/>
                </a:solidFill>
              </a:rPr>
              <a:t> </a:t>
            </a:r>
          </a:p>
        </p:txBody>
      </p:sp>
      <p:sp>
        <p:nvSpPr>
          <p:cNvPr id="4" name="Date Placeholder 3">
            <a:extLst>
              <a:ext uri="{FF2B5EF4-FFF2-40B4-BE49-F238E27FC236}">
                <a16:creationId xmlns:a16="http://schemas.microsoft.com/office/drawing/2014/main" id="{D3EC7D9A-E7A1-465F-AE30-C76DC0225FB6}"/>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97A6CE19-6F68-413D-8BFE-0DB5D42578A8}"/>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1176CE9-3450-4C53-AD9F-C4AEE4612576}"/>
              </a:ext>
            </a:extLst>
          </p:cNvPr>
          <p:cNvSpPr>
            <a:spLocks noGrp="1"/>
          </p:cNvSpPr>
          <p:nvPr>
            <p:ph type="sldNum" sz="quarter" idx="4"/>
          </p:nvPr>
        </p:nvSpPr>
        <p:spPr/>
        <p:txBody>
          <a:bodyPr/>
          <a:lstStyle/>
          <a:p>
            <a:fld id="{9D60F4D7-1FAC-41F5-8B13-40B192A29539}" type="slidenum">
              <a:rPr lang="en-US" altLang="en-US" smtClean="0"/>
              <a:pPr/>
              <a:t>130</a:t>
            </a:fld>
            <a:endParaRPr lang="en-US" altLang="en-US" dirty="0"/>
          </a:p>
        </p:txBody>
      </p:sp>
    </p:spTree>
    <p:extLst>
      <p:ext uri="{BB962C8B-B14F-4D97-AF65-F5344CB8AC3E}">
        <p14:creationId xmlns:p14="http://schemas.microsoft.com/office/powerpoint/2010/main" val="39413602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66AF-069B-4F67-AAE1-3F6540394A04}"/>
              </a:ext>
            </a:extLst>
          </p:cNvPr>
          <p:cNvSpPr>
            <a:spLocks noGrp="1"/>
          </p:cNvSpPr>
          <p:nvPr>
            <p:ph type="title"/>
          </p:nvPr>
        </p:nvSpPr>
        <p:spPr/>
        <p:txBody>
          <a:bodyPr>
            <a:normAutofit fontScale="90000"/>
          </a:bodyPr>
          <a:lstStyle/>
          <a:p>
            <a:r>
              <a:rPr lang="en-US" dirty="0"/>
              <a:t>Results – S01R04</a:t>
            </a:r>
          </a:p>
        </p:txBody>
      </p:sp>
      <p:sp>
        <p:nvSpPr>
          <p:cNvPr id="4" name="Date Placeholder 3">
            <a:extLst>
              <a:ext uri="{FF2B5EF4-FFF2-40B4-BE49-F238E27FC236}">
                <a16:creationId xmlns:a16="http://schemas.microsoft.com/office/drawing/2014/main" id="{9B9C3D16-F965-4823-88B3-CA431CC034FE}"/>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C0570A6F-0B0E-4EDA-8269-725D364B6B9F}"/>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3E6C2397-ED81-492D-828A-13EB755DB679}"/>
              </a:ext>
            </a:extLst>
          </p:cNvPr>
          <p:cNvSpPr>
            <a:spLocks noGrp="1"/>
          </p:cNvSpPr>
          <p:nvPr>
            <p:ph type="sldNum" sz="quarter" idx="4"/>
          </p:nvPr>
        </p:nvSpPr>
        <p:spPr/>
        <p:txBody>
          <a:bodyPr/>
          <a:lstStyle/>
          <a:p>
            <a:fld id="{9D60F4D7-1FAC-41F5-8B13-40B192A29539}" type="slidenum">
              <a:rPr lang="en-US" altLang="en-US" smtClean="0"/>
              <a:pPr/>
              <a:t>131</a:t>
            </a:fld>
            <a:endParaRPr lang="en-US" altLang="en-US" dirty="0"/>
          </a:p>
        </p:txBody>
      </p:sp>
      <p:pic>
        <p:nvPicPr>
          <p:cNvPr id="10" name="Picture 9">
            <a:extLst>
              <a:ext uri="{FF2B5EF4-FFF2-40B4-BE49-F238E27FC236}">
                <a16:creationId xmlns:a16="http://schemas.microsoft.com/office/drawing/2014/main" id="{EA5677CC-179D-40B9-98D2-638B2EBB85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321" y="658558"/>
            <a:ext cx="3429000" cy="1904999"/>
          </a:xfrm>
          <a:prstGeom prst="rect">
            <a:avLst/>
          </a:prstGeom>
        </p:spPr>
      </p:pic>
      <p:pic>
        <p:nvPicPr>
          <p:cNvPr id="18" name="Picture 17">
            <a:extLst>
              <a:ext uri="{FF2B5EF4-FFF2-40B4-BE49-F238E27FC236}">
                <a16:creationId xmlns:a16="http://schemas.microsoft.com/office/drawing/2014/main" id="{A686E27F-42FC-4DD7-BEBA-0F7BB2A41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941" y="764937"/>
            <a:ext cx="3429000" cy="1904999"/>
          </a:xfrm>
          <a:prstGeom prst="rect">
            <a:avLst/>
          </a:prstGeom>
        </p:spPr>
      </p:pic>
      <p:pic>
        <p:nvPicPr>
          <p:cNvPr id="28" name="Picture 27">
            <a:extLst>
              <a:ext uri="{FF2B5EF4-FFF2-40B4-BE49-F238E27FC236}">
                <a16:creationId xmlns:a16="http://schemas.microsoft.com/office/drawing/2014/main" id="{59239B21-08B6-4EDC-9A88-19AD0E359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01" y="27494"/>
            <a:ext cx="1628892" cy="1466002"/>
          </a:xfrm>
          <a:prstGeom prst="rect">
            <a:avLst/>
          </a:prstGeom>
        </p:spPr>
      </p:pic>
      <p:pic>
        <p:nvPicPr>
          <p:cNvPr id="30" name="Picture 29">
            <a:extLst>
              <a:ext uri="{FF2B5EF4-FFF2-40B4-BE49-F238E27FC236}">
                <a16:creationId xmlns:a16="http://schemas.microsoft.com/office/drawing/2014/main" id="{395B1D67-C9FC-4095-98D2-32E6A074EB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59" y="764937"/>
            <a:ext cx="3428999" cy="1904999"/>
          </a:xfrm>
          <a:prstGeom prst="rect">
            <a:avLst/>
          </a:prstGeom>
        </p:spPr>
      </p:pic>
      <p:pic>
        <p:nvPicPr>
          <p:cNvPr id="24" name="Picture 23">
            <a:extLst>
              <a:ext uri="{FF2B5EF4-FFF2-40B4-BE49-F238E27FC236}">
                <a16:creationId xmlns:a16="http://schemas.microsoft.com/office/drawing/2014/main" id="{81A48A6C-736B-4268-AB9E-333460A10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664" y="2136191"/>
            <a:ext cx="3429000" cy="1904999"/>
          </a:xfrm>
          <a:prstGeom prst="rect">
            <a:avLst/>
          </a:prstGeom>
        </p:spPr>
      </p:pic>
      <p:pic>
        <p:nvPicPr>
          <p:cNvPr id="22" name="Picture 21">
            <a:extLst>
              <a:ext uri="{FF2B5EF4-FFF2-40B4-BE49-F238E27FC236}">
                <a16:creationId xmlns:a16="http://schemas.microsoft.com/office/drawing/2014/main" id="{964D21DE-78F7-4DE5-A37E-7DF46E3B6B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61" y="3507444"/>
            <a:ext cx="3429000" cy="1904999"/>
          </a:xfrm>
          <a:prstGeom prst="rect">
            <a:avLst/>
          </a:prstGeom>
        </p:spPr>
      </p:pic>
      <p:pic>
        <p:nvPicPr>
          <p:cNvPr id="20" name="Picture 19">
            <a:extLst>
              <a:ext uri="{FF2B5EF4-FFF2-40B4-BE49-F238E27FC236}">
                <a16:creationId xmlns:a16="http://schemas.microsoft.com/office/drawing/2014/main" id="{B829B63F-65F3-4FAB-A537-4DCA7AAEB0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2121" y="4766044"/>
            <a:ext cx="3429000" cy="1904999"/>
          </a:xfrm>
          <a:prstGeom prst="rect">
            <a:avLst/>
          </a:prstGeom>
        </p:spPr>
      </p:pic>
      <p:pic>
        <p:nvPicPr>
          <p:cNvPr id="16" name="Picture 15">
            <a:extLst>
              <a:ext uri="{FF2B5EF4-FFF2-40B4-BE49-F238E27FC236}">
                <a16:creationId xmlns:a16="http://schemas.microsoft.com/office/drawing/2014/main" id="{39845F74-D4B3-48FE-A71F-112B63EBCC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0974" y="2155315"/>
            <a:ext cx="3429000" cy="1904999"/>
          </a:xfrm>
          <a:prstGeom prst="rect">
            <a:avLst/>
          </a:prstGeom>
        </p:spPr>
      </p:pic>
      <p:pic>
        <p:nvPicPr>
          <p:cNvPr id="14" name="Picture 13">
            <a:extLst>
              <a:ext uri="{FF2B5EF4-FFF2-40B4-BE49-F238E27FC236}">
                <a16:creationId xmlns:a16="http://schemas.microsoft.com/office/drawing/2014/main" id="{961F20E5-D0F5-48DE-BC73-C87BE58714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43674" y="3432577"/>
            <a:ext cx="3429000" cy="1904999"/>
          </a:xfrm>
          <a:prstGeom prst="rect">
            <a:avLst/>
          </a:prstGeom>
        </p:spPr>
      </p:pic>
      <p:pic>
        <p:nvPicPr>
          <p:cNvPr id="12" name="Picture 11">
            <a:extLst>
              <a:ext uri="{FF2B5EF4-FFF2-40B4-BE49-F238E27FC236}">
                <a16:creationId xmlns:a16="http://schemas.microsoft.com/office/drawing/2014/main" id="{3058B8F4-4CE9-4B09-9BD1-CFFFDBC633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3941" y="4771487"/>
            <a:ext cx="3429000" cy="1904999"/>
          </a:xfrm>
          <a:prstGeom prst="rect">
            <a:avLst/>
          </a:prstGeom>
        </p:spPr>
      </p:pic>
      <p:pic>
        <p:nvPicPr>
          <p:cNvPr id="8" name="Content Placeholder 7">
            <a:extLst>
              <a:ext uri="{FF2B5EF4-FFF2-40B4-BE49-F238E27FC236}">
                <a16:creationId xmlns:a16="http://schemas.microsoft.com/office/drawing/2014/main" id="{72FDCA2D-87F2-40A0-BC10-3F8BB4D46911}"/>
              </a:ext>
            </a:extLst>
          </p:cNvPr>
          <p:cNvPicPr>
            <a:picLocks noGrp="1" noChangeAspect="1"/>
          </p:cNvPicPr>
          <p:nvPr>
            <p:ph idx="1"/>
          </p:nvPr>
        </p:nvPicPr>
        <p:blipFill>
          <a:blip r:embed="rId12" cstate="print">
            <a:extLst>
              <a:ext uri="{28A0092B-C50C-407E-A947-70E740481C1C}">
                <a14:useLocalDpi xmlns:a14="http://schemas.microsoft.com/office/drawing/2010/main" val="0"/>
              </a:ext>
            </a:extLst>
          </a:blip>
          <a:stretch>
            <a:fillRect/>
          </a:stretch>
        </p:blipFill>
        <p:spPr>
          <a:xfrm>
            <a:off x="8039100" y="1985164"/>
            <a:ext cx="3429000" cy="1904999"/>
          </a:xfrm>
        </p:spPr>
      </p:pic>
      <p:sp>
        <p:nvSpPr>
          <p:cNvPr id="31" name="TextBox 30">
            <a:extLst>
              <a:ext uri="{FF2B5EF4-FFF2-40B4-BE49-F238E27FC236}">
                <a16:creationId xmlns:a16="http://schemas.microsoft.com/office/drawing/2014/main" id="{8862CEF0-2CDF-47B2-9DA0-C5DE5DC5AA43}"/>
              </a:ext>
            </a:extLst>
          </p:cNvPr>
          <p:cNvSpPr txBox="1"/>
          <p:nvPr/>
        </p:nvSpPr>
        <p:spPr>
          <a:xfrm>
            <a:off x="8496300" y="4107883"/>
            <a:ext cx="3356624"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 apparent scan angle dependent radiance at all the IR bands within the measured scan angle range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Negligible radiance difference at the different environment thermal stress</a:t>
            </a:r>
          </a:p>
        </p:txBody>
      </p:sp>
    </p:spTree>
    <p:extLst>
      <p:ext uri="{BB962C8B-B14F-4D97-AF65-F5344CB8AC3E}">
        <p14:creationId xmlns:p14="http://schemas.microsoft.com/office/powerpoint/2010/main" val="11079972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7E-6C2B-41F6-8BF6-A615C73719FE}"/>
              </a:ext>
            </a:extLst>
          </p:cNvPr>
          <p:cNvSpPr>
            <a:spLocks noGrp="1"/>
          </p:cNvSpPr>
          <p:nvPr>
            <p:ph type="title"/>
          </p:nvPr>
        </p:nvSpPr>
        <p:spPr/>
        <p:txBody>
          <a:bodyPr>
            <a:normAutofit fontScale="90000"/>
          </a:bodyPr>
          <a:lstStyle/>
          <a:p>
            <a:r>
              <a:rPr lang="en-US" dirty="0"/>
              <a:t>Results – S02R02</a:t>
            </a:r>
          </a:p>
        </p:txBody>
      </p:sp>
      <p:sp>
        <p:nvSpPr>
          <p:cNvPr id="4" name="Date Placeholder 3">
            <a:extLst>
              <a:ext uri="{FF2B5EF4-FFF2-40B4-BE49-F238E27FC236}">
                <a16:creationId xmlns:a16="http://schemas.microsoft.com/office/drawing/2014/main" id="{B6CB367D-8CAD-4236-B9DD-C3A2B6A3B08A}"/>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6101AFCD-DE6F-4BE2-9E6C-B216AC23F5C8}"/>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4F7C7822-6443-4759-A3A1-9F2BB39F648F}"/>
              </a:ext>
            </a:extLst>
          </p:cNvPr>
          <p:cNvSpPr>
            <a:spLocks noGrp="1"/>
          </p:cNvSpPr>
          <p:nvPr>
            <p:ph type="sldNum" sz="quarter" idx="4"/>
          </p:nvPr>
        </p:nvSpPr>
        <p:spPr/>
        <p:txBody>
          <a:bodyPr/>
          <a:lstStyle/>
          <a:p>
            <a:fld id="{9D60F4D7-1FAC-41F5-8B13-40B192A29539}" type="slidenum">
              <a:rPr lang="en-US" altLang="en-US" smtClean="0"/>
              <a:pPr/>
              <a:t>132</a:t>
            </a:fld>
            <a:endParaRPr lang="en-US" altLang="en-US" dirty="0"/>
          </a:p>
        </p:txBody>
      </p:sp>
      <p:sp>
        <p:nvSpPr>
          <p:cNvPr id="35" name="TextBox 34">
            <a:extLst>
              <a:ext uri="{FF2B5EF4-FFF2-40B4-BE49-F238E27FC236}">
                <a16:creationId xmlns:a16="http://schemas.microsoft.com/office/drawing/2014/main" id="{98717160-C46A-4831-94E2-7860515FD270}"/>
              </a:ext>
            </a:extLst>
          </p:cNvPr>
          <p:cNvSpPr txBox="1"/>
          <p:nvPr/>
        </p:nvSpPr>
        <p:spPr>
          <a:xfrm>
            <a:off x="8158191" y="4082879"/>
            <a:ext cx="367692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 apparent EW scan angle dependent radiance observed at all IR bands within the angle range at about [-6.0, 6.0] degrees</a:t>
            </a:r>
          </a:p>
        </p:txBody>
      </p:sp>
      <p:pic>
        <p:nvPicPr>
          <p:cNvPr id="9" name="Picture 8">
            <a:extLst>
              <a:ext uri="{FF2B5EF4-FFF2-40B4-BE49-F238E27FC236}">
                <a16:creationId xmlns:a16="http://schemas.microsoft.com/office/drawing/2014/main" id="{3CBCEC80-28B7-4902-AC1B-50B875923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226" y="791764"/>
            <a:ext cx="3219450" cy="1788583"/>
          </a:xfrm>
          <a:prstGeom prst="rect">
            <a:avLst/>
          </a:prstGeom>
        </p:spPr>
      </p:pic>
      <p:pic>
        <p:nvPicPr>
          <p:cNvPr id="17" name="Picture 16">
            <a:extLst>
              <a:ext uri="{FF2B5EF4-FFF2-40B4-BE49-F238E27FC236}">
                <a16:creationId xmlns:a16="http://schemas.microsoft.com/office/drawing/2014/main" id="{FC1B8F39-E3CB-4CFC-AB88-ADDAF0D07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872" y="837308"/>
            <a:ext cx="3219450" cy="1788583"/>
          </a:xfrm>
          <a:prstGeom prst="rect">
            <a:avLst/>
          </a:prstGeom>
        </p:spPr>
      </p:pic>
      <p:pic>
        <p:nvPicPr>
          <p:cNvPr id="25" name="Picture 24">
            <a:extLst>
              <a:ext uri="{FF2B5EF4-FFF2-40B4-BE49-F238E27FC236}">
                <a16:creationId xmlns:a16="http://schemas.microsoft.com/office/drawing/2014/main" id="{3ABD116E-5CD9-4384-95B6-AEBF00B5E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 y="879839"/>
            <a:ext cx="3219450" cy="1788583"/>
          </a:xfrm>
          <a:prstGeom prst="rect">
            <a:avLst/>
          </a:prstGeom>
        </p:spPr>
      </p:pic>
      <p:pic>
        <p:nvPicPr>
          <p:cNvPr id="27" name="Picture 26">
            <a:extLst>
              <a:ext uri="{FF2B5EF4-FFF2-40B4-BE49-F238E27FC236}">
                <a16:creationId xmlns:a16="http://schemas.microsoft.com/office/drawing/2014/main" id="{DEDF9BCA-2133-4984-A5DB-666288B62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2335" y="147707"/>
            <a:ext cx="1987313" cy="1788582"/>
          </a:xfrm>
          <a:prstGeom prst="rect">
            <a:avLst/>
          </a:prstGeom>
        </p:spPr>
      </p:pic>
      <p:pic>
        <p:nvPicPr>
          <p:cNvPr id="23" name="Picture 22">
            <a:extLst>
              <a:ext uri="{FF2B5EF4-FFF2-40B4-BE49-F238E27FC236}">
                <a16:creationId xmlns:a16="http://schemas.microsoft.com/office/drawing/2014/main" id="{F33B3BB0-74CC-4429-9B7F-B2BBBA5A1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594" y="2164685"/>
            <a:ext cx="3219450" cy="1788583"/>
          </a:xfrm>
          <a:prstGeom prst="rect">
            <a:avLst/>
          </a:prstGeom>
        </p:spPr>
      </p:pic>
      <p:pic>
        <p:nvPicPr>
          <p:cNvPr id="21" name="Picture 20">
            <a:extLst>
              <a:ext uri="{FF2B5EF4-FFF2-40B4-BE49-F238E27FC236}">
                <a16:creationId xmlns:a16="http://schemas.microsoft.com/office/drawing/2014/main" id="{60489733-3F2A-4F30-A6EB-A1AF48BCCA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35" y="3406637"/>
            <a:ext cx="3219450" cy="1788583"/>
          </a:xfrm>
          <a:prstGeom prst="rect">
            <a:avLst/>
          </a:prstGeom>
        </p:spPr>
      </p:pic>
      <p:pic>
        <p:nvPicPr>
          <p:cNvPr id="19" name="Picture 18">
            <a:extLst>
              <a:ext uri="{FF2B5EF4-FFF2-40B4-BE49-F238E27FC236}">
                <a16:creationId xmlns:a16="http://schemas.microsoft.com/office/drawing/2014/main" id="{E7DC74AC-A128-44EE-907F-0B000B7B3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371" y="4955117"/>
            <a:ext cx="3219450" cy="1788583"/>
          </a:xfrm>
          <a:prstGeom prst="rect">
            <a:avLst/>
          </a:prstGeom>
        </p:spPr>
      </p:pic>
      <p:pic>
        <p:nvPicPr>
          <p:cNvPr id="15" name="Picture 14">
            <a:extLst>
              <a:ext uri="{FF2B5EF4-FFF2-40B4-BE49-F238E27FC236}">
                <a16:creationId xmlns:a16="http://schemas.microsoft.com/office/drawing/2014/main" id="{8DF5CF92-FF6C-45D6-AD44-477B13CCCB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4081" y="2049073"/>
            <a:ext cx="3219450" cy="1788583"/>
          </a:xfrm>
          <a:prstGeom prst="rect">
            <a:avLst/>
          </a:prstGeom>
        </p:spPr>
      </p:pic>
      <p:pic>
        <p:nvPicPr>
          <p:cNvPr id="7" name="Picture 6">
            <a:extLst>
              <a:ext uri="{FF2B5EF4-FFF2-40B4-BE49-F238E27FC236}">
                <a16:creationId xmlns:a16="http://schemas.microsoft.com/office/drawing/2014/main" id="{50256C45-8EBB-4C83-BB41-CBBD4CFC52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5936" y="2221218"/>
            <a:ext cx="3219450" cy="1788583"/>
          </a:xfrm>
          <a:prstGeom prst="rect">
            <a:avLst/>
          </a:prstGeom>
        </p:spPr>
      </p:pic>
      <p:pic>
        <p:nvPicPr>
          <p:cNvPr id="13" name="Picture 12">
            <a:extLst>
              <a:ext uri="{FF2B5EF4-FFF2-40B4-BE49-F238E27FC236}">
                <a16:creationId xmlns:a16="http://schemas.microsoft.com/office/drawing/2014/main" id="{2C3BC186-10A9-4B69-A089-0E1C615D64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8402" y="3432203"/>
            <a:ext cx="3219450" cy="1788583"/>
          </a:xfrm>
          <a:prstGeom prst="rect">
            <a:avLst/>
          </a:prstGeom>
        </p:spPr>
      </p:pic>
      <p:pic>
        <p:nvPicPr>
          <p:cNvPr id="11" name="Picture 10">
            <a:extLst>
              <a:ext uri="{FF2B5EF4-FFF2-40B4-BE49-F238E27FC236}">
                <a16:creationId xmlns:a16="http://schemas.microsoft.com/office/drawing/2014/main" id="{22558920-0676-482D-9B89-5EE38606F4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8741" y="4938788"/>
            <a:ext cx="3219450" cy="1788583"/>
          </a:xfrm>
          <a:prstGeom prst="rect">
            <a:avLst/>
          </a:prstGeom>
        </p:spPr>
      </p:pic>
    </p:spTree>
    <p:extLst>
      <p:ext uri="{BB962C8B-B14F-4D97-AF65-F5344CB8AC3E}">
        <p14:creationId xmlns:p14="http://schemas.microsoft.com/office/powerpoint/2010/main" val="24948823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354924-4132-4CE3-A23E-9901748AD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8850" y="114299"/>
            <a:ext cx="1562265" cy="1406039"/>
          </a:xfrm>
          <a:prstGeom prst="rect">
            <a:avLst/>
          </a:prstGeom>
        </p:spPr>
      </p:pic>
      <p:sp>
        <p:nvSpPr>
          <p:cNvPr id="2" name="Title 1">
            <a:extLst>
              <a:ext uri="{FF2B5EF4-FFF2-40B4-BE49-F238E27FC236}">
                <a16:creationId xmlns:a16="http://schemas.microsoft.com/office/drawing/2014/main" id="{39A78038-1FE5-4005-BD24-250905C94A82}"/>
              </a:ext>
            </a:extLst>
          </p:cNvPr>
          <p:cNvSpPr>
            <a:spLocks noGrp="1"/>
          </p:cNvSpPr>
          <p:nvPr>
            <p:ph type="title"/>
          </p:nvPr>
        </p:nvSpPr>
        <p:spPr/>
        <p:txBody>
          <a:bodyPr>
            <a:normAutofit fontScale="90000"/>
          </a:bodyPr>
          <a:lstStyle/>
          <a:p>
            <a:r>
              <a:rPr lang="en-US" dirty="0"/>
              <a:t>Results – S02R14</a:t>
            </a:r>
          </a:p>
        </p:txBody>
      </p:sp>
      <p:sp>
        <p:nvSpPr>
          <p:cNvPr id="4" name="Date Placeholder 3">
            <a:extLst>
              <a:ext uri="{FF2B5EF4-FFF2-40B4-BE49-F238E27FC236}">
                <a16:creationId xmlns:a16="http://schemas.microsoft.com/office/drawing/2014/main" id="{8845BDBD-F044-4A03-9F25-41AD3F267A30}"/>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BD2D3420-B3AC-4632-BEF6-5A06650FB3E3}"/>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5B1D825-50A1-45E3-B670-58ECEA4DC815}"/>
              </a:ext>
            </a:extLst>
          </p:cNvPr>
          <p:cNvSpPr>
            <a:spLocks noGrp="1"/>
          </p:cNvSpPr>
          <p:nvPr>
            <p:ph type="sldNum" sz="quarter" idx="4"/>
          </p:nvPr>
        </p:nvSpPr>
        <p:spPr/>
        <p:txBody>
          <a:bodyPr/>
          <a:lstStyle/>
          <a:p>
            <a:fld id="{9D60F4D7-1FAC-41F5-8B13-40B192A29539}" type="slidenum">
              <a:rPr lang="en-US" altLang="en-US" smtClean="0"/>
              <a:pPr/>
              <a:t>133</a:t>
            </a:fld>
            <a:endParaRPr lang="en-US" altLang="en-US" dirty="0"/>
          </a:p>
        </p:txBody>
      </p:sp>
      <p:pic>
        <p:nvPicPr>
          <p:cNvPr id="10" name="Picture 9">
            <a:extLst>
              <a:ext uri="{FF2B5EF4-FFF2-40B4-BE49-F238E27FC236}">
                <a16:creationId xmlns:a16="http://schemas.microsoft.com/office/drawing/2014/main" id="{11CBC656-96BD-462B-B115-B95E34088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971" y="1051386"/>
            <a:ext cx="3274050" cy="1818917"/>
          </a:xfrm>
          <a:prstGeom prst="rect">
            <a:avLst/>
          </a:prstGeom>
        </p:spPr>
      </p:pic>
      <p:pic>
        <p:nvPicPr>
          <p:cNvPr id="18" name="Picture 17">
            <a:extLst>
              <a:ext uri="{FF2B5EF4-FFF2-40B4-BE49-F238E27FC236}">
                <a16:creationId xmlns:a16="http://schemas.microsoft.com/office/drawing/2014/main" id="{2FE37D96-1ADC-4D33-A0EA-1F441060E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548" y="970303"/>
            <a:ext cx="3274050" cy="1818917"/>
          </a:xfrm>
          <a:prstGeom prst="rect">
            <a:avLst/>
          </a:prstGeom>
        </p:spPr>
      </p:pic>
      <p:pic>
        <p:nvPicPr>
          <p:cNvPr id="26" name="Picture 25">
            <a:extLst>
              <a:ext uri="{FF2B5EF4-FFF2-40B4-BE49-F238E27FC236}">
                <a16:creationId xmlns:a16="http://schemas.microsoft.com/office/drawing/2014/main" id="{08F122B8-B6AE-4991-8E75-EAF48AAB4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25" y="956763"/>
            <a:ext cx="3274050" cy="1818917"/>
          </a:xfrm>
          <a:prstGeom prst="rect">
            <a:avLst/>
          </a:prstGeom>
        </p:spPr>
      </p:pic>
      <p:pic>
        <p:nvPicPr>
          <p:cNvPr id="24" name="Picture 23">
            <a:extLst>
              <a:ext uri="{FF2B5EF4-FFF2-40B4-BE49-F238E27FC236}">
                <a16:creationId xmlns:a16="http://schemas.microsoft.com/office/drawing/2014/main" id="{7486E47B-4221-4C1C-936E-4A4BCC07A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875" y="2354738"/>
            <a:ext cx="3274050" cy="1818917"/>
          </a:xfrm>
          <a:prstGeom prst="rect">
            <a:avLst/>
          </a:prstGeom>
        </p:spPr>
      </p:pic>
      <p:pic>
        <p:nvPicPr>
          <p:cNvPr id="22" name="Picture 21">
            <a:extLst>
              <a:ext uri="{FF2B5EF4-FFF2-40B4-BE49-F238E27FC236}">
                <a16:creationId xmlns:a16="http://schemas.microsoft.com/office/drawing/2014/main" id="{327B2A85-5958-4FC1-8B74-8A2BBC72FE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5250" y="3505223"/>
            <a:ext cx="3274050" cy="1818917"/>
          </a:xfrm>
          <a:prstGeom prst="rect">
            <a:avLst/>
          </a:prstGeom>
        </p:spPr>
      </p:pic>
      <p:pic>
        <p:nvPicPr>
          <p:cNvPr id="20" name="Picture 19">
            <a:extLst>
              <a:ext uri="{FF2B5EF4-FFF2-40B4-BE49-F238E27FC236}">
                <a16:creationId xmlns:a16="http://schemas.microsoft.com/office/drawing/2014/main" id="{57131F13-913E-4F38-A8BD-2E283BD077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2396" y="4977929"/>
            <a:ext cx="3274050" cy="1818917"/>
          </a:xfrm>
          <a:prstGeom prst="rect">
            <a:avLst/>
          </a:prstGeom>
        </p:spPr>
      </p:pic>
      <p:pic>
        <p:nvPicPr>
          <p:cNvPr id="16" name="Picture 15">
            <a:extLst>
              <a:ext uri="{FF2B5EF4-FFF2-40B4-BE49-F238E27FC236}">
                <a16:creationId xmlns:a16="http://schemas.microsoft.com/office/drawing/2014/main" id="{AE9F12CA-5DA9-467F-A6A5-99587B7383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3699" y="2201983"/>
            <a:ext cx="3274050" cy="1818917"/>
          </a:xfrm>
          <a:prstGeom prst="rect">
            <a:avLst/>
          </a:prstGeom>
        </p:spPr>
      </p:pic>
      <p:pic>
        <p:nvPicPr>
          <p:cNvPr id="14" name="Picture 13">
            <a:extLst>
              <a:ext uri="{FF2B5EF4-FFF2-40B4-BE49-F238E27FC236}">
                <a16:creationId xmlns:a16="http://schemas.microsoft.com/office/drawing/2014/main" id="{146B9012-E311-4B27-BA36-094A12317D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3850" y="3465153"/>
            <a:ext cx="3274050" cy="1818917"/>
          </a:xfrm>
          <a:prstGeom prst="rect">
            <a:avLst/>
          </a:prstGeom>
        </p:spPr>
      </p:pic>
      <p:pic>
        <p:nvPicPr>
          <p:cNvPr id="12" name="Picture 11">
            <a:extLst>
              <a:ext uri="{FF2B5EF4-FFF2-40B4-BE49-F238E27FC236}">
                <a16:creationId xmlns:a16="http://schemas.microsoft.com/office/drawing/2014/main" id="{9056B92E-8369-4376-9447-700B4AE17A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996" y="4932580"/>
            <a:ext cx="3274050" cy="1818917"/>
          </a:xfrm>
          <a:prstGeom prst="rect">
            <a:avLst/>
          </a:prstGeom>
        </p:spPr>
      </p:pic>
      <p:pic>
        <p:nvPicPr>
          <p:cNvPr id="8" name="Content Placeholder 7">
            <a:extLst>
              <a:ext uri="{FF2B5EF4-FFF2-40B4-BE49-F238E27FC236}">
                <a16:creationId xmlns:a16="http://schemas.microsoft.com/office/drawing/2014/main" id="{A5880E85-20B6-4DAF-9147-017A8CB3A50E}"/>
              </a:ext>
            </a:extLst>
          </p:cNvPr>
          <p:cNvPicPr>
            <a:picLocks noGrp="1" noChangeAspect="1"/>
          </p:cNvPicPr>
          <p:nvPr>
            <p:ph idx="1"/>
          </p:nvPr>
        </p:nvPicPr>
        <p:blipFill>
          <a:blip r:embed="rId12" cstate="print">
            <a:extLst>
              <a:ext uri="{28A0092B-C50C-407E-A947-70E740481C1C}">
                <a14:useLocalDpi xmlns:a14="http://schemas.microsoft.com/office/drawing/2010/main" val="0"/>
              </a:ext>
            </a:extLst>
          </a:blip>
          <a:stretch>
            <a:fillRect/>
          </a:stretch>
        </p:blipFill>
        <p:spPr>
          <a:xfrm>
            <a:off x="8686800" y="2544071"/>
            <a:ext cx="3274050" cy="1818917"/>
          </a:xfrm>
        </p:spPr>
      </p:pic>
      <p:sp>
        <p:nvSpPr>
          <p:cNvPr id="27" name="Rectangle 26">
            <a:extLst>
              <a:ext uri="{FF2B5EF4-FFF2-40B4-BE49-F238E27FC236}">
                <a16:creationId xmlns:a16="http://schemas.microsoft.com/office/drawing/2014/main" id="{D140E7D6-F131-4388-8CA1-389A831D2B93}"/>
              </a:ext>
            </a:extLst>
          </p:cNvPr>
          <p:cNvSpPr/>
          <p:nvPr/>
        </p:nvSpPr>
        <p:spPr>
          <a:xfrm>
            <a:off x="8896448" y="4549248"/>
            <a:ext cx="3064402" cy="830997"/>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Midnight data have larger variation than the noon-time data. </a:t>
            </a:r>
          </a:p>
        </p:txBody>
      </p:sp>
    </p:spTree>
    <p:extLst>
      <p:ext uri="{BB962C8B-B14F-4D97-AF65-F5344CB8AC3E}">
        <p14:creationId xmlns:p14="http://schemas.microsoft.com/office/powerpoint/2010/main" val="4626457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E828-E5F5-4FE8-97F0-209379F2A3EE}"/>
              </a:ext>
            </a:extLst>
          </p:cNvPr>
          <p:cNvSpPr>
            <a:spLocks noGrp="1"/>
          </p:cNvSpPr>
          <p:nvPr>
            <p:ph type="title"/>
          </p:nvPr>
        </p:nvSpPr>
        <p:spPr/>
        <p:txBody>
          <a:bodyPr>
            <a:normAutofit fontScale="90000"/>
          </a:bodyPr>
          <a:lstStyle/>
          <a:p>
            <a:r>
              <a:rPr lang="en-US" dirty="0"/>
              <a:t>Summary</a:t>
            </a:r>
          </a:p>
        </p:txBody>
      </p:sp>
      <p:sp>
        <p:nvSpPr>
          <p:cNvPr id="4" name="Date Placeholder 3">
            <a:extLst>
              <a:ext uri="{FF2B5EF4-FFF2-40B4-BE49-F238E27FC236}">
                <a16:creationId xmlns:a16="http://schemas.microsoft.com/office/drawing/2014/main" id="{FB90E42B-7247-4363-93B3-EBC2EACB0F8D}"/>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AFA5D937-6BB3-4504-B05D-A51742C57DEC}"/>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2E463D54-9123-46FB-8D1C-C1ED3EC43FF8}"/>
              </a:ext>
            </a:extLst>
          </p:cNvPr>
          <p:cNvSpPr>
            <a:spLocks noGrp="1"/>
          </p:cNvSpPr>
          <p:nvPr>
            <p:ph type="sldNum" sz="quarter" idx="4"/>
          </p:nvPr>
        </p:nvSpPr>
        <p:spPr/>
        <p:txBody>
          <a:bodyPr/>
          <a:lstStyle/>
          <a:p>
            <a:fld id="{9D60F4D7-1FAC-41F5-8B13-40B192A29539}" type="slidenum">
              <a:rPr lang="en-US" altLang="en-US" smtClean="0"/>
              <a:pPr/>
              <a:t>134</a:t>
            </a:fld>
            <a:endParaRPr lang="en-US" altLang="en-US" dirty="0"/>
          </a:p>
        </p:txBody>
      </p:sp>
      <p:sp>
        <p:nvSpPr>
          <p:cNvPr id="7" name="Content Placeholder 6">
            <a:extLst>
              <a:ext uri="{FF2B5EF4-FFF2-40B4-BE49-F238E27FC236}">
                <a16:creationId xmlns:a16="http://schemas.microsoft.com/office/drawing/2014/main" id="{A22739D2-E453-4FC0-88C4-6DA2B91883C9}"/>
              </a:ext>
            </a:extLst>
          </p:cNvPr>
          <p:cNvSpPr>
            <a:spLocks noGrp="1"/>
          </p:cNvSpPr>
          <p:nvPr>
            <p:ph idx="1"/>
          </p:nvPr>
        </p:nvSpPr>
        <p:spPr>
          <a:xfrm>
            <a:off x="6403316" y="1828800"/>
            <a:ext cx="5105400" cy="4028510"/>
          </a:xfrm>
        </p:spPr>
        <p:txBody>
          <a:bodyPr/>
          <a:lstStyle/>
          <a:p>
            <a:pPr>
              <a:buFont typeface="Arial" panose="020B0604020202020204" pitchFamily="34" charset="0"/>
              <a:buChar char="•"/>
            </a:pPr>
            <a:r>
              <a:rPr lang="en-US" sz="2000" dirty="0"/>
              <a:t>Sample radiance noise at all the IR bands meet the requirement (&lt;100mK at 300K)</a:t>
            </a:r>
          </a:p>
          <a:p>
            <a:pPr>
              <a:buFont typeface="Arial" panose="020B0604020202020204" pitchFamily="34" charset="0"/>
              <a:buChar char="•"/>
            </a:pPr>
            <a:r>
              <a:rPr lang="en-US" sz="2000" dirty="0"/>
              <a:t>Radiance noise is larger at the midnight time</a:t>
            </a:r>
          </a:p>
          <a:p>
            <a:pPr>
              <a:buFont typeface="Arial" panose="020B0604020202020204" pitchFamily="34" charset="0"/>
              <a:buChar char="•"/>
            </a:pPr>
            <a:r>
              <a:rPr lang="en-US" sz="2000" dirty="0"/>
              <a:t>B07 displays the largest noise at &lt; 60 </a:t>
            </a:r>
            <a:r>
              <a:rPr lang="en-US" sz="2000" dirty="0" err="1"/>
              <a:t>mK</a:t>
            </a:r>
            <a:r>
              <a:rPr lang="en-US" sz="2000" dirty="0"/>
              <a:t> @ 300K at midnight time. The noise of the other IR bands is less than 20 </a:t>
            </a:r>
            <a:r>
              <a:rPr lang="en-US" sz="2000" dirty="0" err="1"/>
              <a:t>mK.</a:t>
            </a:r>
            <a:endParaRPr lang="en-US" sz="2000" dirty="0"/>
          </a:p>
          <a:p>
            <a:pPr>
              <a:buFont typeface="Arial" panose="020B0604020202020204" pitchFamily="34" charset="0"/>
              <a:buChar char="•"/>
            </a:pPr>
            <a:r>
              <a:rPr lang="en-US" sz="2000" dirty="0"/>
              <a:t>Similar results are observed at the other space chasing data</a:t>
            </a:r>
          </a:p>
        </p:txBody>
      </p:sp>
      <p:pic>
        <p:nvPicPr>
          <p:cNvPr id="11" name="Picture 10">
            <a:extLst>
              <a:ext uri="{FF2B5EF4-FFF2-40B4-BE49-F238E27FC236}">
                <a16:creationId xmlns:a16="http://schemas.microsoft.com/office/drawing/2014/main" id="{2A5D0ED1-DAB6-49F9-BD0B-EB2E5CB7A329}"/>
              </a:ext>
            </a:extLst>
          </p:cNvPr>
          <p:cNvPicPr>
            <a:picLocks noChangeAspect="1"/>
          </p:cNvPicPr>
          <p:nvPr/>
        </p:nvPicPr>
        <p:blipFill>
          <a:blip r:embed="rId2"/>
          <a:stretch>
            <a:fillRect/>
          </a:stretch>
        </p:blipFill>
        <p:spPr>
          <a:xfrm>
            <a:off x="228600" y="1409700"/>
            <a:ext cx="6193361" cy="3781425"/>
          </a:xfrm>
          <a:prstGeom prst="rect">
            <a:avLst/>
          </a:prstGeom>
        </p:spPr>
      </p:pic>
    </p:spTree>
    <p:extLst>
      <p:ext uri="{BB962C8B-B14F-4D97-AF65-F5344CB8AC3E}">
        <p14:creationId xmlns:p14="http://schemas.microsoft.com/office/powerpoint/2010/main" val="39837429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Space north-south scans (NSS)</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ABI-L1b-PLPT-041, Fangfang Yu and </a:t>
            </a:r>
            <a:r>
              <a:rPr lang="en-US" dirty="0" err="1"/>
              <a:t>Xiangqian</a:t>
            </a:r>
            <a:r>
              <a:rPr lang="en-US" dirty="0"/>
              <a:t> Wu</a:t>
            </a:r>
          </a:p>
        </p:txBody>
      </p:sp>
      <p:sp>
        <p:nvSpPr>
          <p:cNvPr id="4" name="Date Placeholder 3">
            <a:extLst>
              <a:ext uri="{FF2B5EF4-FFF2-40B4-BE49-F238E27FC236}">
                <a16:creationId xmlns:a16="http://schemas.microsoft.com/office/drawing/2014/main" id="{4BEDEFD7-6930-4730-B29D-6AD9882B11DF}"/>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C95BBD4F-46EF-424F-A1B1-4FB569CD0355}"/>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135</a:t>
            </a:fld>
            <a:endParaRPr lang="en-US" altLang="en-US" dirty="0"/>
          </a:p>
        </p:txBody>
      </p:sp>
    </p:spTree>
    <p:extLst>
      <p:ext uri="{BB962C8B-B14F-4D97-AF65-F5344CB8AC3E}">
        <p14:creationId xmlns:p14="http://schemas.microsoft.com/office/powerpoint/2010/main" val="17593047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8DA667-0C3B-4A2A-8CCB-55EE423FAE77}"/>
              </a:ext>
            </a:extLst>
          </p:cNvPr>
          <p:cNvSpPr>
            <a:spLocks noGrp="1"/>
          </p:cNvSpPr>
          <p:nvPr>
            <p:ph type="title"/>
          </p:nvPr>
        </p:nvSpPr>
        <p:spPr/>
        <p:txBody>
          <a:bodyPr/>
          <a:lstStyle/>
          <a:p>
            <a:r>
              <a:rPr lang="en-US" dirty="0"/>
              <a:t>PLPT-41: Space North-South Scans (NSS)</a:t>
            </a:r>
          </a:p>
        </p:txBody>
      </p:sp>
      <p:cxnSp>
        <p:nvCxnSpPr>
          <p:cNvPr id="7" name="Straight Connector 6">
            <a:extLst>
              <a:ext uri="{FF2B5EF4-FFF2-40B4-BE49-F238E27FC236}">
                <a16:creationId xmlns:a16="http://schemas.microsoft.com/office/drawing/2014/main" id="{C916F89A-F08C-4582-8A4B-F9782B8F281E}"/>
              </a:ext>
            </a:extLst>
          </p:cNvPr>
          <p:cNvCxnSpPr/>
          <p:nvPr/>
        </p:nvCxnSpPr>
        <p:spPr>
          <a:xfrm>
            <a:off x="6096000" y="1295401"/>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814E56-2309-4E4E-816E-96F063B6E9AF}"/>
              </a:ext>
            </a:extLst>
          </p:cNvPr>
          <p:cNvCxnSpPr>
            <a:cxnSpLocks/>
          </p:cNvCxnSpPr>
          <p:nvPr/>
        </p:nvCxnSpPr>
        <p:spPr>
          <a:xfrm flipV="1">
            <a:off x="1558212" y="3761400"/>
            <a:ext cx="8780786" cy="174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B51119-DD22-4082-806B-677D8C7C8482}"/>
              </a:ext>
            </a:extLst>
          </p:cNvPr>
          <p:cNvCxnSpPr>
            <a:cxnSpLocks/>
          </p:cNvCxnSpPr>
          <p:nvPr/>
        </p:nvCxnSpPr>
        <p:spPr>
          <a:xfrm flipH="1">
            <a:off x="6093619" y="1162364"/>
            <a:ext cx="52" cy="5237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F856C-9D1E-43F6-AFAB-0AF37B934A14}"/>
              </a:ext>
            </a:extLst>
          </p:cNvPr>
          <p:cNvCxnSpPr>
            <a:cxnSpLocks/>
          </p:cNvCxnSpPr>
          <p:nvPr/>
        </p:nvCxnSpPr>
        <p:spPr>
          <a:xfrm>
            <a:off x="609601" y="3657600"/>
            <a:ext cx="1097279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62F172F-74F9-44E1-B4F0-633897AEF55F}"/>
              </a:ext>
            </a:extLst>
          </p:cNvPr>
          <p:cNvSpPr/>
          <p:nvPr/>
        </p:nvSpPr>
        <p:spPr>
          <a:xfrm>
            <a:off x="607220" y="1151479"/>
            <a:ext cx="5328924" cy="1569660"/>
          </a:xfrm>
          <a:prstGeom prst="rect">
            <a:avLst/>
          </a:prstGeom>
          <a:ln w="12700" cmpd="sng">
            <a:noFill/>
          </a:ln>
        </p:spPr>
        <p:txBody>
          <a:bodyPr wrap="square">
            <a:spAutoFit/>
          </a:bodyPr>
          <a:lstStyle/>
          <a:p>
            <a:pPr algn="ctr"/>
            <a:r>
              <a:rPr lang="en-US" sz="2000" b="1" i="1" dirty="0"/>
              <a:t>Objective</a:t>
            </a:r>
            <a:endParaRPr lang="en-US" sz="2000" dirty="0"/>
          </a:p>
          <a:p>
            <a:pPr algn="ctr"/>
            <a:r>
              <a:rPr lang="en-US" sz="1400" dirty="0"/>
              <a:t>Verify spatial uniformity of infrared channels in the north-south direction, including performance under different thermal stress.</a:t>
            </a:r>
          </a:p>
          <a:p>
            <a:endParaRPr lang="en-US" sz="1400" dirty="0"/>
          </a:p>
          <a:p>
            <a:pPr algn="ctr"/>
            <a:r>
              <a:rPr lang="en-US" sz="2000" b="1" i="1" dirty="0"/>
              <a:t>Related Requirements</a:t>
            </a:r>
          </a:p>
          <a:p>
            <a:pPr algn="ctr"/>
            <a:r>
              <a:rPr lang="en-US" sz="1400" dirty="0"/>
              <a:t>MRD 1493, 1503, 1513</a:t>
            </a:r>
          </a:p>
        </p:txBody>
      </p:sp>
      <p:sp>
        <p:nvSpPr>
          <p:cNvPr id="14" name="Rectangle 13">
            <a:extLst>
              <a:ext uri="{FF2B5EF4-FFF2-40B4-BE49-F238E27FC236}">
                <a16:creationId xmlns:a16="http://schemas.microsoft.com/office/drawing/2014/main" id="{1BE55221-270F-4F7B-BA57-367D825270AF}"/>
              </a:ext>
            </a:extLst>
          </p:cNvPr>
          <p:cNvSpPr/>
          <p:nvPr/>
        </p:nvSpPr>
        <p:spPr>
          <a:xfrm>
            <a:off x="6251146" y="1151479"/>
            <a:ext cx="5326283" cy="2123658"/>
          </a:xfrm>
          <a:prstGeom prst="rect">
            <a:avLst/>
          </a:prstGeom>
          <a:ln w="12700" cmpd="sng">
            <a:noFill/>
          </a:ln>
        </p:spPr>
        <p:txBody>
          <a:bodyPr wrap="square">
            <a:spAutoFit/>
          </a:bodyPr>
          <a:lstStyle/>
          <a:p>
            <a:pPr algn="ctr"/>
            <a:r>
              <a:rPr lang="en-US" sz="2000" b="1" i="1" dirty="0"/>
              <a:t>Methodology</a:t>
            </a:r>
          </a:p>
          <a:p>
            <a:pPr marL="285750" indent="-285750" algn="just">
              <a:buFont typeface="Arial" panose="020B0604020202020204" pitchFamily="34" charset="0"/>
              <a:buChar char="•"/>
            </a:pPr>
            <a:r>
              <a:rPr lang="en-US" sz="1400" dirty="0"/>
              <a:t>Scan the space using the North-South Scan (NSS) timeline (Mode-25) covering the ABI NS scan range at the following times:</a:t>
            </a:r>
          </a:p>
          <a:p>
            <a:pPr marL="742950" lvl="1" indent="-285750" algn="just">
              <a:buFont typeface="Courier New" panose="02070309020205020404" pitchFamily="49" charset="0"/>
              <a:buChar char="o"/>
            </a:pPr>
            <a:r>
              <a:rPr lang="en-US" sz="1400" dirty="0"/>
              <a:t>Once near local noon (22 UTC on 06/21/2022.)</a:t>
            </a:r>
          </a:p>
          <a:p>
            <a:pPr marL="742950" lvl="1" indent="-285750" algn="just">
              <a:buFont typeface="Courier New" panose="02070309020205020404" pitchFamily="49" charset="0"/>
              <a:buChar char="o"/>
            </a:pPr>
            <a:r>
              <a:rPr lang="en-US" sz="1400" dirty="0"/>
              <a:t>Twice near local midnight (08 and 10 UTC on 06/21/2022)</a:t>
            </a:r>
          </a:p>
          <a:p>
            <a:pPr marL="285750" indent="-285750" algn="just">
              <a:buFont typeface="Arial" panose="020B0604020202020204" pitchFamily="34" charset="0"/>
              <a:buChar char="•"/>
            </a:pPr>
            <a:r>
              <a:rPr lang="en-US" sz="1400" dirty="0"/>
              <a:t>Process the MESO data to L1beta using GRATDAT with the latest version of G18 operational calibration LUTs</a:t>
            </a:r>
          </a:p>
          <a:p>
            <a:pPr marL="285750" indent="-285750" algn="just">
              <a:buFont typeface="Arial" panose="020B0604020202020204" pitchFamily="34" charset="0"/>
              <a:buChar char="•"/>
            </a:pPr>
            <a:r>
              <a:rPr lang="en-US" sz="1400" dirty="0"/>
              <a:t>Assessed the radiance versus NS scan angle for the space scenes at different thermal condition</a:t>
            </a:r>
          </a:p>
        </p:txBody>
      </p:sp>
      <p:pic>
        <p:nvPicPr>
          <p:cNvPr id="17" name="Picture 16">
            <a:extLst>
              <a:ext uri="{FF2B5EF4-FFF2-40B4-BE49-F238E27FC236}">
                <a16:creationId xmlns:a16="http://schemas.microsoft.com/office/drawing/2014/main" id="{F97D0D2D-939F-4C77-A745-0A852BE0B6EE}"/>
              </a:ext>
            </a:extLst>
          </p:cNvPr>
          <p:cNvPicPr>
            <a:picLocks noChangeAspect="1"/>
          </p:cNvPicPr>
          <p:nvPr/>
        </p:nvPicPr>
        <p:blipFill>
          <a:blip r:embed="rId2"/>
          <a:stretch>
            <a:fillRect/>
          </a:stretch>
        </p:blipFill>
        <p:spPr>
          <a:xfrm>
            <a:off x="1045394" y="3778897"/>
            <a:ext cx="4500536" cy="2745469"/>
          </a:xfrm>
          <a:prstGeom prst="rect">
            <a:avLst/>
          </a:prstGeom>
        </p:spPr>
      </p:pic>
      <p:sp>
        <p:nvSpPr>
          <p:cNvPr id="13" name="Rectangle 12">
            <a:extLst>
              <a:ext uri="{FF2B5EF4-FFF2-40B4-BE49-F238E27FC236}">
                <a16:creationId xmlns:a16="http://schemas.microsoft.com/office/drawing/2014/main" id="{84BEFAA4-AAC0-42F3-9392-6BCBC0BA243D}"/>
              </a:ext>
            </a:extLst>
          </p:cNvPr>
          <p:cNvSpPr/>
          <p:nvPr/>
        </p:nvSpPr>
        <p:spPr>
          <a:xfrm>
            <a:off x="6258512" y="3789391"/>
            <a:ext cx="5326267" cy="2123658"/>
          </a:xfrm>
          <a:prstGeom prst="rect">
            <a:avLst/>
          </a:prstGeom>
          <a:ln w="12700" cmpd="sng">
            <a:noFill/>
          </a:ln>
        </p:spPr>
        <p:txBody>
          <a:bodyPr wrap="square">
            <a:spAutoFit/>
          </a:bodyPr>
          <a:lstStyle/>
          <a:p>
            <a:pPr algn="ctr"/>
            <a:r>
              <a:rPr lang="en-US" sz="2000" b="1" i="1" dirty="0"/>
              <a:t>Conclusions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Calibration uncertainty due to spatial non-uniformity in the East-West direction and within the test range of [-8.8º, 8.8º] is sufficiently small.</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Less than 60 </a:t>
            </a:r>
            <a:r>
              <a:rPr lang="en-US" sz="1600" dirty="0" err="1">
                <a:latin typeface="Times New Roman" panose="02020603050405020304" pitchFamily="18" charset="0"/>
                <a:cs typeface="Times New Roman" panose="02020603050405020304" pitchFamily="18" charset="0"/>
              </a:rPr>
              <a:t>mK</a:t>
            </a:r>
            <a:r>
              <a:rPr lang="en-US" sz="1600" dirty="0">
                <a:latin typeface="Times New Roman" panose="02020603050405020304" pitchFamily="18" charset="0"/>
                <a:cs typeface="Times New Roman" panose="02020603050405020304" pitchFamily="18" charset="0"/>
              </a:rPr>
              <a:t> for the 3.9 µm channel.</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Less than 20 </a:t>
            </a:r>
            <a:r>
              <a:rPr lang="en-US" sz="1600" dirty="0" err="1">
                <a:latin typeface="Times New Roman" panose="02020603050405020304" pitchFamily="18" charset="0"/>
                <a:cs typeface="Times New Roman" panose="02020603050405020304" pitchFamily="18" charset="0"/>
              </a:rPr>
              <a:t>mK</a:t>
            </a:r>
            <a:r>
              <a:rPr lang="en-US" sz="1600" dirty="0">
                <a:latin typeface="Times New Roman" panose="02020603050405020304" pitchFamily="18" charset="0"/>
                <a:cs typeface="Times New Roman" panose="02020603050405020304" pitchFamily="18" charset="0"/>
              </a:rPr>
              <a:t> for other IR channels.</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Better than the requirement of 100 </a:t>
            </a:r>
            <a:r>
              <a:rPr lang="en-US" sz="1600" dirty="0" err="1">
                <a:latin typeface="Times New Roman" panose="02020603050405020304" pitchFamily="18" charset="0"/>
                <a:cs typeface="Times New Roman" panose="02020603050405020304" pitchFamily="18" charset="0"/>
              </a:rPr>
              <a:t>mK.</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Influence of thermal conditions is understood.</a:t>
            </a:r>
          </a:p>
        </p:txBody>
      </p:sp>
      <p:sp>
        <p:nvSpPr>
          <p:cNvPr id="2" name="Date Placeholder 1">
            <a:extLst>
              <a:ext uri="{FF2B5EF4-FFF2-40B4-BE49-F238E27FC236}">
                <a16:creationId xmlns:a16="http://schemas.microsoft.com/office/drawing/2014/main" id="{911986FE-A7CB-41B3-B1AD-B27F69E641D8}"/>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54440271-9223-4776-ABD7-7790F9C6B928}"/>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48D9C8FB-6ED1-470B-A536-B3BD95737798}"/>
              </a:ext>
            </a:extLst>
          </p:cNvPr>
          <p:cNvSpPr>
            <a:spLocks noGrp="1"/>
          </p:cNvSpPr>
          <p:nvPr>
            <p:ph type="sldNum" sz="quarter" idx="4"/>
          </p:nvPr>
        </p:nvSpPr>
        <p:spPr/>
        <p:txBody>
          <a:bodyPr/>
          <a:lstStyle/>
          <a:p>
            <a:fld id="{24AD0344-B142-42FF-A24F-67F68BAAC27D}" type="slidenum">
              <a:rPr lang="en-US" smtClean="0"/>
              <a:pPr/>
              <a:t>136</a:t>
            </a:fld>
            <a:endParaRPr lang="en-US" dirty="0"/>
          </a:p>
        </p:txBody>
      </p:sp>
    </p:spTree>
    <p:extLst>
      <p:ext uri="{BB962C8B-B14F-4D97-AF65-F5344CB8AC3E}">
        <p14:creationId xmlns:p14="http://schemas.microsoft.com/office/powerpoint/2010/main" val="9617165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DAFF-1F5E-417B-880C-964A9866B49B}"/>
              </a:ext>
            </a:extLst>
          </p:cNvPr>
          <p:cNvSpPr>
            <a:spLocks noGrp="1"/>
          </p:cNvSpPr>
          <p:nvPr>
            <p:ph type="title"/>
          </p:nvPr>
        </p:nvSpPr>
        <p:spPr/>
        <p:txBody>
          <a:bodyPr>
            <a:normAutofit fontScale="90000"/>
          </a:bodyPr>
          <a:lstStyle/>
          <a:p>
            <a:r>
              <a:rPr lang="en-US" dirty="0"/>
              <a:t>PLPT-41: Space NSS</a:t>
            </a:r>
          </a:p>
        </p:txBody>
      </p:sp>
      <p:sp>
        <p:nvSpPr>
          <p:cNvPr id="3" name="Content Placeholder 2">
            <a:extLst>
              <a:ext uri="{FF2B5EF4-FFF2-40B4-BE49-F238E27FC236}">
                <a16:creationId xmlns:a16="http://schemas.microsoft.com/office/drawing/2014/main" id="{DA7651A2-8FC5-401C-820E-89F7F14DA569}"/>
              </a:ext>
            </a:extLst>
          </p:cNvPr>
          <p:cNvSpPr>
            <a:spLocks noGrp="1"/>
          </p:cNvSpPr>
          <p:nvPr>
            <p:ph idx="1"/>
          </p:nvPr>
        </p:nvSpPr>
        <p:spPr/>
        <p:txBody>
          <a:bodyPr/>
          <a:lstStyle/>
          <a:p>
            <a:r>
              <a:rPr lang="en-US" dirty="0"/>
              <a:t> </a:t>
            </a:r>
            <a:r>
              <a:rPr lang="en-US" sz="2800" dirty="0"/>
              <a:t>Goals</a:t>
            </a:r>
          </a:p>
          <a:p>
            <a:pPr lvl="1"/>
            <a:r>
              <a:rPr lang="en-US" sz="2400" dirty="0"/>
              <a:t>Characterize IR spatial uniformity in the NS direction</a:t>
            </a:r>
          </a:p>
          <a:p>
            <a:pPr lvl="1"/>
            <a:r>
              <a:rPr lang="en-US" sz="2400" dirty="0"/>
              <a:t>Examine IR response vs scan angle (RVS) at different thermal stress</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endParaRPr lang="en-US" sz="2800" dirty="0"/>
          </a:p>
          <a:p>
            <a:r>
              <a:rPr lang="en-US" sz="2800" dirty="0"/>
              <a:t>Data Collections with Mode-25 Timeline</a:t>
            </a:r>
          </a:p>
          <a:p>
            <a:pPr lvl="1"/>
            <a:r>
              <a:rPr lang="en-US" sz="2400" dirty="0"/>
              <a:t>06/21/2022 22:20 – 23:00 UTC (local noon)</a:t>
            </a:r>
          </a:p>
          <a:p>
            <a:pPr lvl="1"/>
            <a:r>
              <a:rPr lang="en-US" sz="2400" dirty="0"/>
              <a:t>06/21/2022 08:00 – 08:40 UTC (before midnight)</a:t>
            </a:r>
          </a:p>
          <a:p>
            <a:pPr lvl="1"/>
            <a:r>
              <a:rPr lang="en-US" sz="2400" dirty="0"/>
              <a:t>06/21/2022 10:00 – 10:40 UTC (after midnight)</a:t>
            </a:r>
          </a:p>
          <a:p>
            <a:pPr lvl="1"/>
            <a:endParaRPr lang="en-US" dirty="0"/>
          </a:p>
        </p:txBody>
      </p:sp>
      <p:sp>
        <p:nvSpPr>
          <p:cNvPr id="4" name="Date Placeholder 3">
            <a:extLst>
              <a:ext uri="{FF2B5EF4-FFF2-40B4-BE49-F238E27FC236}">
                <a16:creationId xmlns:a16="http://schemas.microsoft.com/office/drawing/2014/main" id="{F6DA7299-6CBD-4A45-AB7A-9F0A340C5107}"/>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97D533D7-71FE-4206-AD11-7AF52CE18625}"/>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02828086-556B-44D9-862B-9853138C15DC}"/>
              </a:ext>
            </a:extLst>
          </p:cNvPr>
          <p:cNvSpPr>
            <a:spLocks noGrp="1"/>
          </p:cNvSpPr>
          <p:nvPr>
            <p:ph type="sldNum" sz="quarter" idx="4"/>
          </p:nvPr>
        </p:nvSpPr>
        <p:spPr/>
        <p:txBody>
          <a:bodyPr/>
          <a:lstStyle/>
          <a:p>
            <a:fld id="{9D60F4D7-1FAC-41F5-8B13-40B192A29539}" type="slidenum">
              <a:rPr lang="en-US" altLang="en-US" smtClean="0"/>
              <a:pPr/>
              <a:t>137</a:t>
            </a:fld>
            <a:endParaRPr lang="en-US" altLang="en-US" dirty="0"/>
          </a:p>
        </p:txBody>
      </p:sp>
      <p:grpSp>
        <p:nvGrpSpPr>
          <p:cNvPr id="13" name="Group 12">
            <a:extLst>
              <a:ext uri="{FF2B5EF4-FFF2-40B4-BE49-F238E27FC236}">
                <a16:creationId xmlns:a16="http://schemas.microsoft.com/office/drawing/2014/main" id="{28623F40-9BB3-40FF-9E52-41C83B6E400D}"/>
              </a:ext>
            </a:extLst>
          </p:cNvPr>
          <p:cNvGrpSpPr/>
          <p:nvPr/>
        </p:nvGrpSpPr>
        <p:grpSpPr>
          <a:xfrm>
            <a:off x="628107" y="2702993"/>
            <a:ext cx="5719638" cy="1620215"/>
            <a:chOff x="5790315" y="2618891"/>
            <a:chExt cx="5719638" cy="1620215"/>
          </a:xfrm>
        </p:grpSpPr>
        <p:grpSp>
          <p:nvGrpSpPr>
            <p:cNvPr id="14" name="Group 13">
              <a:extLst>
                <a:ext uri="{FF2B5EF4-FFF2-40B4-BE49-F238E27FC236}">
                  <a16:creationId xmlns:a16="http://schemas.microsoft.com/office/drawing/2014/main" id="{6B39FC01-9D55-4884-BAD5-E5399038F4AE}"/>
                </a:ext>
              </a:extLst>
            </p:cNvPr>
            <p:cNvGrpSpPr/>
            <p:nvPr/>
          </p:nvGrpSpPr>
          <p:grpSpPr>
            <a:xfrm>
              <a:off x="5790315" y="2618891"/>
              <a:ext cx="5719638" cy="1620215"/>
              <a:chOff x="5790315" y="2618891"/>
              <a:chExt cx="5719638" cy="1620215"/>
            </a:xfrm>
          </p:grpSpPr>
          <p:pic>
            <p:nvPicPr>
              <p:cNvPr id="18" name="Picture 17">
                <a:extLst>
                  <a:ext uri="{FF2B5EF4-FFF2-40B4-BE49-F238E27FC236}">
                    <a16:creationId xmlns:a16="http://schemas.microsoft.com/office/drawing/2014/main" id="{22C2F488-3DAD-40A5-BE77-CC85FA428E03}"/>
                  </a:ext>
                </a:extLst>
              </p:cNvPr>
              <p:cNvPicPr>
                <a:picLocks noChangeAspect="1"/>
              </p:cNvPicPr>
              <p:nvPr/>
            </p:nvPicPr>
            <p:blipFill>
              <a:blip r:embed="rId2"/>
              <a:stretch>
                <a:fillRect/>
              </a:stretch>
            </p:blipFill>
            <p:spPr>
              <a:xfrm>
                <a:off x="5790315" y="2618891"/>
                <a:ext cx="5719638" cy="1620215"/>
              </a:xfrm>
              <a:prstGeom prst="rect">
                <a:avLst/>
              </a:prstGeom>
            </p:spPr>
          </p:pic>
          <p:sp>
            <p:nvSpPr>
              <p:cNvPr id="19" name="Rectangle 18">
                <a:extLst>
                  <a:ext uri="{FF2B5EF4-FFF2-40B4-BE49-F238E27FC236}">
                    <a16:creationId xmlns:a16="http://schemas.microsoft.com/office/drawing/2014/main" id="{3FD5A7FB-D4D0-43D8-8F4B-719E6C9E623F}"/>
                  </a:ext>
                </a:extLst>
              </p:cNvPr>
              <p:cNvSpPr/>
              <p:nvPr/>
            </p:nvSpPr>
            <p:spPr>
              <a:xfrm>
                <a:off x="8522915" y="2803827"/>
                <a:ext cx="45719" cy="1250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A0D979-0E4C-4F44-AAA8-FE4EBBE24440}"/>
                  </a:ext>
                </a:extLst>
              </p:cNvPr>
              <p:cNvSpPr/>
              <p:nvPr/>
            </p:nvSpPr>
            <p:spPr>
              <a:xfrm>
                <a:off x="9581764" y="2803827"/>
                <a:ext cx="45719" cy="125034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98DD8F-1836-4AAE-9AAF-C70344D7B132}"/>
                  </a:ext>
                </a:extLst>
              </p:cNvPr>
              <p:cNvSpPr/>
              <p:nvPr/>
            </p:nvSpPr>
            <p:spPr>
              <a:xfrm>
                <a:off x="9788498" y="2803827"/>
                <a:ext cx="45719" cy="1250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0A65B5DB-77E2-46EA-8876-AEF48CDCA4E7}"/>
                </a:ext>
              </a:extLst>
            </p:cNvPr>
            <p:cNvSpPr txBox="1"/>
            <p:nvPr/>
          </p:nvSpPr>
          <p:spPr>
            <a:xfrm>
              <a:off x="7875466" y="3091962"/>
              <a:ext cx="787808" cy="461665"/>
            </a:xfrm>
            <a:prstGeom prst="rect">
              <a:avLst/>
            </a:prstGeom>
            <a:noFill/>
          </p:spPr>
          <p:txBody>
            <a:bodyPr wrap="squar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22:00 – 22:40 Z </a:t>
              </a:r>
            </a:p>
          </p:txBody>
        </p:sp>
        <p:sp>
          <p:nvSpPr>
            <p:cNvPr id="16" name="TextBox 15">
              <a:extLst>
                <a:ext uri="{FF2B5EF4-FFF2-40B4-BE49-F238E27FC236}">
                  <a16:creationId xmlns:a16="http://schemas.microsoft.com/office/drawing/2014/main" id="{9AD9B56D-FE79-4408-9B65-8F92544774E8}"/>
                </a:ext>
              </a:extLst>
            </p:cNvPr>
            <p:cNvSpPr txBox="1"/>
            <p:nvPr/>
          </p:nvSpPr>
          <p:spPr>
            <a:xfrm>
              <a:off x="8757914" y="3091962"/>
              <a:ext cx="713633" cy="461665"/>
            </a:xfrm>
            <a:prstGeom prst="rect">
              <a:avLst/>
            </a:prstGeom>
            <a:noFill/>
          </p:spPr>
          <p:txBody>
            <a:bodyPr wrap="squar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08 :00 – 08:40 Z</a:t>
              </a:r>
            </a:p>
          </p:txBody>
        </p:sp>
        <p:sp>
          <p:nvSpPr>
            <p:cNvPr id="17" name="TextBox 16">
              <a:extLst>
                <a:ext uri="{FF2B5EF4-FFF2-40B4-BE49-F238E27FC236}">
                  <a16:creationId xmlns:a16="http://schemas.microsoft.com/office/drawing/2014/main" id="{F94BA0B9-33AB-419E-A8C0-B8DA79826B8D}"/>
                </a:ext>
              </a:extLst>
            </p:cNvPr>
            <p:cNvSpPr txBox="1"/>
            <p:nvPr/>
          </p:nvSpPr>
          <p:spPr>
            <a:xfrm>
              <a:off x="9811357" y="3454141"/>
              <a:ext cx="713633" cy="461665"/>
            </a:xfrm>
            <a:prstGeom prst="rect">
              <a:avLst/>
            </a:prstGeom>
            <a:noFill/>
          </p:spPr>
          <p:txBody>
            <a:bodyPr wrap="squar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10 :00 – 10:40 Z</a:t>
              </a:r>
            </a:p>
          </p:txBody>
        </p:sp>
      </p:grpSp>
      <p:pic>
        <p:nvPicPr>
          <p:cNvPr id="7" name="Picture 6">
            <a:extLst>
              <a:ext uri="{FF2B5EF4-FFF2-40B4-BE49-F238E27FC236}">
                <a16:creationId xmlns:a16="http://schemas.microsoft.com/office/drawing/2014/main" id="{ED300B34-B7B6-475D-9F48-26495DDD922D}"/>
              </a:ext>
            </a:extLst>
          </p:cNvPr>
          <p:cNvPicPr>
            <a:picLocks noChangeAspect="1"/>
          </p:cNvPicPr>
          <p:nvPr/>
        </p:nvPicPr>
        <p:blipFill>
          <a:blip r:embed="rId3"/>
          <a:stretch>
            <a:fillRect/>
          </a:stretch>
        </p:blipFill>
        <p:spPr>
          <a:xfrm>
            <a:off x="6591300" y="2702993"/>
            <a:ext cx="5091691" cy="1464479"/>
          </a:xfrm>
          <a:prstGeom prst="rect">
            <a:avLst/>
          </a:prstGeom>
        </p:spPr>
      </p:pic>
      <p:sp>
        <p:nvSpPr>
          <p:cNvPr id="22" name="Rectangle 21">
            <a:extLst>
              <a:ext uri="{FF2B5EF4-FFF2-40B4-BE49-F238E27FC236}">
                <a16:creationId xmlns:a16="http://schemas.microsoft.com/office/drawing/2014/main" id="{A2946D27-D6DF-4F00-A788-C7F8A0D56784}"/>
              </a:ext>
            </a:extLst>
          </p:cNvPr>
          <p:cNvSpPr/>
          <p:nvPr/>
        </p:nvSpPr>
        <p:spPr>
          <a:xfrm>
            <a:off x="10134600" y="2711691"/>
            <a:ext cx="45719" cy="1250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065F6B-0101-4336-88C2-E6C9B26097C6}"/>
              </a:ext>
            </a:extLst>
          </p:cNvPr>
          <p:cNvSpPr/>
          <p:nvPr/>
        </p:nvSpPr>
        <p:spPr>
          <a:xfrm>
            <a:off x="9033537" y="2717144"/>
            <a:ext cx="45719" cy="1250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F3F400F-60CB-4DBE-86F0-2535A511C72A}"/>
              </a:ext>
            </a:extLst>
          </p:cNvPr>
          <p:cNvSpPr/>
          <p:nvPr/>
        </p:nvSpPr>
        <p:spPr>
          <a:xfrm>
            <a:off x="9966559" y="2743200"/>
            <a:ext cx="45719" cy="1250344"/>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4208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4341-40D7-4EDA-97AA-26CA20FCF36E}"/>
              </a:ext>
            </a:extLst>
          </p:cNvPr>
          <p:cNvSpPr>
            <a:spLocks noGrp="1"/>
          </p:cNvSpPr>
          <p:nvPr>
            <p:ph type="title"/>
          </p:nvPr>
        </p:nvSpPr>
        <p:spPr/>
        <p:txBody>
          <a:bodyPr>
            <a:normAutofit fontScale="90000"/>
          </a:bodyPr>
          <a:lstStyle/>
          <a:p>
            <a:r>
              <a:rPr lang="en-US" dirty="0"/>
              <a:t>Mode-25 Timeline for the Space NSS</a:t>
            </a:r>
          </a:p>
        </p:txBody>
      </p:sp>
      <p:sp>
        <p:nvSpPr>
          <p:cNvPr id="3" name="Content Placeholder 2">
            <a:extLst>
              <a:ext uri="{FF2B5EF4-FFF2-40B4-BE49-F238E27FC236}">
                <a16:creationId xmlns:a16="http://schemas.microsoft.com/office/drawing/2014/main" id="{47BF0DAE-FFD8-4910-A2EF-B55E79AC8368}"/>
              </a:ext>
            </a:extLst>
          </p:cNvPr>
          <p:cNvSpPr>
            <a:spLocks noGrp="1"/>
          </p:cNvSpPr>
          <p:nvPr>
            <p:ph idx="1"/>
          </p:nvPr>
        </p:nvSpPr>
        <p:spPr>
          <a:xfrm>
            <a:off x="609602" y="1066800"/>
            <a:ext cx="6705598" cy="4876800"/>
          </a:xfrm>
        </p:spPr>
        <p:txBody>
          <a:bodyPr/>
          <a:lstStyle/>
          <a:p>
            <a:r>
              <a:rPr lang="en-US" sz="2400" dirty="0"/>
              <a:t>Each NSS event consists of 8 Mode-25 timelines conducted at different space area, as shown in Table 1</a:t>
            </a:r>
          </a:p>
          <a:p>
            <a:endParaRPr lang="en-US" sz="2400" dirty="0"/>
          </a:p>
          <a:p>
            <a:r>
              <a:rPr lang="en-US" sz="2400" dirty="0"/>
              <a:t>Each 5-minute Mode-25 timeline consists of 67 NSS swaths. </a:t>
            </a:r>
          </a:p>
          <a:p>
            <a:pPr lvl="1"/>
            <a:r>
              <a:rPr lang="en-US" sz="2000" dirty="0"/>
              <a:t>The LOS of the swaths are rotated among 16 bands to compensate for the RDP of each band.</a:t>
            </a:r>
          </a:p>
          <a:p>
            <a:endParaRPr lang="en-US" sz="2400" dirty="0"/>
          </a:p>
          <a:p>
            <a:r>
              <a:rPr lang="en-US" sz="2400" dirty="0"/>
              <a:t>Swaths most far away from the Earth limb are used for data analysis</a:t>
            </a:r>
          </a:p>
          <a:p>
            <a:pPr marL="457200" lvl="1" indent="0">
              <a:buNone/>
            </a:pPr>
            <a:endParaRPr lang="en-US" sz="1800" dirty="0"/>
          </a:p>
          <a:p>
            <a:endParaRPr lang="en-US" sz="2000" dirty="0"/>
          </a:p>
        </p:txBody>
      </p:sp>
      <p:sp>
        <p:nvSpPr>
          <p:cNvPr id="4" name="Date Placeholder 3">
            <a:extLst>
              <a:ext uri="{FF2B5EF4-FFF2-40B4-BE49-F238E27FC236}">
                <a16:creationId xmlns:a16="http://schemas.microsoft.com/office/drawing/2014/main" id="{D3EC7D9A-E7A1-465F-AE30-C76DC0225FB6}"/>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97A6CE19-6F68-413D-8BFE-0DB5D42578A8}"/>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1176CE9-3450-4C53-AD9F-C4AEE4612576}"/>
              </a:ext>
            </a:extLst>
          </p:cNvPr>
          <p:cNvSpPr>
            <a:spLocks noGrp="1"/>
          </p:cNvSpPr>
          <p:nvPr>
            <p:ph type="sldNum" sz="quarter" idx="4"/>
          </p:nvPr>
        </p:nvSpPr>
        <p:spPr/>
        <p:txBody>
          <a:bodyPr/>
          <a:lstStyle/>
          <a:p>
            <a:fld id="{9D60F4D7-1FAC-41F5-8B13-40B192A29539}" type="slidenum">
              <a:rPr lang="en-US" altLang="en-US" smtClean="0"/>
              <a:pPr/>
              <a:t>138</a:t>
            </a:fld>
            <a:endParaRPr lang="en-US" altLang="en-US" dirty="0"/>
          </a:p>
        </p:txBody>
      </p:sp>
      <p:graphicFrame>
        <p:nvGraphicFramePr>
          <p:cNvPr id="17" name="Table 16">
            <a:extLst>
              <a:ext uri="{FF2B5EF4-FFF2-40B4-BE49-F238E27FC236}">
                <a16:creationId xmlns:a16="http://schemas.microsoft.com/office/drawing/2014/main" id="{3111F7A7-3842-4EAA-9AC4-02C33C1579B9}"/>
              </a:ext>
            </a:extLst>
          </p:cNvPr>
          <p:cNvGraphicFramePr>
            <a:graphicFrameLocks noGrp="1"/>
          </p:cNvGraphicFramePr>
          <p:nvPr/>
        </p:nvGraphicFramePr>
        <p:xfrm>
          <a:off x="8358335" y="1725830"/>
          <a:ext cx="2627433" cy="1987903"/>
        </p:xfrm>
        <a:graphic>
          <a:graphicData uri="http://schemas.openxmlformats.org/drawingml/2006/table">
            <a:tbl>
              <a:tblPr firstRow="1" bandRow="1">
                <a:tableStyleId>{5C22544A-7EE6-4342-B048-85BDC9FD1C3A}</a:tableStyleId>
              </a:tblPr>
              <a:tblGrid>
                <a:gridCol w="875811">
                  <a:extLst>
                    <a:ext uri="{9D8B030D-6E8A-4147-A177-3AD203B41FA5}">
                      <a16:colId xmlns:a16="http://schemas.microsoft.com/office/drawing/2014/main" val="2907219306"/>
                    </a:ext>
                  </a:extLst>
                </a:gridCol>
                <a:gridCol w="875811">
                  <a:extLst>
                    <a:ext uri="{9D8B030D-6E8A-4147-A177-3AD203B41FA5}">
                      <a16:colId xmlns:a16="http://schemas.microsoft.com/office/drawing/2014/main" val="4099731592"/>
                    </a:ext>
                  </a:extLst>
                </a:gridCol>
                <a:gridCol w="875811">
                  <a:extLst>
                    <a:ext uri="{9D8B030D-6E8A-4147-A177-3AD203B41FA5}">
                      <a16:colId xmlns:a16="http://schemas.microsoft.com/office/drawing/2014/main" val="1295744337"/>
                    </a:ext>
                  </a:extLst>
                </a:gridCol>
              </a:tblGrid>
              <a:tr h="326784">
                <a:tc>
                  <a:txBody>
                    <a:bodyPr/>
                    <a:lstStyle/>
                    <a:p>
                      <a:pPr marL="0" marR="0" algn="ctr">
                        <a:lnSpc>
                          <a:spcPct val="10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EW angle (in degree)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NS angle (in degree)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0222046"/>
                  </a:ext>
                </a:extLst>
              </a:tr>
              <a:tr h="205609">
                <a:tc>
                  <a:txBody>
                    <a:bodyPr/>
                    <a:lstStyle/>
                    <a:p>
                      <a:pPr marL="0" marR="0" algn="ctr">
                        <a:lnSpc>
                          <a:spcPct val="100000"/>
                        </a:lnSpc>
                        <a:spcBef>
                          <a:spcPts val="0"/>
                        </a:spcBef>
                        <a:spcAft>
                          <a:spcPts val="0"/>
                        </a:spcAft>
                      </a:pPr>
                      <a:r>
                        <a:rPr lang="en-U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+9.8</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437368"/>
                  </a:ext>
                </a:extLst>
              </a:tr>
              <a:tr h="179301">
                <a:tc>
                  <a:txBody>
                    <a:bodyPr/>
                    <a:lstStyle/>
                    <a:p>
                      <a:pPr marL="0" marR="0" algn="ctr">
                        <a:lnSpc>
                          <a:spcPct val="100000"/>
                        </a:lnSpc>
                        <a:spcBef>
                          <a:spcPts val="0"/>
                        </a:spcBef>
                        <a:spcAft>
                          <a:spcPts val="0"/>
                        </a:spcAft>
                      </a:pPr>
                      <a:r>
                        <a:rPr lang="en-US" sz="1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-9.8</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3554588"/>
                  </a:ext>
                </a:extLst>
              </a:tr>
              <a:tr h="205609">
                <a:tc>
                  <a:txBody>
                    <a:bodyPr/>
                    <a:lstStyle/>
                    <a:p>
                      <a:pPr marL="0" marR="0" algn="ctr">
                        <a:lnSpc>
                          <a:spcPct val="100000"/>
                        </a:lnSpc>
                        <a:spcBef>
                          <a:spcPts val="0"/>
                        </a:spcBef>
                        <a:spcAft>
                          <a:spcPts val="0"/>
                        </a:spcAft>
                      </a:pPr>
                      <a:r>
                        <a:rPr lang="en-US" sz="1200" b="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b="1"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rPr>
                        <a:t>+7.5</a:t>
                      </a:r>
                      <a:endParaRPr lang="en-US" sz="1100" b="1"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rPr>
                        <a:t>+6.5</a:t>
                      </a:r>
                      <a:endParaRPr lang="en-US" sz="1100" b="1"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2347711"/>
                  </a:ext>
                </a:extLst>
              </a:tr>
              <a:tr h="205609">
                <a:tc>
                  <a:txBody>
                    <a:bodyPr/>
                    <a:lstStyle/>
                    <a:p>
                      <a:pPr marL="0" marR="0" algn="ctr">
                        <a:lnSpc>
                          <a:spcPct val="100000"/>
                        </a:lnSpc>
                        <a:spcBef>
                          <a:spcPts val="0"/>
                        </a:spcBef>
                        <a:spcAft>
                          <a:spcPts val="0"/>
                        </a:spcAft>
                      </a:pPr>
                      <a:r>
                        <a:rPr lang="en-US" sz="1200" b="1">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b="1">
                        <a:solidFill>
                          <a:srgbClr val="00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rPr>
                        <a:t>+7.5</a:t>
                      </a:r>
                      <a:endParaRPr lang="en-US" sz="1100" b="1"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rPr>
                        <a:t>-6.5</a:t>
                      </a:r>
                      <a:endParaRPr lang="en-US" sz="1100" b="1"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5123477"/>
                  </a:ext>
                </a:extLst>
              </a:tr>
              <a:tr h="205609">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+9.28</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+4.5</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1816145"/>
                  </a:ext>
                </a:extLst>
              </a:tr>
              <a:tr h="205609">
                <a:tc>
                  <a:txBody>
                    <a:bodyPr/>
                    <a:lstStyle/>
                    <a:p>
                      <a:pPr marL="0" marR="0" algn="ctr">
                        <a:lnSpc>
                          <a:spcPct val="100000"/>
                        </a:lnSpc>
                        <a:spcBef>
                          <a:spcPts val="0"/>
                        </a:spcBef>
                        <a:spcAft>
                          <a:spcPts val="0"/>
                        </a:spcAft>
                      </a:pPr>
                      <a:r>
                        <a:rPr lang="en-US" sz="1200" b="1">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b="1">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+9.28</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933940"/>
                  </a:ext>
                </a:extLst>
              </a:tr>
              <a:tr h="205609">
                <a:tc>
                  <a:txBody>
                    <a:bodyPr/>
                    <a:lstStyle/>
                    <a:p>
                      <a:pPr marL="0" marR="0" algn="ctr">
                        <a:lnSpc>
                          <a:spcPct val="100000"/>
                        </a:lnSpc>
                        <a:spcBef>
                          <a:spcPts val="0"/>
                        </a:spcBef>
                        <a:spcAft>
                          <a:spcPts val="0"/>
                        </a:spcAft>
                      </a:pPr>
                      <a:r>
                        <a:rPr lang="en-US" sz="1200" b="1">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b="1">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+9.28</a:t>
                      </a:r>
                      <a:endParaRPr lang="en-US" sz="1100" b="1">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2195955"/>
                  </a:ext>
                </a:extLst>
              </a:tr>
              <a:tr h="205609">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+9.28</a:t>
                      </a:r>
                      <a:endParaRPr lang="en-US" sz="1100" b="1">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b="1" dirty="0">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-4.5</a:t>
                      </a:r>
                      <a:endParaRPr lang="en-US" sz="110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8019221"/>
                  </a:ext>
                </a:extLst>
              </a:tr>
            </a:tbl>
          </a:graphicData>
        </a:graphic>
      </p:graphicFrame>
      <p:sp>
        <p:nvSpPr>
          <p:cNvPr id="18" name="TextBox 17">
            <a:extLst>
              <a:ext uri="{FF2B5EF4-FFF2-40B4-BE49-F238E27FC236}">
                <a16:creationId xmlns:a16="http://schemas.microsoft.com/office/drawing/2014/main" id="{C63E1305-7421-47EF-B3AB-08D6195D8847}"/>
              </a:ext>
            </a:extLst>
          </p:cNvPr>
          <p:cNvSpPr txBox="1"/>
          <p:nvPr/>
        </p:nvSpPr>
        <p:spPr>
          <a:xfrm>
            <a:off x="7846466" y="973264"/>
            <a:ext cx="3735932"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Table. Appropriate scan angles for the central positions of the eight NSS swaths. If it is conducted at the West side to the earth, the EW scan angles are inverted.</a:t>
            </a:r>
          </a:p>
        </p:txBody>
      </p:sp>
      <p:pic>
        <p:nvPicPr>
          <p:cNvPr id="19" name="Picture 18">
            <a:extLst>
              <a:ext uri="{FF2B5EF4-FFF2-40B4-BE49-F238E27FC236}">
                <a16:creationId xmlns:a16="http://schemas.microsoft.com/office/drawing/2014/main" id="{92E568FA-D01F-4AA5-AEFF-3EB5FDA445E8}"/>
              </a:ext>
            </a:extLst>
          </p:cNvPr>
          <p:cNvPicPr>
            <a:picLocks noChangeAspect="1"/>
          </p:cNvPicPr>
          <p:nvPr/>
        </p:nvPicPr>
        <p:blipFill>
          <a:blip r:embed="rId2"/>
          <a:stretch>
            <a:fillRect/>
          </a:stretch>
        </p:blipFill>
        <p:spPr>
          <a:xfrm>
            <a:off x="8574458" y="3940472"/>
            <a:ext cx="2597658" cy="2337892"/>
          </a:xfrm>
          <a:prstGeom prst="rect">
            <a:avLst/>
          </a:prstGeom>
        </p:spPr>
      </p:pic>
      <p:sp>
        <p:nvSpPr>
          <p:cNvPr id="20" name="Rectangle 19">
            <a:extLst>
              <a:ext uri="{FF2B5EF4-FFF2-40B4-BE49-F238E27FC236}">
                <a16:creationId xmlns:a16="http://schemas.microsoft.com/office/drawing/2014/main" id="{287F5CDB-B93C-4E8E-B470-4D888A1D5896}"/>
              </a:ext>
            </a:extLst>
          </p:cNvPr>
          <p:cNvSpPr/>
          <p:nvPr/>
        </p:nvSpPr>
        <p:spPr>
          <a:xfrm>
            <a:off x="7959560" y="6160691"/>
            <a:ext cx="3975938"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Scan angles of the B07 NSS swaths for swath#13</a:t>
            </a:r>
            <a:endParaRPr lang="en-US" sz="1400" dirty="0"/>
          </a:p>
        </p:txBody>
      </p:sp>
    </p:spTree>
    <p:extLst>
      <p:ext uri="{BB962C8B-B14F-4D97-AF65-F5344CB8AC3E}">
        <p14:creationId xmlns:p14="http://schemas.microsoft.com/office/powerpoint/2010/main" val="11511111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4341-40D7-4EDA-97AA-26CA20FCF36E}"/>
              </a:ext>
            </a:extLst>
          </p:cNvPr>
          <p:cNvSpPr>
            <a:spLocks noGrp="1"/>
          </p:cNvSpPr>
          <p:nvPr>
            <p:ph type="title"/>
          </p:nvPr>
        </p:nvSpPr>
        <p:spPr/>
        <p:txBody>
          <a:bodyPr>
            <a:normAutofit fontScale="90000"/>
          </a:bodyPr>
          <a:lstStyle/>
          <a:p>
            <a:r>
              <a:rPr lang="en-US" dirty="0"/>
              <a:t>Data Processing</a:t>
            </a:r>
          </a:p>
        </p:txBody>
      </p:sp>
      <p:sp>
        <p:nvSpPr>
          <p:cNvPr id="3" name="Content Placeholder 2">
            <a:extLst>
              <a:ext uri="{FF2B5EF4-FFF2-40B4-BE49-F238E27FC236}">
                <a16:creationId xmlns:a16="http://schemas.microsoft.com/office/drawing/2014/main" id="{47BF0DAE-FFD8-4910-A2EF-B55E79AC8368}"/>
              </a:ext>
            </a:extLst>
          </p:cNvPr>
          <p:cNvSpPr>
            <a:spLocks noGrp="1"/>
          </p:cNvSpPr>
          <p:nvPr>
            <p:ph idx="1"/>
          </p:nvPr>
        </p:nvSpPr>
        <p:spPr>
          <a:xfrm>
            <a:off x="609601" y="1066800"/>
            <a:ext cx="10782297" cy="3657599"/>
          </a:xfrm>
        </p:spPr>
        <p:txBody>
          <a:bodyPr/>
          <a:lstStyle/>
          <a:p>
            <a:r>
              <a:rPr lang="en-US" sz="2400" dirty="0"/>
              <a:t>L1beta data processed with GRATDAT v1.19</a:t>
            </a:r>
          </a:p>
          <a:p>
            <a:endParaRPr lang="en-US" sz="1400" dirty="0"/>
          </a:p>
          <a:p>
            <a:r>
              <a:rPr lang="en-US" sz="2400" dirty="0" err="1"/>
              <a:t>CalINR</a:t>
            </a:r>
            <a:r>
              <a:rPr lang="en-US" sz="2400" dirty="0"/>
              <a:t> LUTs: most recent calibration coefficients for G18 delivered by PRO</a:t>
            </a:r>
          </a:p>
          <a:p>
            <a:endParaRPr lang="en-US" sz="1400" dirty="0"/>
          </a:p>
          <a:p>
            <a:r>
              <a:rPr lang="en-US" sz="2400" dirty="0"/>
              <a:t>Radiance vs. NS Scan angle</a:t>
            </a:r>
          </a:p>
          <a:p>
            <a:pPr lvl="1"/>
            <a:r>
              <a:rPr lang="en-US" sz="2000" dirty="0"/>
              <a:t>Radiance: mean radiance of each column in an image</a:t>
            </a:r>
          </a:p>
          <a:p>
            <a:pPr lvl="1"/>
            <a:r>
              <a:rPr lang="en-US" sz="2000" dirty="0"/>
              <a:t>Scan angle: angular distance should be at least 0.4 degrees from the Earth edge and within the field of regard</a:t>
            </a:r>
          </a:p>
          <a:p>
            <a:pPr lvl="1"/>
            <a:r>
              <a:rPr lang="en-US" sz="2000" dirty="0"/>
              <a:t>Focus on the full disk scan angle range, that is, NS scan angle range between [-8.8, 8.8] degrees</a:t>
            </a:r>
          </a:p>
          <a:p>
            <a:pPr marL="457200" lvl="1" indent="0">
              <a:buNone/>
            </a:pPr>
            <a:endParaRPr lang="en-US" sz="1800" dirty="0"/>
          </a:p>
          <a:p>
            <a:endParaRPr lang="en-US" sz="2000" dirty="0"/>
          </a:p>
        </p:txBody>
      </p:sp>
      <p:sp>
        <p:nvSpPr>
          <p:cNvPr id="4" name="Date Placeholder 3">
            <a:extLst>
              <a:ext uri="{FF2B5EF4-FFF2-40B4-BE49-F238E27FC236}">
                <a16:creationId xmlns:a16="http://schemas.microsoft.com/office/drawing/2014/main" id="{D3EC7D9A-E7A1-465F-AE30-C76DC0225FB6}"/>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97A6CE19-6F68-413D-8BFE-0DB5D42578A8}"/>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1176CE9-3450-4C53-AD9F-C4AEE4612576}"/>
              </a:ext>
            </a:extLst>
          </p:cNvPr>
          <p:cNvSpPr>
            <a:spLocks noGrp="1"/>
          </p:cNvSpPr>
          <p:nvPr>
            <p:ph type="sldNum" sz="quarter" idx="4"/>
          </p:nvPr>
        </p:nvSpPr>
        <p:spPr/>
        <p:txBody>
          <a:bodyPr/>
          <a:lstStyle/>
          <a:p>
            <a:fld id="{9D60F4D7-1FAC-41F5-8B13-40B192A29539}" type="slidenum">
              <a:rPr lang="en-US" altLang="en-US" smtClean="0"/>
              <a:pPr/>
              <a:t>139</a:t>
            </a:fld>
            <a:endParaRPr lang="en-US" altLang="en-US" dirty="0"/>
          </a:p>
        </p:txBody>
      </p:sp>
      <p:grpSp>
        <p:nvGrpSpPr>
          <p:cNvPr id="9" name="Group 8">
            <a:extLst>
              <a:ext uri="{FF2B5EF4-FFF2-40B4-BE49-F238E27FC236}">
                <a16:creationId xmlns:a16="http://schemas.microsoft.com/office/drawing/2014/main" id="{12A8A3E3-CF04-43CF-A602-811A1D91EE31}"/>
              </a:ext>
            </a:extLst>
          </p:cNvPr>
          <p:cNvGrpSpPr/>
          <p:nvPr/>
        </p:nvGrpSpPr>
        <p:grpSpPr>
          <a:xfrm>
            <a:off x="621030" y="4600719"/>
            <a:ext cx="5764192" cy="1765420"/>
            <a:chOff x="5994462" y="1079008"/>
            <a:chExt cx="5764192" cy="1765420"/>
          </a:xfrm>
        </p:grpSpPr>
        <p:pic>
          <p:nvPicPr>
            <p:cNvPr id="10" name="Picture 9">
              <a:extLst>
                <a:ext uri="{FF2B5EF4-FFF2-40B4-BE49-F238E27FC236}">
                  <a16:creationId xmlns:a16="http://schemas.microsoft.com/office/drawing/2014/main" id="{AA64F34E-43E7-481A-94E0-D7617880CE06}"/>
                </a:ext>
              </a:extLst>
            </p:cNvPr>
            <p:cNvPicPr>
              <a:picLocks noChangeAspect="1"/>
            </p:cNvPicPr>
            <p:nvPr/>
          </p:nvPicPr>
          <p:blipFill>
            <a:blip r:embed="rId2"/>
            <a:stretch>
              <a:fillRect/>
            </a:stretch>
          </p:blipFill>
          <p:spPr>
            <a:xfrm>
              <a:off x="6461451" y="1079008"/>
              <a:ext cx="5297203" cy="1765420"/>
            </a:xfrm>
            <a:prstGeom prst="rect">
              <a:avLst/>
            </a:prstGeom>
          </p:spPr>
        </p:pic>
        <p:grpSp>
          <p:nvGrpSpPr>
            <p:cNvPr id="11" name="Group 10">
              <a:extLst>
                <a:ext uri="{FF2B5EF4-FFF2-40B4-BE49-F238E27FC236}">
                  <a16:creationId xmlns:a16="http://schemas.microsoft.com/office/drawing/2014/main" id="{26982B4C-E544-49DA-80C9-308E7CFE8180}"/>
                </a:ext>
              </a:extLst>
            </p:cNvPr>
            <p:cNvGrpSpPr/>
            <p:nvPr/>
          </p:nvGrpSpPr>
          <p:grpSpPr>
            <a:xfrm>
              <a:off x="6246766" y="1961718"/>
              <a:ext cx="782187" cy="598602"/>
              <a:chOff x="6246766" y="1961718"/>
              <a:chExt cx="782187" cy="598602"/>
            </a:xfrm>
          </p:grpSpPr>
          <p:cxnSp>
            <p:nvCxnSpPr>
              <p:cNvPr id="14" name="Straight Arrow Connector 13">
                <a:extLst>
                  <a:ext uri="{FF2B5EF4-FFF2-40B4-BE49-F238E27FC236}">
                    <a16:creationId xmlns:a16="http://schemas.microsoft.com/office/drawing/2014/main" id="{60ADE10F-1D83-4447-AEB6-8032B8547B2F}"/>
                  </a:ext>
                </a:extLst>
              </p:cNvPr>
              <p:cNvCxnSpPr/>
              <p:nvPr/>
            </p:nvCxnSpPr>
            <p:spPr>
              <a:xfrm>
                <a:off x="6246766" y="2552369"/>
                <a:ext cx="7821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0C814B0-498C-44BC-AB31-4F4B55B12A6F}"/>
                  </a:ext>
                </a:extLst>
              </p:cNvPr>
              <p:cNvCxnSpPr/>
              <p:nvPr/>
            </p:nvCxnSpPr>
            <p:spPr>
              <a:xfrm flipV="1">
                <a:off x="6281530" y="1961718"/>
                <a:ext cx="0" cy="59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2AE767A-D503-4949-A848-8B18338D9621}"/>
                </a:ext>
              </a:extLst>
            </p:cNvPr>
            <p:cNvSpPr txBox="1"/>
            <p:nvPr/>
          </p:nvSpPr>
          <p:spPr>
            <a:xfrm rot="16200000">
              <a:off x="5778377" y="2050053"/>
              <a:ext cx="67839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Detectors</a:t>
              </a:r>
            </a:p>
          </p:txBody>
        </p:sp>
        <p:sp>
          <p:nvSpPr>
            <p:cNvPr id="13" name="TextBox 12">
              <a:extLst>
                <a:ext uri="{FF2B5EF4-FFF2-40B4-BE49-F238E27FC236}">
                  <a16:creationId xmlns:a16="http://schemas.microsoft.com/office/drawing/2014/main" id="{23EF22A6-C3A3-4AFA-9ED8-0F159E47254E}"/>
                </a:ext>
              </a:extLst>
            </p:cNvPr>
            <p:cNvSpPr txBox="1"/>
            <p:nvPr/>
          </p:nvSpPr>
          <p:spPr>
            <a:xfrm>
              <a:off x="5994975" y="2495069"/>
              <a:ext cx="952505"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Scan Direction</a:t>
              </a:r>
            </a:p>
          </p:txBody>
        </p:sp>
      </p:grpSp>
      <p:pic>
        <p:nvPicPr>
          <p:cNvPr id="21" name="Picture 20">
            <a:extLst>
              <a:ext uri="{FF2B5EF4-FFF2-40B4-BE49-F238E27FC236}">
                <a16:creationId xmlns:a16="http://schemas.microsoft.com/office/drawing/2014/main" id="{9E982CF7-84EE-44B9-8260-D8F6B4BD9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812" y="4445589"/>
            <a:ext cx="2481364" cy="2233228"/>
          </a:xfrm>
          <a:prstGeom prst="rect">
            <a:avLst/>
          </a:prstGeom>
        </p:spPr>
      </p:pic>
    </p:spTree>
    <p:extLst>
      <p:ext uri="{BB962C8B-B14F-4D97-AF65-F5344CB8AC3E}">
        <p14:creationId xmlns:p14="http://schemas.microsoft.com/office/powerpoint/2010/main" val="108505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F40874-F00C-4C36-B62A-64CBBC4B8C1D}"/>
              </a:ext>
            </a:extLst>
          </p:cNvPr>
          <p:cNvGrpSpPr/>
          <p:nvPr/>
        </p:nvGrpSpPr>
        <p:grpSpPr>
          <a:xfrm>
            <a:off x="621889" y="1131262"/>
            <a:ext cx="10948220" cy="4804866"/>
            <a:chOff x="330167" y="1401113"/>
            <a:chExt cx="11330333" cy="4804866"/>
          </a:xfrm>
        </p:grpSpPr>
        <p:pic>
          <p:nvPicPr>
            <p:cNvPr id="9" name="Picture 8">
              <a:extLst>
                <a:ext uri="{FF2B5EF4-FFF2-40B4-BE49-F238E27FC236}">
                  <a16:creationId xmlns:a16="http://schemas.microsoft.com/office/drawing/2014/main" id="{2ACCD8E8-4DFC-4E8E-B118-AEB4593008D4}"/>
                </a:ext>
              </a:extLst>
            </p:cNvPr>
            <p:cNvPicPr>
              <a:picLocks noChangeAspect="1"/>
            </p:cNvPicPr>
            <p:nvPr/>
          </p:nvPicPr>
          <p:blipFill>
            <a:blip r:embed="rId2"/>
            <a:stretch>
              <a:fillRect/>
            </a:stretch>
          </p:blipFill>
          <p:spPr>
            <a:xfrm>
              <a:off x="3192239" y="1401113"/>
              <a:ext cx="2862072" cy="1596542"/>
            </a:xfrm>
            <a:prstGeom prst="rect">
              <a:avLst/>
            </a:prstGeom>
          </p:spPr>
        </p:pic>
        <p:pic>
          <p:nvPicPr>
            <p:cNvPr id="10" name="Picture 9">
              <a:extLst>
                <a:ext uri="{FF2B5EF4-FFF2-40B4-BE49-F238E27FC236}">
                  <a16:creationId xmlns:a16="http://schemas.microsoft.com/office/drawing/2014/main" id="{1591F918-B4B3-4D49-B237-AA7E01BF4D10}"/>
                </a:ext>
              </a:extLst>
            </p:cNvPr>
            <p:cNvPicPr>
              <a:picLocks noChangeAspect="1"/>
            </p:cNvPicPr>
            <p:nvPr/>
          </p:nvPicPr>
          <p:blipFill>
            <a:blip r:embed="rId3"/>
            <a:stretch>
              <a:fillRect/>
            </a:stretch>
          </p:blipFill>
          <p:spPr>
            <a:xfrm>
              <a:off x="5980080" y="1408733"/>
              <a:ext cx="2862072" cy="1596542"/>
            </a:xfrm>
            <a:prstGeom prst="rect">
              <a:avLst/>
            </a:prstGeom>
          </p:spPr>
        </p:pic>
        <p:pic>
          <p:nvPicPr>
            <p:cNvPr id="11" name="Picture 10">
              <a:extLst>
                <a:ext uri="{FF2B5EF4-FFF2-40B4-BE49-F238E27FC236}">
                  <a16:creationId xmlns:a16="http://schemas.microsoft.com/office/drawing/2014/main" id="{083A381C-D199-492E-8045-EAE00CA31D95}"/>
                </a:ext>
              </a:extLst>
            </p:cNvPr>
            <p:cNvPicPr>
              <a:picLocks noChangeAspect="1"/>
            </p:cNvPicPr>
            <p:nvPr/>
          </p:nvPicPr>
          <p:blipFill>
            <a:blip r:embed="rId4"/>
            <a:stretch>
              <a:fillRect/>
            </a:stretch>
          </p:blipFill>
          <p:spPr>
            <a:xfrm>
              <a:off x="8767921" y="1401113"/>
              <a:ext cx="2862072" cy="1596542"/>
            </a:xfrm>
            <a:prstGeom prst="rect">
              <a:avLst/>
            </a:prstGeom>
          </p:spPr>
        </p:pic>
        <p:pic>
          <p:nvPicPr>
            <p:cNvPr id="12" name="Picture 11">
              <a:extLst>
                <a:ext uri="{FF2B5EF4-FFF2-40B4-BE49-F238E27FC236}">
                  <a16:creationId xmlns:a16="http://schemas.microsoft.com/office/drawing/2014/main" id="{8F798A61-558A-4064-894A-8FE6848230B1}"/>
                </a:ext>
              </a:extLst>
            </p:cNvPr>
            <p:cNvPicPr>
              <a:picLocks noChangeAspect="1"/>
            </p:cNvPicPr>
            <p:nvPr/>
          </p:nvPicPr>
          <p:blipFill>
            <a:blip r:embed="rId5"/>
            <a:stretch>
              <a:fillRect/>
            </a:stretch>
          </p:blipFill>
          <p:spPr>
            <a:xfrm>
              <a:off x="330167" y="3005275"/>
              <a:ext cx="2862072" cy="1596542"/>
            </a:xfrm>
            <a:prstGeom prst="rect">
              <a:avLst/>
            </a:prstGeom>
          </p:spPr>
        </p:pic>
        <p:pic>
          <p:nvPicPr>
            <p:cNvPr id="13" name="Picture 12">
              <a:extLst>
                <a:ext uri="{FF2B5EF4-FFF2-40B4-BE49-F238E27FC236}">
                  <a16:creationId xmlns:a16="http://schemas.microsoft.com/office/drawing/2014/main" id="{C44851C9-4E1C-4911-8AB4-F31201343534}"/>
                </a:ext>
              </a:extLst>
            </p:cNvPr>
            <p:cNvPicPr>
              <a:picLocks noChangeAspect="1"/>
            </p:cNvPicPr>
            <p:nvPr/>
          </p:nvPicPr>
          <p:blipFill>
            <a:blip r:embed="rId6"/>
            <a:stretch>
              <a:fillRect/>
            </a:stretch>
          </p:blipFill>
          <p:spPr>
            <a:xfrm>
              <a:off x="3192239" y="2997655"/>
              <a:ext cx="2862072" cy="1596542"/>
            </a:xfrm>
            <a:prstGeom prst="rect">
              <a:avLst/>
            </a:prstGeom>
          </p:spPr>
        </p:pic>
        <p:pic>
          <p:nvPicPr>
            <p:cNvPr id="14" name="Picture 13">
              <a:extLst>
                <a:ext uri="{FF2B5EF4-FFF2-40B4-BE49-F238E27FC236}">
                  <a16:creationId xmlns:a16="http://schemas.microsoft.com/office/drawing/2014/main" id="{D4F391B1-5066-45D8-992B-6A4BE68342AD}"/>
                </a:ext>
              </a:extLst>
            </p:cNvPr>
            <p:cNvPicPr>
              <a:picLocks noChangeAspect="1"/>
            </p:cNvPicPr>
            <p:nvPr/>
          </p:nvPicPr>
          <p:blipFill>
            <a:blip r:embed="rId7"/>
            <a:stretch>
              <a:fillRect/>
            </a:stretch>
          </p:blipFill>
          <p:spPr>
            <a:xfrm>
              <a:off x="6017196" y="2992599"/>
              <a:ext cx="2862072" cy="1596542"/>
            </a:xfrm>
            <a:prstGeom prst="rect">
              <a:avLst/>
            </a:prstGeom>
          </p:spPr>
        </p:pic>
        <p:pic>
          <p:nvPicPr>
            <p:cNvPr id="15" name="Picture 14">
              <a:extLst>
                <a:ext uri="{FF2B5EF4-FFF2-40B4-BE49-F238E27FC236}">
                  <a16:creationId xmlns:a16="http://schemas.microsoft.com/office/drawing/2014/main" id="{E26E2299-7AB1-499C-8893-5A41054BEA3A}"/>
                </a:ext>
              </a:extLst>
            </p:cNvPr>
            <p:cNvPicPr>
              <a:picLocks noChangeAspect="1"/>
            </p:cNvPicPr>
            <p:nvPr/>
          </p:nvPicPr>
          <p:blipFill>
            <a:blip r:embed="rId8"/>
            <a:stretch>
              <a:fillRect/>
            </a:stretch>
          </p:blipFill>
          <p:spPr>
            <a:xfrm>
              <a:off x="8798428" y="3012895"/>
              <a:ext cx="2862072" cy="1596542"/>
            </a:xfrm>
            <a:prstGeom prst="rect">
              <a:avLst/>
            </a:prstGeom>
          </p:spPr>
        </p:pic>
        <p:pic>
          <p:nvPicPr>
            <p:cNvPr id="16" name="Picture 15">
              <a:extLst>
                <a:ext uri="{FF2B5EF4-FFF2-40B4-BE49-F238E27FC236}">
                  <a16:creationId xmlns:a16="http://schemas.microsoft.com/office/drawing/2014/main" id="{3EDE5536-C71F-4F6D-B2D0-E1C27C4D3D01}"/>
                </a:ext>
              </a:extLst>
            </p:cNvPr>
            <p:cNvPicPr>
              <a:picLocks noChangeAspect="1"/>
            </p:cNvPicPr>
            <p:nvPr/>
          </p:nvPicPr>
          <p:blipFill>
            <a:blip r:embed="rId9"/>
            <a:stretch>
              <a:fillRect/>
            </a:stretch>
          </p:blipFill>
          <p:spPr>
            <a:xfrm>
              <a:off x="3200372" y="4609437"/>
              <a:ext cx="2862072" cy="1596542"/>
            </a:xfrm>
            <a:prstGeom prst="rect">
              <a:avLst/>
            </a:prstGeom>
          </p:spPr>
        </p:pic>
        <p:pic>
          <p:nvPicPr>
            <p:cNvPr id="17" name="Picture 16">
              <a:extLst>
                <a:ext uri="{FF2B5EF4-FFF2-40B4-BE49-F238E27FC236}">
                  <a16:creationId xmlns:a16="http://schemas.microsoft.com/office/drawing/2014/main" id="{49253C3E-F3DE-4393-BEB6-D23070AF8C8D}"/>
                </a:ext>
              </a:extLst>
            </p:cNvPr>
            <p:cNvPicPr>
              <a:picLocks noChangeAspect="1"/>
            </p:cNvPicPr>
            <p:nvPr/>
          </p:nvPicPr>
          <p:blipFill>
            <a:blip r:embed="rId10"/>
            <a:stretch>
              <a:fillRect/>
            </a:stretch>
          </p:blipFill>
          <p:spPr>
            <a:xfrm>
              <a:off x="6039301" y="4609437"/>
              <a:ext cx="2834640" cy="1596542"/>
            </a:xfrm>
            <a:prstGeom prst="rect">
              <a:avLst/>
            </a:prstGeom>
          </p:spPr>
        </p:pic>
      </p:grpSp>
      <p:sp>
        <p:nvSpPr>
          <p:cNvPr id="2" name="Title 1">
            <a:extLst>
              <a:ext uri="{FF2B5EF4-FFF2-40B4-BE49-F238E27FC236}">
                <a16:creationId xmlns:a16="http://schemas.microsoft.com/office/drawing/2014/main" id="{D6550E2A-ED42-459C-B1A0-058856A71AFD}"/>
              </a:ext>
            </a:extLst>
          </p:cNvPr>
          <p:cNvSpPr>
            <a:spLocks noGrp="1"/>
          </p:cNvSpPr>
          <p:nvPr>
            <p:ph type="title"/>
          </p:nvPr>
        </p:nvSpPr>
        <p:spPr/>
        <p:txBody>
          <a:bodyPr>
            <a:noAutofit/>
          </a:bodyPr>
          <a:lstStyle/>
          <a:p>
            <a:r>
              <a:rPr lang="en-US" dirty="0"/>
              <a:t>Noise is Low and Stable</a:t>
            </a:r>
          </a:p>
        </p:txBody>
      </p:sp>
      <p:sp>
        <p:nvSpPr>
          <p:cNvPr id="4" name="Date Placeholder 3">
            <a:extLst>
              <a:ext uri="{FF2B5EF4-FFF2-40B4-BE49-F238E27FC236}">
                <a16:creationId xmlns:a16="http://schemas.microsoft.com/office/drawing/2014/main" id="{9E3A5AEF-F516-4C0D-A8EF-1B889EF62647}"/>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F546FF1D-BE25-4AC0-B758-8BE155D182C9}"/>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7E958926-D4EC-49B1-84B2-A0C7B14AD5B5}"/>
              </a:ext>
            </a:extLst>
          </p:cNvPr>
          <p:cNvSpPr>
            <a:spLocks noGrp="1"/>
          </p:cNvSpPr>
          <p:nvPr>
            <p:ph type="sldNum" sz="quarter" idx="4"/>
          </p:nvPr>
        </p:nvSpPr>
        <p:spPr/>
        <p:txBody>
          <a:bodyPr/>
          <a:lstStyle/>
          <a:p>
            <a:fld id="{24AD0344-B142-42FF-A24F-67F68BAAC27D}" type="slidenum">
              <a:rPr lang="en-US" smtClean="0"/>
              <a:pPr/>
              <a:t>14</a:t>
            </a:fld>
            <a:endParaRPr lang="en-US" dirty="0"/>
          </a:p>
        </p:txBody>
      </p:sp>
      <p:sp>
        <p:nvSpPr>
          <p:cNvPr id="18" name="TextBox 17">
            <a:extLst>
              <a:ext uri="{FF2B5EF4-FFF2-40B4-BE49-F238E27FC236}">
                <a16:creationId xmlns:a16="http://schemas.microsoft.com/office/drawing/2014/main" id="{B64E65A1-0EF5-41A5-B60D-9CEB4EB5853F}"/>
              </a:ext>
            </a:extLst>
          </p:cNvPr>
          <p:cNvSpPr txBox="1"/>
          <p:nvPr/>
        </p:nvSpPr>
        <p:spPr>
          <a:xfrm>
            <a:off x="621889" y="4319290"/>
            <a:ext cx="2556465" cy="1323439"/>
          </a:xfrm>
          <a:prstGeom prst="rect">
            <a:avLst/>
          </a:prstGeom>
          <a:noFill/>
        </p:spPr>
        <p:txBody>
          <a:bodyPr wrap="square" rtlCol="0">
            <a:spAutoFit/>
          </a:bodyPr>
          <a:lstStyle/>
          <a:p>
            <a:r>
              <a:rPr lang="en-US" sz="2000" dirty="0"/>
              <a:t>One-year time series of </a:t>
            </a:r>
            <a:r>
              <a:rPr lang="en-US" sz="2000" b="1" dirty="0">
                <a:solidFill>
                  <a:srgbClr val="009900"/>
                </a:solidFill>
              </a:rPr>
              <a:t>min</a:t>
            </a:r>
            <a:r>
              <a:rPr lang="en-US" sz="2000" dirty="0"/>
              <a:t> / </a:t>
            </a:r>
            <a:r>
              <a:rPr lang="en-US" sz="2000" b="1" dirty="0"/>
              <a:t>mean</a:t>
            </a:r>
            <a:r>
              <a:rPr lang="en-US" sz="2000" dirty="0"/>
              <a:t> / </a:t>
            </a:r>
            <a:r>
              <a:rPr lang="en-US" sz="2000" b="1" dirty="0">
                <a:solidFill>
                  <a:srgbClr val="0070C0"/>
                </a:solidFill>
              </a:rPr>
              <a:t>max</a:t>
            </a:r>
            <a:r>
              <a:rPr lang="en-US" sz="2000" dirty="0"/>
              <a:t> </a:t>
            </a:r>
            <a:r>
              <a:rPr lang="en-US" sz="2000" u="sng" dirty="0"/>
              <a:t>detector</a:t>
            </a:r>
            <a:r>
              <a:rPr lang="en-US" sz="2000" dirty="0"/>
              <a:t> noise for each channel.</a:t>
            </a:r>
          </a:p>
        </p:txBody>
      </p:sp>
      <p:sp>
        <p:nvSpPr>
          <p:cNvPr id="20" name="TextBox 19">
            <a:extLst>
              <a:ext uri="{FF2B5EF4-FFF2-40B4-BE49-F238E27FC236}">
                <a16:creationId xmlns:a16="http://schemas.microsoft.com/office/drawing/2014/main" id="{3F9129BD-9356-4604-BCBC-905AB0B2F1B3}"/>
              </a:ext>
            </a:extLst>
          </p:cNvPr>
          <p:cNvSpPr txBox="1"/>
          <p:nvPr/>
        </p:nvSpPr>
        <p:spPr>
          <a:xfrm>
            <a:off x="9013643" y="4319290"/>
            <a:ext cx="2551319" cy="1631216"/>
          </a:xfrm>
          <a:prstGeom prst="rect">
            <a:avLst/>
          </a:prstGeom>
          <a:noFill/>
        </p:spPr>
        <p:txBody>
          <a:bodyPr wrap="square" rtlCol="0">
            <a:spAutoFit/>
          </a:bodyPr>
          <a:lstStyle/>
          <a:p>
            <a:r>
              <a:rPr lang="en-US" sz="2000" b="1" dirty="0">
                <a:solidFill>
                  <a:srgbClr val="FF0000"/>
                </a:solidFill>
              </a:rPr>
              <a:t>Red</a:t>
            </a:r>
            <a:r>
              <a:rPr lang="en-US" sz="2000" dirty="0">
                <a:solidFill>
                  <a:srgbClr val="FF0000"/>
                </a:solidFill>
              </a:rPr>
              <a:t> </a:t>
            </a:r>
            <a:r>
              <a:rPr lang="en-US" sz="2000" dirty="0"/>
              <a:t>line</a:t>
            </a:r>
            <a:r>
              <a:rPr lang="en-US" sz="2000" dirty="0">
                <a:solidFill>
                  <a:srgbClr val="FF0000"/>
                </a:solidFill>
              </a:rPr>
              <a:t> </a:t>
            </a:r>
            <a:r>
              <a:rPr lang="en-US" sz="2000" dirty="0"/>
              <a:t>is </a:t>
            </a:r>
            <a:r>
              <a:rPr lang="en-US" sz="2000" u="sng" dirty="0"/>
              <a:t>detector</a:t>
            </a:r>
            <a:r>
              <a:rPr lang="en-US" sz="2000" dirty="0"/>
              <a:t> noise requirement for B07 and </a:t>
            </a:r>
            <a:r>
              <a:rPr lang="en-US" sz="2000" u="sng" dirty="0"/>
              <a:t>pixel</a:t>
            </a:r>
            <a:r>
              <a:rPr lang="en-US" sz="2000" dirty="0"/>
              <a:t> noise requirement for other channels.</a:t>
            </a:r>
          </a:p>
        </p:txBody>
      </p:sp>
      <p:sp>
        <p:nvSpPr>
          <p:cNvPr id="19" name="TextBox 18">
            <a:extLst>
              <a:ext uri="{FF2B5EF4-FFF2-40B4-BE49-F238E27FC236}">
                <a16:creationId xmlns:a16="http://schemas.microsoft.com/office/drawing/2014/main" id="{E152719B-18C0-4575-BB2A-92AB5EB06B98}"/>
              </a:ext>
            </a:extLst>
          </p:cNvPr>
          <p:cNvSpPr txBox="1"/>
          <p:nvPr/>
        </p:nvSpPr>
        <p:spPr>
          <a:xfrm>
            <a:off x="401935" y="6009236"/>
            <a:ext cx="11404878" cy="400110"/>
          </a:xfrm>
          <a:prstGeom prst="rect">
            <a:avLst/>
          </a:prstGeom>
          <a:noFill/>
        </p:spPr>
        <p:txBody>
          <a:bodyPr wrap="square" rtlCol="0">
            <a:spAutoFit/>
          </a:bodyPr>
          <a:lstStyle/>
          <a:p>
            <a:pPr algn="ctr"/>
            <a:r>
              <a:rPr lang="en-US" sz="2000" dirty="0"/>
              <a:t>Stable over time with large margins, except during BA testing and for one bad detector (B11) 12/26 – 1/30.</a:t>
            </a:r>
          </a:p>
        </p:txBody>
      </p:sp>
      <p:pic>
        <p:nvPicPr>
          <p:cNvPr id="24" name="Picture 23">
            <a:extLst>
              <a:ext uri="{FF2B5EF4-FFF2-40B4-BE49-F238E27FC236}">
                <a16:creationId xmlns:a16="http://schemas.microsoft.com/office/drawing/2014/main" id="{1ADB4DD9-F81C-4487-A026-3FC63883F8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889" y="1131262"/>
            <a:ext cx="2765549" cy="1596542"/>
          </a:xfrm>
          <a:prstGeom prst="rect">
            <a:avLst/>
          </a:prstGeom>
        </p:spPr>
      </p:pic>
    </p:spTree>
    <p:extLst>
      <p:ext uri="{BB962C8B-B14F-4D97-AF65-F5344CB8AC3E}">
        <p14:creationId xmlns:p14="http://schemas.microsoft.com/office/powerpoint/2010/main" val="4821602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7E-6C2B-41F6-8BF6-A615C73719FE}"/>
              </a:ext>
            </a:extLst>
          </p:cNvPr>
          <p:cNvSpPr>
            <a:spLocks noGrp="1"/>
          </p:cNvSpPr>
          <p:nvPr>
            <p:ph type="title"/>
          </p:nvPr>
        </p:nvSpPr>
        <p:spPr>
          <a:xfrm>
            <a:off x="1529345" y="23534"/>
            <a:ext cx="9128546" cy="808433"/>
          </a:xfrm>
        </p:spPr>
        <p:txBody>
          <a:bodyPr/>
          <a:lstStyle/>
          <a:p>
            <a:r>
              <a:rPr lang="en-US" dirty="0"/>
              <a:t>Results – within FD Scan Range</a:t>
            </a:r>
          </a:p>
        </p:txBody>
      </p:sp>
      <p:sp>
        <p:nvSpPr>
          <p:cNvPr id="4" name="Date Placeholder 3">
            <a:extLst>
              <a:ext uri="{FF2B5EF4-FFF2-40B4-BE49-F238E27FC236}">
                <a16:creationId xmlns:a16="http://schemas.microsoft.com/office/drawing/2014/main" id="{B6CB367D-8CAD-4236-B9DD-C3A2B6A3B08A}"/>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6101AFCD-DE6F-4BE2-9E6C-B216AC23F5C8}"/>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4F7C7822-6443-4759-A3A1-9F2BB39F648F}"/>
              </a:ext>
            </a:extLst>
          </p:cNvPr>
          <p:cNvSpPr>
            <a:spLocks noGrp="1"/>
          </p:cNvSpPr>
          <p:nvPr>
            <p:ph type="sldNum" sz="quarter" idx="4"/>
          </p:nvPr>
        </p:nvSpPr>
        <p:spPr/>
        <p:txBody>
          <a:bodyPr/>
          <a:lstStyle/>
          <a:p>
            <a:fld id="{9D60F4D7-1FAC-41F5-8B13-40B192A29539}" type="slidenum">
              <a:rPr lang="en-US" altLang="en-US" smtClean="0"/>
              <a:pPr/>
              <a:t>140</a:t>
            </a:fld>
            <a:endParaRPr lang="en-US" altLang="en-US" dirty="0"/>
          </a:p>
        </p:txBody>
      </p:sp>
      <p:sp>
        <p:nvSpPr>
          <p:cNvPr id="35" name="TextBox 34">
            <a:extLst>
              <a:ext uri="{FF2B5EF4-FFF2-40B4-BE49-F238E27FC236}">
                <a16:creationId xmlns:a16="http://schemas.microsoft.com/office/drawing/2014/main" id="{98717160-C46A-4831-94E2-7860515FD270}"/>
              </a:ext>
            </a:extLst>
          </p:cNvPr>
          <p:cNvSpPr txBox="1"/>
          <p:nvPr/>
        </p:nvSpPr>
        <p:spPr>
          <a:xfrm>
            <a:off x="8334456" y="4142932"/>
            <a:ext cx="335662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No apparent NS scan angle dependent radiance at different thermal condition for all IR channels</a:t>
            </a:r>
          </a:p>
        </p:txBody>
      </p:sp>
      <p:pic>
        <p:nvPicPr>
          <p:cNvPr id="43" name="Picture 42">
            <a:extLst>
              <a:ext uri="{FF2B5EF4-FFF2-40B4-BE49-F238E27FC236}">
                <a16:creationId xmlns:a16="http://schemas.microsoft.com/office/drawing/2014/main" id="{7B4B1F88-6885-4F76-B623-35334057D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1256" y="796738"/>
            <a:ext cx="3604688" cy="2002604"/>
          </a:xfrm>
          <a:prstGeom prst="rect">
            <a:avLst/>
          </a:prstGeom>
        </p:spPr>
      </p:pic>
      <p:pic>
        <p:nvPicPr>
          <p:cNvPr id="51" name="Picture 50">
            <a:extLst>
              <a:ext uri="{FF2B5EF4-FFF2-40B4-BE49-F238E27FC236}">
                <a16:creationId xmlns:a16="http://schemas.microsoft.com/office/drawing/2014/main" id="{F2CC45E7-9A86-4675-8EF4-F54FB80C3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853" y="796738"/>
            <a:ext cx="3604688" cy="2002604"/>
          </a:xfrm>
          <a:prstGeom prst="rect">
            <a:avLst/>
          </a:prstGeom>
        </p:spPr>
      </p:pic>
      <p:pic>
        <p:nvPicPr>
          <p:cNvPr id="59" name="Picture 58">
            <a:extLst>
              <a:ext uri="{FF2B5EF4-FFF2-40B4-BE49-F238E27FC236}">
                <a16:creationId xmlns:a16="http://schemas.microsoft.com/office/drawing/2014/main" id="{535EE249-8DD2-436B-A50C-7C355579F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50755"/>
            <a:ext cx="3604688" cy="2002604"/>
          </a:xfrm>
          <a:prstGeom prst="rect">
            <a:avLst/>
          </a:prstGeom>
        </p:spPr>
      </p:pic>
      <p:pic>
        <p:nvPicPr>
          <p:cNvPr id="57" name="Picture 56">
            <a:extLst>
              <a:ext uri="{FF2B5EF4-FFF2-40B4-BE49-F238E27FC236}">
                <a16:creationId xmlns:a16="http://schemas.microsoft.com/office/drawing/2014/main" id="{F87C77B3-29C0-4226-AF4B-6E2DF9E78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162" y="2023100"/>
            <a:ext cx="3604688" cy="2002604"/>
          </a:xfrm>
          <a:prstGeom prst="rect">
            <a:avLst/>
          </a:prstGeom>
        </p:spPr>
      </p:pic>
      <p:pic>
        <p:nvPicPr>
          <p:cNvPr id="55" name="Picture 54">
            <a:extLst>
              <a:ext uri="{FF2B5EF4-FFF2-40B4-BE49-F238E27FC236}">
                <a16:creationId xmlns:a16="http://schemas.microsoft.com/office/drawing/2014/main" id="{53387019-1D68-47BD-A940-70CE14046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558" y="3203844"/>
            <a:ext cx="3604688" cy="2002604"/>
          </a:xfrm>
          <a:prstGeom prst="rect">
            <a:avLst/>
          </a:prstGeom>
        </p:spPr>
      </p:pic>
      <p:pic>
        <p:nvPicPr>
          <p:cNvPr id="53" name="Picture 52">
            <a:extLst>
              <a:ext uri="{FF2B5EF4-FFF2-40B4-BE49-F238E27FC236}">
                <a16:creationId xmlns:a16="http://schemas.microsoft.com/office/drawing/2014/main" id="{61E3504B-5EFF-4D35-A5C9-547CE4F37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6015" y="4817383"/>
            <a:ext cx="3604688" cy="2002604"/>
          </a:xfrm>
          <a:prstGeom prst="rect">
            <a:avLst/>
          </a:prstGeom>
        </p:spPr>
      </p:pic>
      <p:pic>
        <p:nvPicPr>
          <p:cNvPr id="49" name="Picture 48">
            <a:extLst>
              <a:ext uri="{FF2B5EF4-FFF2-40B4-BE49-F238E27FC236}">
                <a16:creationId xmlns:a16="http://schemas.microsoft.com/office/drawing/2014/main" id="{BE6A3F3B-F3DF-4F6C-B14A-A3475D7870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5923" y="2024579"/>
            <a:ext cx="3604688" cy="2002604"/>
          </a:xfrm>
          <a:prstGeom prst="rect">
            <a:avLst/>
          </a:prstGeom>
        </p:spPr>
      </p:pic>
      <p:pic>
        <p:nvPicPr>
          <p:cNvPr id="47" name="Picture 46">
            <a:extLst>
              <a:ext uri="{FF2B5EF4-FFF2-40B4-BE49-F238E27FC236}">
                <a16:creationId xmlns:a16="http://schemas.microsoft.com/office/drawing/2014/main" id="{0B66BA35-A45F-44EC-A6C1-1B87BCFF5A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4325" y="3435519"/>
            <a:ext cx="3604688" cy="2002604"/>
          </a:xfrm>
          <a:prstGeom prst="rect">
            <a:avLst/>
          </a:prstGeom>
        </p:spPr>
      </p:pic>
      <p:pic>
        <p:nvPicPr>
          <p:cNvPr id="45" name="Picture 44">
            <a:extLst>
              <a:ext uri="{FF2B5EF4-FFF2-40B4-BE49-F238E27FC236}">
                <a16:creationId xmlns:a16="http://schemas.microsoft.com/office/drawing/2014/main" id="{919D85C3-84F9-48D6-8AF5-4B01FE6AB8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9246" y="4718015"/>
            <a:ext cx="3604688" cy="2002604"/>
          </a:xfrm>
          <a:prstGeom prst="rect">
            <a:avLst/>
          </a:prstGeom>
        </p:spPr>
      </p:pic>
      <p:pic>
        <p:nvPicPr>
          <p:cNvPr id="41" name="Picture 40">
            <a:extLst>
              <a:ext uri="{FF2B5EF4-FFF2-40B4-BE49-F238E27FC236}">
                <a16:creationId xmlns:a16="http://schemas.microsoft.com/office/drawing/2014/main" id="{8905CBE0-A6AF-4B40-A9DB-9568106D0D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03367" y="1935882"/>
            <a:ext cx="3604688" cy="2002604"/>
          </a:xfrm>
          <a:prstGeom prst="rect">
            <a:avLst/>
          </a:prstGeom>
        </p:spPr>
      </p:pic>
    </p:spTree>
    <p:extLst>
      <p:ext uri="{BB962C8B-B14F-4D97-AF65-F5344CB8AC3E}">
        <p14:creationId xmlns:p14="http://schemas.microsoft.com/office/powerpoint/2010/main" val="36088361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E828-E5F5-4FE8-97F0-209379F2A3EE}"/>
              </a:ext>
            </a:extLst>
          </p:cNvPr>
          <p:cNvSpPr>
            <a:spLocks noGrp="1"/>
          </p:cNvSpPr>
          <p:nvPr>
            <p:ph type="title"/>
          </p:nvPr>
        </p:nvSpPr>
        <p:spPr/>
        <p:txBody>
          <a:bodyPr>
            <a:normAutofit fontScale="90000"/>
          </a:bodyPr>
          <a:lstStyle/>
          <a:p>
            <a:r>
              <a:rPr lang="en-US" dirty="0"/>
              <a:t>Radiance Noise</a:t>
            </a:r>
          </a:p>
        </p:txBody>
      </p:sp>
      <p:sp>
        <p:nvSpPr>
          <p:cNvPr id="4" name="Date Placeholder 3">
            <a:extLst>
              <a:ext uri="{FF2B5EF4-FFF2-40B4-BE49-F238E27FC236}">
                <a16:creationId xmlns:a16="http://schemas.microsoft.com/office/drawing/2014/main" id="{FB90E42B-7247-4363-93B3-EBC2EACB0F8D}"/>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AFA5D937-6BB3-4504-B05D-A51742C57DEC}"/>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2E463D54-9123-46FB-8D1C-C1ED3EC43FF8}"/>
              </a:ext>
            </a:extLst>
          </p:cNvPr>
          <p:cNvSpPr>
            <a:spLocks noGrp="1"/>
          </p:cNvSpPr>
          <p:nvPr>
            <p:ph type="sldNum" sz="quarter" idx="4"/>
          </p:nvPr>
        </p:nvSpPr>
        <p:spPr/>
        <p:txBody>
          <a:bodyPr/>
          <a:lstStyle/>
          <a:p>
            <a:fld id="{9D60F4D7-1FAC-41F5-8B13-40B192A29539}" type="slidenum">
              <a:rPr lang="en-US" altLang="en-US" smtClean="0"/>
              <a:pPr/>
              <a:t>141</a:t>
            </a:fld>
            <a:endParaRPr lang="en-US" altLang="en-US" dirty="0"/>
          </a:p>
        </p:txBody>
      </p:sp>
      <p:sp>
        <p:nvSpPr>
          <p:cNvPr id="7" name="Content Placeholder 6">
            <a:extLst>
              <a:ext uri="{FF2B5EF4-FFF2-40B4-BE49-F238E27FC236}">
                <a16:creationId xmlns:a16="http://schemas.microsoft.com/office/drawing/2014/main" id="{A22739D2-E453-4FC0-88C4-6DA2B91883C9}"/>
              </a:ext>
            </a:extLst>
          </p:cNvPr>
          <p:cNvSpPr>
            <a:spLocks noGrp="1"/>
          </p:cNvSpPr>
          <p:nvPr>
            <p:ph idx="1"/>
          </p:nvPr>
        </p:nvSpPr>
        <p:spPr>
          <a:xfrm>
            <a:off x="6819900" y="1962434"/>
            <a:ext cx="4953000" cy="3495110"/>
          </a:xfrm>
        </p:spPr>
        <p:txBody>
          <a:bodyPr/>
          <a:lstStyle/>
          <a:p>
            <a:pPr>
              <a:buFont typeface="Arial" panose="020B0604020202020204" pitchFamily="34" charset="0"/>
              <a:buChar char="•"/>
            </a:pPr>
            <a:r>
              <a:rPr lang="en-US" sz="2000" dirty="0"/>
              <a:t>Sample radiance noise at all the IR bands meet the requirement (&lt;100mK at 300K)</a:t>
            </a:r>
          </a:p>
          <a:p>
            <a:pPr>
              <a:buFont typeface="Arial" panose="020B0604020202020204" pitchFamily="34" charset="0"/>
              <a:buChar char="•"/>
            </a:pPr>
            <a:r>
              <a:rPr lang="en-US" sz="2000" dirty="0"/>
              <a:t>B07 displays the largest noise at midnight (&lt; 60 </a:t>
            </a:r>
            <a:r>
              <a:rPr lang="en-US" sz="2000" dirty="0" err="1"/>
              <a:t>mK</a:t>
            </a:r>
            <a:r>
              <a:rPr lang="en-US" sz="2000" dirty="0"/>
              <a:t> @ 300K), while it is less than 20 </a:t>
            </a:r>
            <a:r>
              <a:rPr lang="en-US" sz="2000" dirty="0" err="1"/>
              <a:t>mK</a:t>
            </a:r>
            <a:r>
              <a:rPr lang="en-US" sz="2000" dirty="0"/>
              <a:t> at the other IR bands</a:t>
            </a:r>
          </a:p>
          <a:p>
            <a:pPr>
              <a:buFont typeface="Arial" panose="020B0604020202020204" pitchFamily="34" charset="0"/>
              <a:buChar char="•"/>
            </a:pPr>
            <a:r>
              <a:rPr lang="en-US" sz="2000" dirty="0"/>
              <a:t>Similar results are observed at the other space NSS data</a:t>
            </a:r>
          </a:p>
        </p:txBody>
      </p:sp>
      <p:pic>
        <p:nvPicPr>
          <p:cNvPr id="3" name="Picture 2">
            <a:extLst>
              <a:ext uri="{FF2B5EF4-FFF2-40B4-BE49-F238E27FC236}">
                <a16:creationId xmlns:a16="http://schemas.microsoft.com/office/drawing/2014/main" id="{096FC1D8-72D0-4599-9015-1894F85A220C}"/>
              </a:ext>
            </a:extLst>
          </p:cNvPr>
          <p:cNvPicPr>
            <a:picLocks noChangeAspect="1"/>
          </p:cNvPicPr>
          <p:nvPr/>
        </p:nvPicPr>
        <p:blipFill>
          <a:blip r:embed="rId2"/>
          <a:stretch>
            <a:fillRect/>
          </a:stretch>
        </p:blipFill>
        <p:spPr>
          <a:xfrm>
            <a:off x="838200" y="1600200"/>
            <a:ext cx="5772150" cy="3533775"/>
          </a:xfrm>
          <a:prstGeom prst="rect">
            <a:avLst/>
          </a:prstGeom>
        </p:spPr>
      </p:pic>
    </p:spTree>
    <p:extLst>
      <p:ext uri="{BB962C8B-B14F-4D97-AF65-F5344CB8AC3E}">
        <p14:creationId xmlns:p14="http://schemas.microsoft.com/office/powerpoint/2010/main" val="9641563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A3DF-5F35-4417-AA07-E225D3F7C6E0}"/>
              </a:ext>
            </a:extLst>
          </p:cNvPr>
          <p:cNvSpPr>
            <a:spLocks noGrp="1"/>
          </p:cNvSpPr>
          <p:nvPr>
            <p:ph type="title"/>
          </p:nvPr>
        </p:nvSpPr>
        <p:spPr/>
        <p:txBody>
          <a:bodyPr/>
          <a:lstStyle/>
          <a:p>
            <a:r>
              <a:rPr lang="en-US" dirty="0"/>
              <a:t>Maturity Assessment</a:t>
            </a:r>
          </a:p>
        </p:txBody>
      </p:sp>
      <p:sp>
        <p:nvSpPr>
          <p:cNvPr id="3" name="Text Placeholder 2">
            <a:extLst>
              <a:ext uri="{FF2B5EF4-FFF2-40B4-BE49-F238E27FC236}">
                <a16:creationId xmlns:a16="http://schemas.microsoft.com/office/drawing/2014/main" id="{78309D15-972E-4CB9-857E-97D7021615E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A9C06B0A-FC95-40F8-8345-D6A2F5AE477F}"/>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85C8C949-6B4C-45E1-BA37-E19974ED14D7}"/>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20C0BEEE-580B-4D0E-AC97-197465CF9BA4}"/>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142</a:t>
            </a:fld>
            <a:endParaRPr lang="en-US" dirty="0"/>
          </a:p>
        </p:txBody>
      </p:sp>
    </p:spTree>
    <p:extLst>
      <p:ext uri="{BB962C8B-B14F-4D97-AF65-F5344CB8AC3E}">
        <p14:creationId xmlns:p14="http://schemas.microsoft.com/office/powerpoint/2010/main" val="35409201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3D7F-0F5D-468F-B6BD-6436B9E4ED23}"/>
              </a:ext>
            </a:extLst>
          </p:cNvPr>
          <p:cNvSpPr>
            <a:spLocks noGrp="1"/>
          </p:cNvSpPr>
          <p:nvPr>
            <p:ph type="title"/>
          </p:nvPr>
        </p:nvSpPr>
        <p:spPr/>
        <p:txBody>
          <a:bodyPr>
            <a:normAutofit fontScale="90000"/>
          </a:bodyPr>
          <a:lstStyle/>
          <a:p>
            <a:r>
              <a:rPr lang="en-US" dirty="0"/>
              <a:t>Full Validation Maturity Criteria</a:t>
            </a:r>
          </a:p>
        </p:txBody>
      </p:sp>
      <p:sp>
        <p:nvSpPr>
          <p:cNvPr id="3" name="Date Placeholder 2">
            <a:extLst>
              <a:ext uri="{FF2B5EF4-FFF2-40B4-BE49-F238E27FC236}">
                <a16:creationId xmlns:a16="http://schemas.microsoft.com/office/drawing/2014/main" id="{0FF38D6F-7958-495F-8464-695C0276B1FD}"/>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876427F3-A599-412C-862C-6C4EA28E6F78}"/>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764B746E-0EC5-4F31-83D6-3E7EBC3BCBE7}"/>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143</a:t>
            </a:fld>
            <a:endParaRPr lang="en-US" dirty="0"/>
          </a:p>
        </p:txBody>
      </p:sp>
      <p:graphicFrame>
        <p:nvGraphicFramePr>
          <p:cNvPr id="7" name="Shape 202">
            <a:extLst>
              <a:ext uri="{FF2B5EF4-FFF2-40B4-BE49-F238E27FC236}">
                <a16:creationId xmlns:a16="http://schemas.microsoft.com/office/drawing/2014/main" id="{EF9470A8-FF5D-4E8F-9DFC-03279BEED71C}"/>
              </a:ext>
            </a:extLst>
          </p:cNvPr>
          <p:cNvGraphicFramePr/>
          <p:nvPr>
            <p:extLst>
              <p:ext uri="{D42A27DB-BD31-4B8C-83A1-F6EECF244321}">
                <p14:modId xmlns:p14="http://schemas.microsoft.com/office/powerpoint/2010/main" val="1375528194"/>
              </p:ext>
            </p:extLst>
          </p:nvPr>
        </p:nvGraphicFramePr>
        <p:xfrm>
          <a:off x="621890" y="1147863"/>
          <a:ext cx="10948220" cy="5009743"/>
        </p:xfrm>
        <a:graphic>
          <a:graphicData uri="http://schemas.openxmlformats.org/drawingml/2006/table">
            <a:tbl>
              <a:tblPr>
                <a:noFill/>
              </a:tblPr>
              <a:tblGrid>
                <a:gridCol w="8259463">
                  <a:extLst>
                    <a:ext uri="{9D8B030D-6E8A-4147-A177-3AD203B41FA5}">
                      <a16:colId xmlns:a16="http://schemas.microsoft.com/office/drawing/2014/main" val="20000"/>
                    </a:ext>
                  </a:extLst>
                </a:gridCol>
                <a:gridCol w="2688757">
                  <a:extLst>
                    <a:ext uri="{9D8B030D-6E8A-4147-A177-3AD203B41FA5}">
                      <a16:colId xmlns:a16="http://schemas.microsoft.com/office/drawing/2014/main" val="20001"/>
                    </a:ext>
                  </a:extLst>
                </a:gridCol>
              </a:tblGrid>
              <a:tr h="538603">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38603">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Arial"/>
                          <a:ea typeface="Arial"/>
                          <a:cs typeface="Arial"/>
                          <a:sym typeface="Arial"/>
                        </a:rPr>
                        <a:t>Validation, Q&amp;A, and anomaly resolution activities are ongoing.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a:t>Agreed.</a:t>
                      </a:r>
                      <a:endParaRPr sz="16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538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600" b="0" i="0" u="none" strike="noStrike" cap="none" dirty="0">
                          <a:solidFill>
                            <a:schemeClr val="tx1"/>
                          </a:solidFill>
                          <a:latin typeface="+mn-lt"/>
                          <a:ea typeface="Arial"/>
                          <a:cs typeface="Arial"/>
                          <a:sym typeface="Arial"/>
                        </a:rPr>
                        <a:t>Incremental product improvements may still be occurring.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a:t>Agreed. </a:t>
                      </a:r>
                      <a:endParaRPr sz="16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5386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600" b="0" i="0" u="none" strike="noStrike" cap="none" dirty="0">
                          <a:solidFill>
                            <a:schemeClr val="tx1"/>
                          </a:solidFill>
                          <a:latin typeface="+mn-lt"/>
                          <a:ea typeface="Arial"/>
                          <a:cs typeface="Arial"/>
                          <a:sym typeface="Arial"/>
                        </a:rPr>
                        <a:t>Users are engaged and user feedback is assessed.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a:t>Agreed. </a:t>
                      </a:r>
                      <a:endParaRPr sz="16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r h="538603">
                <a:tc>
                  <a:txBody>
                    <a:bodyPr/>
                    <a:lstStyle/>
                    <a:p>
                      <a:pPr marL="0" marR="0" lvl="0" indent="0" algn="l" rtl="0">
                        <a:lnSpc>
                          <a:spcPct val="100000"/>
                        </a:lnSpc>
                        <a:spcBef>
                          <a:spcPts val="0"/>
                        </a:spcBef>
                        <a:spcAft>
                          <a:spcPts val="0"/>
                        </a:spcAft>
                        <a:buClr>
                          <a:schemeClr val="lt1"/>
                        </a:buClr>
                        <a:buSzPct val="25000"/>
                        <a:buFont typeface="Arial"/>
                        <a:buNone/>
                      </a:pPr>
                      <a:r>
                        <a:rPr lang="en" sz="16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 sz="16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4"/>
                  </a:ext>
                </a:extLst>
              </a:tr>
              <a:tr h="619761">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sym typeface="Arial"/>
                        </a:rPr>
                        <a:t>Product performance for all products is defined and documented over a wide range of representative conditions via ongoing ground-truth and validation efforts.</a:t>
                      </a:r>
                      <a:endParaRPr lang="en" sz="16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a:t>Agreed. </a:t>
                      </a:r>
                      <a:endParaRPr sz="16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r h="619761">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sym typeface="Arial"/>
                        </a:rPr>
                        <a:t>Products are operational optimized, as necessary, considering mission parameters of cost, schedule, and technical competence as compared to user expectations (Performance Baseline).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a:t>Agreed.</a:t>
                      </a:r>
                      <a:endParaRPr sz="16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6"/>
                  </a:ext>
                </a:extLst>
              </a:tr>
              <a:tr h="538603">
                <a:tc>
                  <a:txBody>
                    <a:bodyPr/>
                    <a:lstStyle/>
                    <a:p>
                      <a:pPr marL="0" marR="0" lvl="0" indent="0" algn="l" rtl="0">
                        <a:lnSpc>
                          <a:spcPct val="100000"/>
                        </a:lnSpc>
                        <a:spcBef>
                          <a:spcPts val="0"/>
                        </a:spcBef>
                        <a:spcAft>
                          <a:spcPts val="0"/>
                        </a:spcAft>
                        <a:buClr>
                          <a:schemeClr val="lt1"/>
                        </a:buClr>
                        <a:buSzPct val="100000"/>
                        <a:buFont typeface="Arial"/>
                        <a:buNone/>
                      </a:pPr>
                      <a:r>
                        <a:rPr lang="en" sz="1600" dirty="0">
                          <a:solidFill>
                            <a:schemeClr val="tx1"/>
                          </a:solidFill>
                        </a:rPr>
                        <a:t>All known product anomalies are documented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Arial"/>
                        <a:buNone/>
                        <a:tabLst/>
                        <a:defRPr/>
                      </a:pPr>
                      <a:r>
                        <a:rPr lang="en-US" sz="1600" u="none" strike="noStrike" cap="none" dirty="0"/>
                        <a:t>Agreed.</a:t>
                      </a:r>
                      <a:endParaRPr sz="16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7"/>
                  </a:ext>
                </a:extLst>
              </a:tr>
              <a:tr h="538603">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sym typeface="Arial"/>
                        </a:rPr>
                        <a:t>The product is operational.</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u="none" strike="noStrike" cap="none" dirty="0"/>
                        <a:t>Agreed. </a:t>
                      </a:r>
                      <a:endParaRPr sz="16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248399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A3DF-5F35-4417-AA07-E225D3F7C6E0}"/>
              </a:ext>
            </a:extLst>
          </p:cNvPr>
          <p:cNvSpPr>
            <a:spLocks noGrp="1"/>
          </p:cNvSpPr>
          <p:nvPr>
            <p:ph type="title"/>
          </p:nvPr>
        </p:nvSpPr>
        <p:spPr/>
        <p:txBody>
          <a:bodyPr/>
          <a:lstStyle/>
          <a:p>
            <a:r>
              <a:rPr lang="en-US" dirty="0"/>
              <a:t>Summary and recommendation</a:t>
            </a:r>
          </a:p>
        </p:txBody>
      </p:sp>
      <p:sp>
        <p:nvSpPr>
          <p:cNvPr id="3" name="Text Placeholder 2">
            <a:extLst>
              <a:ext uri="{FF2B5EF4-FFF2-40B4-BE49-F238E27FC236}">
                <a16:creationId xmlns:a16="http://schemas.microsoft.com/office/drawing/2014/main" id="{78309D15-972E-4CB9-857E-97D7021615E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A9C06B0A-FC95-40F8-8345-D6A2F5AE477F}"/>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85C8C949-6B4C-45E1-BA37-E19974ED14D7}"/>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20C0BEEE-580B-4D0E-AC97-197465CF9BA4}"/>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144</a:t>
            </a:fld>
            <a:endParaRPr lang="en-US" dirty="0"/>
          </a:p>
        </p:txBody>
      </p:sp>
    </p:spTree>
    <p:extLst>
      <p:ext uri="{BB962C8B-B14F-4D97-AF65-F5344CB8AC3E}">
        <p14:creationId xmlns:p14="http://schemas.microsoft.com/office/powerpoint/2010/main" val="8865753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A549-6662-408E-8708-7EB5471B74DB}"/>
              </a:ext>
            </a:extLst>
          </p:cNvPr>
          <p:cNvSpPr>
            <a:spLocks noGrp="1"/>
          </p:cNvSpPr>
          <p:nvPr>
            <p:ph type="title"/>
          </p:nvPr>
        </p:nvSpPr>
        <p:spPr/>
        <p:txBody>
          <a:bodyPr>
            <a:normAutofit fontScale="90000"/>
          </a:bodyPr>
          <a:lstStyle/>
          <a:p>
            <a:r>
              <a:rPr lang="en-US" dirty="0"/>
              <a:t>Summary and Recommendations</a:t>
            </a:r>
            <a:endParaRPr lang="en-US" dirty="0">
              <a:solidFill>
                <a:srgbClr val="FF0000"/>
              </a:solidFill>
              <a:highlight>
                <a:srgbClr val="FFFF00"/>
              </a:highlight>
            </a:endParaRPr>
          </a:p>
        </p:txBody>
      </p:sp>
      <p:sp>
        <p:nvSpPr>
          <p:cNvPr id="3" name="Content Placeholder 2">
            <a:extLst>
              <a:ext uri="{FF2B5EF4-FFF2-40B4-BE49-F238E27FC236}">
                <a16:creationId xmlns:a16="http://schemas.microsoft.com/office/drawing/2014/main" id="{C4FD2C56-3C26-4A0C-B042-9FBF220FD728}"/>
              </a:ext>
            </a:extLst>
          </p:cNvPr>
          <p:cNvSpPr>
            <a:spLocks noGrp="1"/>
          </p:cNvSpPr>
          <p:nvPr>
            <p:ph idx="1"/>
          </p:nvPr>
        </p:nvSpPr>
        <p:spPr/>
        <p:txBody>
          <a:bodyPr>
            <a:normAutofit/>
          </a:bodyPr>
          <a:lstStyle/>
          <a:p>
            <a:pPr marL="461963" indent="-461963">
              <a:lnSpc>
                <a:spcPct val="120000"/>
              </a:lnSpc>
            </a:pPr>
            <a:r>
              <a:rPr lang="en-US" dirty="0">
                <a:solidFill>
                  <a:srgbClr val="000000"/>
                </a:solidFill>
              </a:rPr>
              <a:t>Introduced the background, definition, and scope of this review.</a:t>
            </a:r>
          </a:p>
          <a:p>
            <a:pPr marL="461963" indent="-461963">
              <a:lnSpc>
                <a:spcPct val="120000"/>
              </a:lnSpc>
            </a:pPr>
            <a:r>
              <a:rPr lang="en-US" dirty="0">
                <a:solidFill>
                  <a:srgbClr val="000000"/>
                </a:solidFill>
              </a:rPr>
              <a:t>Highlighted key performances of ABI L1b product.</a:t>
            </a:r>
          </a:p>
          <a:p>
            <a:pPr marL="690563" lvl="1" indent="-233363">
              <a:lnSpc>
                <a:spcPct val="120000"/>
              </a:lnSpc>
            </a:pPr>
            <a:r>
              <a:rPr lang="en-US" dirty="0">
                <a:solidFill>
                  <a:srgbClr val="000000"/>
                </a:solidFill>
              </a:rPr>
              <a:t>Excellent accuracy and precision for VNIR, IR, and INR that are comparable to GOES-16/17.</a:t>
            </a:r>
          </a:p>
          <a:p>
            <a:pPr marL="461963" indent="-461963">
              <a:lnSpc>
                <a:spcPct val="120000"/>
              </a:lnSpc>
            </a:pPr>
            <a:r>
              <a:rPr lang="en-US" dirty="0">
                <a:solidFill>
                  <a:srgbClr val="000000"/>
                </a:solidFill>
              </a:rPr>
              <a:t>Reviewed all required Post-Launch Product Tests (PLPT).</a:t>
            </a:r>
          </a:p>
          <a:p>
            <a:pPr marL="461963" indent="-461963">
              <a:lnSpc>
                <a:spcPct val="120000"/>
              </a:lnSpc>
            </a:pPr>
            <a:r>
              <a:rPr lang="en-US" dirty="0">
                <a:solidFill>
                  <a:srgbClr val="000000"/>
                </a:solidFill>
              </a:rPr>
              <a:t>Assessed the Provisional Maturity per GOES-R Program</a:t>
            </a:r>
          </a:p>
          <a:p>
            <a:pPr marL="461963" indent="-461963">
              <a:lnSpc>
                <a:spcPct val="120000"/>
              </a:lnSpc>
            </a:pPr>
            <a:r>
              <a:rPr lang="en-US" dirty="0">
                <a:solidFill>
                  <a:srgbClr val="000000"/>
                </a:solidFill>
              </a:rPr>
              <a:t>Recommendation: The GOES-18 ABI L1b products be promoted to the Full Validation Maturity per GOES-R Program.</a:t>
            </a:r>
          </a:p>
        </p:txBody>
      </p:sp>
      <p:sp>
        <p:nvSpPr>
          <p:cNvPr id="4" name="Date Placeholder 3">
            <a:extLst>
              <a:ext uri="{FF2B5EF4-FFF2-40B4-BE49-F238E27FC236}">
                <a16:creationId xmlns:a16="http://schemas.microsoft.com/office/drawing/2014/main" id="{F3038E1E-F557-4DE8-B4EE-AFFC09EA0B96}"/>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66FEFA86-4055-47C8-82E9-40279F6F0EFD}"/>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9E148137-1090-44A0-A247-F66684496D12}"/>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145</a:t>
            </a:fld>
            <a:endParaRPr lang="en-US" dirty="0"/>
          </a:p>
        </p:txBody>
      </p:sp>
    </p:spTree>
    <p:extLst>
      <p:ext uri="{BB962C8B-B14F-4D97-AF65-F5344CB8AC3E}">
        <p14:creationId xmlns:p14="http://schemas.microsoft.com/office/powerpoint/2010/main" val="1840872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00AB-226D-4840-BEA3-D54F5DEA1AEA}"/>
              </a:ext>
            </a:extLst>
          </p:cNvPr>
          <p:cNvSpPr>
            <a:spLocks noGrp="1"/>
          </p:cNvSpPr>
          <p:nvPr>
            <p:ph type="title"/>
          </p:nvPr>
        </p:nvSpPr>
        <p:spPr/>
        <p:txBody>
          <a:bodyPr>
            <a:noAutofit/>
          </a:bodyPr>
          <a:lstStyle/>
          <a:p>
            <a:r>
              <a:rPr lang="en-US" dirty="0"/>
              <a:t>Noise Is Comparable with GOES-16</a:t>
            </a:r>
          </a:p>
        </p:txBody>
      </p:sp>
      <p:sp>
        <p:nvSpPr>
          <p:cNvPr id="3" name="Date Placeholder 2">
            <a:extLst>
              <a:ext uri="{FF2B5EF4-FFF2-40B4-BE49-F238E27FC236}">
                <a16:creationId xmlns:a16="http://schemas.microsoft.com/office/drawing/2014/main" id="{889E0A8B-6A4F-4089-AC7B-D2A278783112}"/>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DC9512E0-95ED-4547-B564-9862DF38F3ED}"/>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F89F24C4-547B-443A-9141-4EB4E4218096}"/>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15</a:t>
            </a:fld>
            <a:endParaRPr lang="en-US" dirty="0"/>
          </a:p>
        </p:txBody>
      </p:sp>
      <p:sp>
        <p:nvSpPr>
          <p:cNvPr id="7" name="TextBox 6">
            <a:extLst>
              <a:ext uri="{FF2B5EF4-FFF2-40B4-BE49-F238E27FC236}">
                <a16:creationId xmlns:a16="http://schemas.microsoft.com/office/drawing/2014/main" id="{9670168E-2DDF-47B9-8187-E7CD688FE916}"/>
              </a:ext>
            </a:extLst>
          </p:cNvPr>
          <p:cNvSpPr txBox="1"/>
          <p:nvPr/>
        </p:nvSpPr>
        <p:spPr>
          <a:xfrm>
            <a:off x="621889" y="5514181"/>
            <a:ext cx="10948220" cy="646331"/>
          </a:xfrm>
          <a:prstGeom prst="rect">
            <a:avLst/>
          </a:prstGeom>
          <a:noFill/>
        </p:spPr>
        <p:txBody>
          <a:bodyPr wrap="square" rtlCol="0">
            <a:spAutoFit/>
          </a:bodyPr>
          <a:lstStyle/>
          <a:p>
            <a:pPr algn="ctr"/>
            <a:r>
              <a:rPr lang="en-US" dirty="0"/>
              <a:t>All channels are better than MRD and, except for the 3.9 µm channel, better than GOES-16.</a:t>
            </a:r>
          </a:p>
          <a:p>
            <a:pPr algn="ctr"/>
            <a:r>
              <a:rPr lang="en-US" dirty="0"/>
              <a:t>Required detector noise for B07 and pixel noise for other channels.</a:t>
            </a:r>
          </a:p>
        </p:txBody>
      </p:sp>
      <p:sp>
        <p:nvSpPr>
          <p:cNvPr id="8" name="TextBox 7">
            <a:extLst>
              <a:ext uri="{FF2B5EF4-FFF2-40B4-BE49-F238E27FC236}">
                <a16:creationId xmlns:a16="http://schemas.microsoft.com/office/drawing/2014/main" id="{54AD7B04-7EA0-4ED4-8333-BC1F26A2B4C0}"/>
              </a:ext>
            </a:extLst>
          </p:cNvPr>
          <p:cNvSpPr txBox="1"/>
          <p:nvPr/>
        </p:nvSpPr>
        <p:spPr>
          <a:xfrm>
            <a:off x="2336845" y="1856190"/>
            <a:ext cx="6120680" cy="646331"/>
          </a:xfrm>
          <a:prstGeom prst="rect">
            <a:avLst/>
          </a:prstGeom>
          <a:noFill/>
        </p:spPr>
        <p:txBody>
          <a:bodyPr wrap="square" rtlCol="0">
            <a:spAutoFit/>
          </a:bodyPr>
          <a:lstStyle/>
          <a:p>
            <a:pPr marL="233363" indent="-233363">
              <a:buFont typeface="Arial" panose="020B0604020202020204" pitchFamily="34" charset="0"/>
              <a:buChar char="•"/>
            </a:pPr>
            <a:r>
              <a:rPr lang="en-US" dirty="0"/>
              <a:t>The lower, the better.</a:t>
            </a:r>
          </a:p>
          <a:p>
            <a:pPr marL="233363" indent="-233363">
              <a:buFont typeface="Arial" panose="020B0604020202020204" pitchFamily="34" charset="0"/>
              <a:buChar char="•"/>
            </a:pPr>
            <a:r>
              <a:rPr lang="en-US" dirty="0"/>
              <a:t>Not compared with GOES-17 because of the LHP anomaly.</a:t>
            </a:r>
          </a:p>
        </p:txBody>
      </p:sp>
      <p:graphicFrame>
        <p:nvGraphicFramePr>
          <p:cNvPr id="11" name="Chart 10">
            <a:extLst>
              <a:ext uri="{FF2B5EF4-FFF2-40B4-BE49-F238E27FC236}">
                <a16:creationId xmlns:a16="http://schemas.microsoft.com/office/drawing/2014/main" id="{932CC56D-CC92-4422-8F8C-1EF65805C69D}"/>
              </a:ext>
            </a:extLst>
          </p:cNvPr>
          <p:cNvGraphicFramePr>
            <a:graphicFrameLocks/>
          </p:cNvGraphicFramePr>
          <p:nvPr/>
        </p:nvGraphicFramePr>
        <p:xfrm>
          <a:off x="1091444" y="1160747"/>
          <a:ext cx="10042129" cy="43534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75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00AB-226D-4840-BEA3-D54F5DEA1AEA}"/>
              </a:ext>
            </a:extLst>
          </p:cNvPr>
          <p:cNvSpPr>
            <a:spLocks noGrp="1"/>
          </p:cNvSpPr>
          <p:nvPr>
            <p:ph type="title"/>
          </p:nvPr>
        </p:nvSpPr>
        <p:spPr/>
        <p:txBody>
          <a:bodyPr>
            <a:noAutofit/>
          </a:bodyPr>
          <a:lstStyle/>
          <a:p>
            <a:r>
              <a:rPr lang="en-US" dirty="0"/>
              <a:t>Noise Is Comparable with GOES-16</a:t>
            </a:r>
          </a:p>
        </p:txBody>
      </p:sp>
      <p:sp>
        <p:nvSpPr>
          <p:cNvPr id="3" name="Date Placeholder 2">
            <a:extLst>
              <a:ext uri="{FF2B5EF4-FFF2-40B4-BE49-F238E27FC236}">
                <a16:creationId xmlns:a16="http://schemas.microsoft.com/office/drawing/2014/main" id="{889E0A8B-6A4F-4089-AC7B-D2A278783112}"/>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DC9512E0-95ED-4547-B564-9862DF38F3ED}"/>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F89F24C4-547B-443A-9141-4EB4E4218096}"/>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16</a:t>
            </a:fld>
            <a:endParaRPr lang="en-US" dirty="0"/>
          </a:p>
        </p:txBody>
      </p:sp>
      <p:sp>
        <p:nvSpPr>
          <p:cNvPr id="7" name="TextBox 6">
            <a:extLst>
              <a:ext uri="{FF2B5EF4-FFF2-40B4-BE49-F238E27FC236}">
                <a16:creationId xmlns:a16="http://schemas.microsoft.com/office/drawing/2014/main" id="{9670168E-2DDF-47B9-8187-E7CD688FE916}"/>
              </a:ext>
            </a:extLst>
          </p:cNvPr>
          <p:cNvSpPr txBox="1"/>
          <p:nvPr/>
        </p:nvSpPr>
        <p:spPr>
          <a:xfrm>
            <a:off x="621889" y="5514181"/>
            <a:ext cx="10948220" cy="646331"/>
          </a:xfrm>
          <a:prstGeom prst="rect">
            <a:avLst/>
          </a:prstGeom>
          <a:noFill/>
        </p:spPr>
        <p:txBody>
          <a:bodyPr wrap="square" rtlCol="0">
            <a:spAutoFit/>
          </a:bodyPr>
          <a:lstStyle/>
          <a:p>
            <a:pPr algn="ctr"/>
            <a:r>
              <a:rPr lang="en-US" dirty="0"/>
              <a:t>All channels are better than MRD and, except for the 3.9 µm channel, better than GOES-16.</a:t>
            </a:r>
          </a:p>
          <a:p>
            <a:pPr algn="ctr"/>
            <a:r>
              <a:rPr lang="en-US" dirty="0"/>
              <a:t>Required </a:t>
            </a:r>
            <a:r>
              <a:rPr lang="en-US" b="1" dirty="0">
                <a:solidFill>
                  <a:srgbClr val="0000FF"/>
                </a:solidFill>
              </a:rPr>
              <a:t>detector</a:t>
            </a:r>
            <a:r>
              <a:rPr lang="en-US" dirty="0"/>
              <a:t> noise for B07 and </a:t>
            </a:r>
            <a:r>
              <a:rPr lang="en-US" b="1" dirty="0">
                <a:solidFill>
                  <a:srgbClr val="009900"/>
                </a:solidFill>
              </a:rPr>
              <a:t>pixel</a:t>
            </a:r>
            <a:r>
              <a:rPr lang="en-US" dirty="0"/>
              <a:t> noise for other channels.</a:t>
            </a:r>
          </a:p>
        </p:txBody>
      </p:sp>
      <p:graphicFrame>
        <p:nvGraphicFramePr>
          <p:cNvPr id="6" name="Table 5">
            <a:extLst>
              <a:ext uri="{FF2B5EF4-FFF2-40B4-BE49-F238E27FC236}">
                <a16:creationId xmlns:a16="http://schemas.microsoft.com/office/drawing/2014/main" id="{1732382A-B6EB-48A4-85E9-B5E3B1363F92}"/>
              </a:ext>
            </a:extLst>
          </p:cNvPr>
          <p:cNvGraphicFramePr>
            <a:graphicFrameLocks noGrp="1"/>
          </p:cNvGraphicFramePr>
          <p:nvPr>
            <p:extLst>
              <p:ext uri="{D42A27DB-BD31-4B8C-83A1-F6EECF244321}">
                <p14:modId xmlns:p14="http://schemas.microsoft.com/office/powerpoint/2010/main" val="3893495689"/>
              </p:ext>
            </p:extLst>
          </p:nvPr>
        </p:nvGraphicFramePr>
        <p:xfrm>
          <a:off x="2031999" y="1302471"/>
          <a:ext cx="8128000" cy="40792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906557692"/>
                    </a:ext>
                  </a:extLst>
                </a:gridCol>
                <a:gridCol w="2032000">
                  <a:extLst>
                    <a:ext uri="{9D8B030D-6E8A-4147-A177-3AD203B41FA5}">
                      <a16:colId xmlns:a16="http://schemas.microsoft.com/office/drawing/2014/main" val="3435832941"/>
                    </a:ext>
                  </a:extLst>
                </a:gridCol>
                <a:gridCol w="2032000">
                  <a:extLst>
                    <a:ext uri="{9D8B030D-6E8A-4147-A177-3AD203B41FA5}">
                      <a16:colId xmlns:a16="http://schemas.microsoft.com/office/drawing/2014/main" val="4270726163"/>
                    </a:ext>
                  </a:extLst>
                </a:gridCol>
                <a:gridCol w="2032000">
                  <a:extLst>
                    <a:ext uri="{9D8B030D-6E8A-4147-A177-3AD203B41FA5}">
                      <a16:colId xmlns:a16="http://schemas.microsoft.com/office/drawing/2014/main" val="1015657231"/>
                    </a:ext>
                  </a:extLst>
                </a:gridCol>
              </a:tblGrid>
              <a:tr h="370840">
                <a:tc>
                  <a:txBody>
                    <a:bodyPr/>
                    <a:lstStyle/>
                    <a:p>
                      <a:pPr algn="ctr"/>
                      <a:r>
                        <a:rPr lang="en-US" dirty="0"/>
                        <a:t>Channel</a:t>
                      </a:r>
                    </a:p>
                  </a:txBody>
                  <a:tcPr/>
                </a:tc>
                <a:tc>
                  <a:txBody>
                    <a:bodyPr/>
                    <a:lstStyle/>
                    <a:p>
                      <a:pPr algn="ctr"/>
                      <a:r>
                        <a:rPr lang="en-US" dirty="0"/>
                        <a:t>Requirement</a:t>
                      </a:r>
                    </a:p>
                  </a:txBody>
                  <a:tcPr/>
                </a:tc>
                <a:tc>
                  <a:txBody>
                    <a:bodyPr/>
                    <a:lstStyle/>
                    <a:p>
                      <a:pPr algn="ctr"/>
                      <a:r>
                        <a:rPr lang="en-US" dirty="0"/>
                        <a:t>GOES-16</a:t>
                      </a:r>
                    </a:p>
                  </a:txBody>
                  <a:tcPr/>
                </a:tc>
                <a:tc>
                  <a:txBody>
                    <a:bodyPr/>
                    <a:lstStyle/>
                    <a:p>
                      <a:pPr algn="ctr"/>
                      <a:r>
                        <a:rPr lang="en-US" dirty="0"/>
                        <a:t>GOES-18</a:t>
                      </a:r>
                    </a:p>
                  </a:txBody>
                  <a:tcPr/>
                </a:tc>
                <a:extLst>
                  <a:ext uri="{0D108BD9-81ED-4DB2-BD59-A6C34878D82A}">
                    <a16:rowId xmlns:a16="http://schemas.microsoft.com/office/drawing/2014/main" val="2554978909"/>
                  </a:ext>
                </a:extLst>
              </a:tr>
              <a:tr h="370840">
                <a:tc>
                  <a:txBody>
                    <a:bodyPr/>
                    <a:lstStyle/>
                    <a:p>
                      <a:pPr algn="ctr" fontAlgn="b"/>
                      <a:r>
                        <a:rPr lang="en-US" sz="2000" b="1" i="0" u="none" strike="noStrike" dirty="0">
                          <a:solidFill>
                            <a:schemeClr val="tx1"/>
                          </a:solidFill>
                          <a:effectLst/>
                          <a:latin typeface="Times New Roman" panose="02020603050405020304" pitchFamily="18" charset="0"/>
                        </a:rPr>
                        <a:t>3.90</a:t>
                      </a:r>
                    </a:p>
                  </a:txBody>
                  <a:tcPr marL="7620" marR="7620" marT="7620" marB="0" anchor="b"/>
                </a:tc>
                <a:tc>
                  <a:txBody>
                    <a:bodyPr/>
                    <a:lstStyle/>
                    <a:p>
                      <a:pPr algn="ctr" fontAlgn="b"/>
                      <a:r>
                        <a:rPr lang="en-US" sz="2000" b="1" i="0" u="none" strike="noStrike" dirty="0">
                          <a:solidFill>
                            <a:srgbClr val="0000FF"/>
                          </a:solidFill>
                          <a:effectLst/>
                          <a:latin typeface="Times New Roman" panose="02020603050405020304" pitchFamily="18" charset="0"/>
                        </a:rPr>
                        <a:t>157</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85</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126</a:t>
                      </a:r>
                    </a:p>
                  </a:txBody>
                  <a:tcPr marL="7620" marR="7620" marT="7620" marB="0" anchor="b"/>
                </a:tc>
                <a:extLst>
                  <a:ext uri="{0D108BD9-81ED-4DB2-BD59-A6C34878D82A}">
                    <a16:rowId xmlns:a16="http://schemas.microsoft.com/office/drawing/2014/main" val="2609356715"/>
                  </a:ext>
                </a:extLst>
              </a:tr>
              <a:tr h="370840">
                <a:tc>
                  <a:txBody>
                    <a:bodyPr/>
                    <a:lstStyle/>
                    <a:p>
                      <a:pPr algn="ctr" fontAlgn="b"/>
                      <a:r>
                        <a:rPr lang="en-US" sz="2000" b="1" i="0" u="none" strike="noStrike">
                          <a:solidFill>
                            <a:schemeClr val="tx1"/>
                          </a:solidFill>
                          <a:effectLst/>
                          <a:latin typeface="Times New Roman" panose="02020603050405020304" pitchFamily="18" charset="0"/>
                        </a:rPr>
                        <a:t>6.19</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15</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17</a:t>
                      </a:r>
                    </a:p>
                  </a:txBody>
                  <a:tcPr marL="7620" marR="7620" marT="7620" marB="0" anchor="b"/>
                </a:tc>
                <a:extLst>
                  <a:ext uri="{0D108BD9-81ED-4DB2-BD59-A6C34878D82A}">
                    <a16:rowId xmlns:a16="http://schemas.microsoft.com/office/drawing/2014/main" val="1545925018"/>
                  </a:ext>
                </a:extLst>
              </a:tr>
              <a:tr h="370840">
                <a:tc>
                  <a:txBody>
                    <a:bodyPr/>
                    <a:lstStyle/>
                    <a:p>
                      <a:pPr algn="ctr" fontAlgn="b"/>
                      <a:r>
                        <a:rPr lang="en-US" sz="2000" b="1" i="0" u="none" strike="noStrike">
                          <a:solidFill>
                            <a:schemeClr val="tx1"/>
                          </a:solidFill>
                          <a:effectLst/>
                          <a:latin typeface="Times New Roman" panose="02020603050405020304" pitchFamily="18" charset="0"/>
                        </a:rPr>
                        <a:t>6.95</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17</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23</a:t>
                      </a:r>
                    </a:p>
                  </a:txBody>
                  <a:tcPr marL="7620" marR="7620" marT="7620" marB="0" anchor="b"/>
                </a:tc>
                <a:extLst>
                  <a:ext uri="{0D108BD9-81ED-4DB2-BD59-A6C34878D82A}">
                    <a16:rowId xmlns:a16="http://schemas.microsoft.com/office/drawing/2014/main" val="4018490505"/>
                  </a:ext>
                </a:extLst>
              </a:tr>
              <a:tr h="370840">
                <a:tc>
                  <a:txBody>
                    <a:bodyPr/>
                    <a:lstStyle/>
                    <a:p>
                      <a:pPr algn="ctr" fontAlgn="b"/>
                      <a:r>
                        <a:rPr lang="en-US" sz="2000" b="1" i="0" u="none" strike="noStrike">
                          <a:solidFill>
                            <a:schemeClr val="tx1"/>
                          </a:solidFill>
                          <a:effectLst/>
                          <a:latin typeface="Times New Roman" panose="02020603050405020304" pitchFamily="18" charset="0"/>
                        </a:rPr>
                        <a:t>7.34</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26</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36</a:t>
                      </a:r>
                    </a:p>
                  </a:txBody>
                  <a:tcPr marL="7620" marR="7620" marT="7620" marB="0" anchor="b"/>
                </a:tc>
                <a:extLst>
                  <a:ext uri="{0D108BD9-81ED-4DB2-BD59-A6C34878D82A}">
                    <a16:rowId xmlns:a16="http://schemas.microsoft.com/office/drawing/2014/main" val="1408853099"/>
                  </a:ext>
                </a:extLst>
              </a:tr>
              <a:tr h="370840">
                <a:tc>
                  <a:txBody>
                    <a:bodyPr/>
                    <a:lstStyle/>
                    <a:p>
                      <a:pPr algn="ctr" fontAlgn="b"/>
                      <a:r>
                        <a:rPr lang="en-US" sz="2000" b="1" i="0" u="none" strike="noStrike">
                          <a:solidFill>
                            <a:schemeClr val="tx1"/>
                          </a:solidFill>
                          <a:effectLst/>
                          <a:latin typeface="Times New Roman" panose="02020603050405020304" pitchFamily="18" charset="0"/>
                        </a:rPr>
                        <a:t>8.50</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21</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32</a:t>
                      </a:r>
                    </a:p>
                  </a:txBody>
                  <a:tcPr marL="7620" marR="7620" marT="7620" marB="0" anchor="b"/>
                </a:tc>
                <a:extLst>
                  <a:ext uri="{0D108BD9-81ED-4DB2-BD59-A6C34878D82A}">
                    <a16:rowId xmlns:a16="http://schemas.microsoft.com/office/drawing/2014/main" val="3668011334"/>
                  </a:ext>
                </a:extLst>
              </a:tr>
              <a:tr h="370840">
                <a:tc>
                  <a:txBody>
                    <a:bodyPr/>
                    <a:lstStyle/>
                    <a:p>
                      <a:pPr algn="ctr" fontAlgn="b"/>
                      <a:r>
                        <a:rPr lang="en-US" sz="2000" b="1" i="0" u="none" strike="noStrike">
                          <a:solidFill>
                            <a:schemeClr val="tx1"/>
                          </a:solidFill>
                          <a:effectLst/>
                          <a:latin typeface="Times New Roman" panose="02020603050405020304" pitchFamily="18" charset="0"/>
                        </a:rPr>
                        <a:t>9.61</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21</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62</a:t>
                      </a:r>
                    </a:p>
                  </a:txBody>
                  <a:tcPr marL="7620" marR="7620" marT="7620" marB="0" anchor="b"/>
                </a:tc>
                <a:extLst>
                  <a:ext uri="{0D108BD9-81ED-4DB2-BD59-A6C34878D82A}">
                    <a16:rowId xmlns:a16="http://schemas.microsoft.com/office/drawing/2014/main" val="4055134736"/>
                  </a:ext>
                </a:extLst>
              </a:tr>
              <a:tr h="370840">
                <a:tc>
                  <a:txBody>
                    <a:bodyPr/>
                    <a:lstStyle/>
                    <a:p>
                      <a:pPr algn="ctr" fontAlgn="b"/>
                      <a:r>
                        <a:rPr lang="en-US" sz="2000" b="1" i="0" u="none" strike="noStrike">
                          <a:solidFill>
                            <a:schemeClr val="tx1"/>
                          </a:solidFill>
                          <a:effectLst/>
                          <a:latin typeface="Times New Roman" panose="02020603050405020304" pitchFamily="18" charset="0"/>
                        </a:rPr>
                        <a:t>10.3</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32</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40</a:t>
                      </a:r>
                    </a:p>
                  </a:txBody>
                  <a:tcPr marL="7620" marR="7620" marT="7620" marB="0" anchor="b"/>
                </a:tc>
                <a:extLst>
                  <a:ext uri="{0D108BD9-81ED-4DB2-BD59-A6C34878D82A}">
                    <a16:rowId xmlns:a16="http://schemas.microsoft.com/office/drawing/2014/main" val="389529946"/>
                  </a:ext>
                </a:extLst>
              </a:tr>
              <a:tr h="370840">
                <a:tc>
                  <a:txBody>
                    <a:bodyPr/>
                    <a:lstStyle/>
                    <a:p>
                      <a:pPr algn="ctr" fontAlgn="b"/>
                      <a:r>
                        <a:rPr lang="en-US" sz="2000" b="1" i="0" u="none" strike="noStrike">
                          <a:solidFill>
                            <a:schemeClr val="tx1"/>
                          </a:solidFill>
                          <a:effectLst/>
                          <a:latin typeface="Times New Roman" panose="02020603050405020304" pitchFamily="18" charset="0"/>
                        </a:rPr>
                        <a:t>11.2</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22</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25</a:t>
                      </a:r>
                    </a:p>
                  </a:txBody>
                  <a:tcPr marL="7620" marR="7620" marT="7620" marB="0" anchor="b"/>
                </a:tc>
                <a:extLst>
                  <a:ext uri="{0D108BD9-81ED-4DB2-BD59-A6C34878D82A}">
                    <a16:rowId xmlns:a16="http://schemas.microsoft.com/office/drawing/2014/main" val="3006603319"/>
                  </a:ext>
                </a:extLst>
              </a:tr>
              <a:tr h="370840">
                <a:tc>
                  <a:txBody>
                    <a:bodyPr/>
                    <a:lstStyle/>
                    <a:p>
                      <a:pPr algn="ctr" fontAlgn="b"/>
                      <a:r>
                        <a:rPr lang="en-US" sz="2000" b="1" i="0" u="none" strike="noStrike">
                          <a:solidFill>
                            <a:schemeClr val="tx1"/>
                          </a:solidFill>
                          <a:effectLst/>
                          <a:latin typeface="Times New Roman" panose="02020603050405020304" pitchFamily="18" charset="0"/>
                        </a:rPr>
                        <a:t>12.3</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100</a:t>
                      </a:r>
                    </a:p>
                  </a:txBody>
                  <a:tcPr marL="7620" marR="7620" marT="7620" marB="0" anchor="b"/>
                </a:tc>
                <a:tc>
                  <a:txBody>
                    <a:bodyPr/>
                    <a:lstStyle/>
                    <a:p>
                      <a:pPr algn="ctr" fontAlgn="b"/>
                      <a:r>
                        <a:rPr lang="en-US" sz="2000" b="1" i="0" u="none" strike="noStrike">
                          <a:solidFill>
                            <a:schemeClr val="tx1"/>
                          </a:solidFill>
                          <a:effectLst/>
                          <a:latin typeface="Times New Roman" panose="02020603050405020304" pitchFamily="18" charset="0"/>
                        </a:rPr>
                        <a:t>25</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32</a:t>
                      </a:r>
                    </a:p>
                  </a:txBody>
                  <a:tcPr marL="7620" marR="7620" marT="7620" marB="0" anchor="b"/>
                </a:tc>
                <a:extLst>
                  <a:ext uri="{0D108BD9-81ED-4DB2-BD59-A6C34878D82A}">
                    <a16:rowId xmlns:a16="http://schemas.microsoft.com/office/drawing/2014/main" val="3966198536"/>
                  </a:ext>
                </a:extLst>
              </a:tr>
              <a:tr h="370840">
                <a:tc>
                  <a:txBody>
                    <a:bodyPr/>
                    <a:lstStyle/>
                    <a:p>
                      <a:pPr algn="ctr" fontAlgn="b"/>
                      <a:r>
                        <a:rPr lang="en-US" sz="2000" b="1" i="0" u="none" strike="noStrike" dirty="0">
                          <a:solidFill>
                            <a:schemeClr val="tx1"/>
                          </a:solidFill>
                          <a:effectLst/>
                          <a:latin typeface="Times New Roman" panose="02020603050405020304" pitchFamily="18" charset="0"/>
                        </a:rPr>
                        <a:t>13.3</a:t>
                      </a:r>
                    </a:p>
                  </a:txBody>
                  <a:tcPr marL="7620" marR="7620" marT="7620" marB="0" anchor="b"/>
                </a:tc>
                <a:tc>
                  <a:txBody>
                    <a:bodyPr/>
                    <a:lstStyle/>
                    <a:p>
                      <a:pPr algn="ctr" fontAlgn="b"/>
                      <a:r>
                        <a:rPr lang="en-US" sz="2000" b="1" i="0" u="none" strike="noStrike" dirty="0">
                          <a:solidFill>
                            <a:srgbClr val="009900"/>
                          </a:solidFill>
                          <a:effectLst/>
                          <a:latin typeface="Times New Roman" panose="02020603050405020304" pitchFamily="18" charset="0"/>
                        </a:rPr>
                        <a:t>300</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103</a:t>
                      </a:r>
                    </a:p>
                  </a:txBody>
                  <a:tcPr marL="7620" marR="7620" marT="7620" marB="0" anchor="b"/>
                </a:tc>
                <a:tc>
                  <a:txBody>
                    <a:bodyPr/>
                    <a:lstStyle/>
                    <a:p>
                      <a:pPr algn="ctr" fontAlgn="b"/>
                      <a:r>
                        <a:rPr lang="en-US" sz="2000" b="1" i="0" u="none" strike="noStrike" dirty="0">
                          <a:solidFill>
                            <a:schemeClr val="tx1"/>
                          </a:solidFill>
                          <a:effectLst/>
                          <a:latin typeface="Times New Roman" panose="02020603050405020304" pitchFamily="18" charset="0"/>
                        </a:rPr>
                        <a:t>118</a:t>
                      </a:r>
                    </a:p>
                  </a:txBody>
                  <a:tcPr marL="7620" marR="7620" marT="7620" marB="0" anchor="b"/>
                </a:tc>
                <a:extLst>
                  <a:ext uri="{0D108BD9-81ED-4DB2-BD59-A6C34878D82A}">
                    <a16:rowId xmlns:a16="http://schemas.microsoft.com/office/drawing/2014/main" val="259658263"/>
                  </a:ext>
                </a:extLst>
              </a:tr>
            </a:tbl>
          </a:graphicData>
        </a:graphic>
      </p:graphicFrame>
    </p:spTree>
    <p:extLst>
      <p:ext uri="{BB962C8B-B14F-4D97-AF65-F5344CB8AC3E}">
        <p14:creationId xmlns:p14="http://schemas.microsoft.com/office/powerpoint/2010/main" val="37427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1E1F-E4F2-40B8-BD93-1BB15B8F1845}"/>
              </a:ext>
            </a:extLst>
          </p:cNvPr>
          <p:cNvSpPr>
            <a:spLocks noGrp="1"/>
          </p:cNvSpPr>
          <p:nvPr>
            <p:ph type="title"/>
          </p:nvPr>
        </p:nvSpPr>
        <p:spPr/>
        <p:txBody>
          <a:bodyPr>
            <a:normAutofit fontScale="90000"/>
          </a:bodyPr>
          <a:lstStyle/>
          <a:p>
            <a:r>
              <a:rPr lang="en-US" dirty="0"/>
              <a:t>IR Radiances Are Accurate (Low Bias)</a:t>
            </a:r>
          </a:p>
        </p:txBody>
      </p:sp>
      <p:sp>
        <p:nvSpPr>
          <p:cNvPr id="3" name="Date Placeholder 2">
            <a:extLst>
              <a:ext uri="{FF2B5EF4-FFF2-40B4-BE49-F238E27FC236}">
                <a16:creationId xmlns:a16="http://schemas.microsoft.com/office/drawing/2014/main" id="{80127F78-3A4E-4A2D-A21E-7A2237E7048E}"/>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4BD6B54C-09A2-45AE-854E-A0FA1154A7A7}"/>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5C46E21E-1B41-4F90-A942-8C255BC4F665}"/>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17</a:t>
            </a:fld>
            <a:endParaRPr lang="en-US" dirty="0"/>
          </a:p>
        </p:txBody>
      </p:sp>
      <p:sp>
        <p:nvSpPr>
          <p:cNvPr id="8" name="TextBox 7">
            <a:extLst>
              <a:ext uri="{FF2B5EF4-FFF2-40B4-BE49-F238E27FC236}">
                <a16:creationId xmlns:a16="http://schemas.microsoft.com/office/drawing/2014/main" id="{BE5E03A0-700E-450B-A388-653E38ED7F46}"/>
              </a:ext>
            </a:extLst>
          </p:cNvPr>
          <p:cNvSpPr txBox="1"/>
          <p:nvPr/>
        </p:nvSpPr>
        <p:spPr>
          <a:xfrm>
            <a:off x="621889" y="5514181"/>
            <a:ext cx="10948220" cy="646331"/>
          </a:xfrm>
          <a:prstGeom prst="rect">
            <a:avLst/>
          </a:prstGeom>
          <a:noFill/>
        </p:spPr>
        <p:txBody>
          <a:bodyPr wrap="square" rtlCol="0">
            <a:spAutoFit/>
          </a:bodyPr>
          <a:lstStyle/>
          <a:p>
            <a:pPr algn="ctr"/>
            <a:r>
              <a:rPr lang="en-US" dirty="0"/>
              <a:t>Comparable to or slightly better than GOES-16/17. </a:t>
            </a:r>
          </a:p>
          <a:p>
            <a:pPr algn="ctr"/>
            <a:r>
              <a:rPr lang="en-US" dirty="0"/>
              <a:t>An order of magnitude better than MRD.</a:t>
            </a:r>
          </a:p>
        </p:txBody>
      </p:sp>
      <p:sp>
        <p:nvSpPr>
          <p:cNvPr id="10" name="TextBox 9">
            <a:extLst>
              <a:ext uri="{FF2B5EF4-FFF2-40B4-BE49-F238E27FC236}">
                <a16:creationId xmlns:a16="http://schemas.microsoft.com/office/drawing/2014/main" id="{15DA9035-2714-4719-BBC2-00908FCDC466}"/>
              </a:ext>
            </a:extLst>
          </p:cNvPr>
          <p:cNvSpPr txBox="1"/>
          <p:nvPr/>
        </p:nvSpPr>
        <p:spPr>
          <a:xfrm>
            <a:off x="9982164" y="2413337"/>
            <a:ext cx="1587945" cy="2031325"/>
          </a:xfrm>
          <a:prstGeom prst="rect">
            <a:avLst/>
          </a:prstGeom>
          <a:noFill/>
        </p:spPr>
        <p:txBody>
          <a:bodyPr wrap="square" rtlCol="0">
            <a:spAutoFit/>
          </a:bodyPr>
          <a:lstStyle/>
          <a:p>
            <a:pPr marL="168275" indent="-168275">
              <a:buFont typeface="Arial" panose="020B0604020202020204" pitchFamily="34" charset="0"/>
              <a:buChar char="•"/>
            </a:pPr>
            <a:r>
              <a:rPr lang="en-US" dirty="0"/>
              <a:t>The closer to zero, the better.</a:t>
            </a:r>
          </a:p>
          <a:p>
            <a:pPr marL="168275" indent="-168275">
              <a:buFont typeface="Arial" panose="020B0604020202020204" pitchFamily="34" charset="0"/>
              <a:buChar char="•"/>
            </a:pPr>
            <a:r>
              <a:rPr lang="en-US" dirty="0"/>
              <a:t>Requirement is marked by the green lines.</a:t>
            </a:r>
          </a:p>
        </p:txBody>
      </p:sp>
      <p:cxnSp>
        <p:nvCxnSpPr>
          <p:cNvPr id="11" name="Straight Connector 10">
            <a:extLst>
              <a:ext uri="{FF2B5EF4-FFF2-40B4-BE49-F238E27FC236}">
                <a16:creationId xmlns:a16="http://schemas.microsoft.com/office/drawing/2014/main" id="{333DEBF1-F319-4A1C-BA7E-D47FBDBA5BB1}"/>
              </a:ext>
            </a:extLst>
          </p:cNvPr>
          <p:cNvCxnSpPr>
            <a:cxnSpLocks/>
          </p:cNvCxnSpPr>
          <p:nvPr/>
        </p:nvCxnSpPr>
        <p:spPr>
          <a:xfrm>
            <a:off x="2367915" y="4518837"/>
            <a:ext cx="7214235"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AF36C3-B301-4E14-8BEC-327AC9BBEFC8}"/>
              </a:ext>
            </a:extLst>
          </p:cNvPr>
          <p:cNvCxnSpPr>
            <a:cxnSpLocks/>
          </p:cNvCxnSpPr>
          <p:nvPr/>
        </p:nvCxnSpPr>
        <p:spPr>
          <a:xfrm>
            <a:off x="2367915" y="2221407"/>
            <a:ext cx="7214235"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35BE8CE4-1AD7-410A-B5D2-DEB77BB2BAFF}"/>
              </a:ext>
            </a:extLst>
          </p:cNvPr>
          <p:cNvGraphicFramePr>
            <a:graphicFrameLocks/>
          </p:cNvGraphicFramePr>
          <p:nvPr>
            <p:extLst>
              <p:ext uri="{D42A27DB-BD31-4B8C-83A1-F6EECF244321}">
                <p14:modId xmlns:p14="http://schemas.microsoft.com/office/powerpoint/2010/main" val="3747191820"/>
              </p:ext>
            </p:extLst>
          </p:nvPr>
        </p:nvGraphicFramePr>
        <p:xfrm>
          <a:off x="1524002" y="1584251"/>
          <a:ext cx="8300083" cy="36810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23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5"/>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11" name="Google Shape;111;p5"/>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12" name="Google Shape;112;p5"/>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13" name="Google Shape;113;p5"/>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Independent of Scene Radiance</a:t>
            </a:r>
            <a:endParaRPr dirty="0"/>
          </a:p>
        </p:txBody>
      </p:sp>
      <p:grpSp>
        <p:nvGrpSpPr>
          <p:cNvPr id="114" name="Google Shape;114;p5"/>
          <p:cNvGrpSpPr/>
          <p:nvPr/>
        </p:nvGrpSpPr>
        <p:grpSpPr>
          <a:xfrm>
            <a:off x="304800" y="1104900"/>
            <a:ext cx="11247120" cy="5237825"/>
            <a:chOff x="419100" y="1065260"/>
            <a:chExt cx="11247120" cy="5237825"/>
          </a:xfrm>
        </p:grpSpPr>
        <p:pic>
          <p:nvPicPr>
            <p:cNvPr id="115" name="Google Shape;115;p5"/>
            <p:cNvPicPr preferRelativeResize="0"/>
            <p:nvPr/>
          </p:nvPicPr>
          <p:blipFill rotWithShape="1">
            <a:blip r:embed="rId3">
              <a:alphaModFix/>
            </a:blip>
            <a:srcRect r="5585"/>
            <a:stretch/>
          </p:blipFill>
          <p:spPr>
            <a:xfrm>
              <a:off x="419100" y="1082366"/>
              <a:ext cx="2705100" cy="1719072"/>
            </a:xfrm>
            <a:prstGeom prst="rect">
              <a:avLst/>
            </a:prstGeom>
            <a:noFill/>
            <a:ln>
              <a:noFill/>
            </a:ln>
          </p:spPr>
        </p:pic>
        <p:pic>
          <p:nvPicPr>
            <p:cNvPr id="116" name="Google Shape;116;p5"/>
            <p:cNvPicPr preferRelativeResize="0"/>
            <p:nvPr/>
          </p:nvPicPr>
          <p:blipFill rotWithShape="1">
            <a:blip r:embed="rId4">
              <a:alphaModFix/>
            </a:blip>
            <a:srcRect r="5585"/>
            <a:stretch/>
          </p:blipFill>
          <p:spPr>
            <a:xfrm>
              <a:off x="3228498" y="1082366"/>
              <a:ext cx="2705100" cy="1719072"/>
            </a:xfrm>
            <a:prstGeom prst="rect">
              <a:avLst/>
            </a:prstGeom>
            <a:noFill/>
            <a:ln>
              <a:noFill/>
            </a:ln>
          </p:spPr>
        </p:pic>
        <p:pic>
          <p:nvPicPr>
            <p:cNvPr id="117" name="Google Shape;117;p5"/>
            <p:cNvPicPr preferRelativeResize="0"/>
            <p:nvPr/>
          </p:nvPicPr>
          <p:blipFill rotWithShape="1">
            <a:blip r:embed="rId5">
              <a:alphaModFix/>
            </a:blip>
            <a:srcRect r="5585"/>
            <a:stretch/>
          </p:blipFill>
          <p:spPr>
            <a:xfrm>
              <a:off x="6088380" y="1065260"/>
              <a:ext cx="2705100" cy="1719072"/>
            </a:xfrm>
            <a:prstGeom prst="rect">
              <a:avLst/>
            </a:prstGeom>
            <a:noFill/>
            <a:ln>
              <a:noFill/>
            </a:ln>
          </p:spPr>
        </p:pic>
        <p:pic>
          <p:nvPicPr>
            <p:cNvPr id="118" name="Google Shape;118;p5"/>
            <p:cNvPicPr preferRelativeResize="0"/>
            <p:nvPr/>
          </p:nvPicPr>
          <p:blipFill rotWithShape="1">
            <a:blip r:embed="rId6">
              <a:alphaModFix/>
            </a:blip>
            <a:srcRect r="5585"/>
            <a:stretch/>
          </p:blipFill>
          <p:spPr>
            <a:xfrm>
              <a:off x="8945880" y="1066800"/>
              <a:ext cx="2705100" cy="1719072"/>
            </a:xfrm>
            <a:prstGeom prst="rect">
              <a:avLst/>
            </a:prstGeom>
            <a:noFill/>
            <a:ln>
              <a:noFill/>
            </a:ln>
          </p:spPr>
        </p:pic>
        <p:pic>
          <p:nvPicPr>
            <p:cNvPr id="119" name="Google Shape;119;p5"/>
            <p:cNvPicPr preferRelativeResize="0"/>
            <p:nvPr/>
          </p:nvPicPr>
          <p:blipFill rotWithShape="1">
            <a:blip r:embed="rId7">
              <a:alphaModFix/>
            </a:blip>
            <a:srcRect r="5585"/>
            <a:stretch/>
          </p:blipFill>
          <p:spPr>
            <a:xfrm>
              <a:off x="419100" y="2881254"/>
              <a:ext cx="2705100" cy="1719072"/>
            </a:xfrm>
            <a:prstGeom prst="rect">
              <a:avLst/>
            </a:prstGeom>
            <a:noFill/>
            <a:ln>
              <a:noFill/>
            </a:ln>
          </p:spPr>
        </p:pic>
        <p:pic>
          <p:nvPicPr>
            <p:cNvPr id="120" name="Google Shape;120;p5"/>
            <p:cNvPicPr preferRelativeResize="0"/>
            <p:nvPr/>
          </p:nvPicPr>
          <p:blipFill rotWithShape="1">
            <a:blip r:embed="rId8">
              <a:alphaModFix/>
            </a:blip>
            <a:srcRect r="5585"/>
            <a:stretch/>
          </p:blipFill>
          <p:spPr>
            <a:xfrm>
              <a:off x="3238500" y="2848740"/>
              <a:ext cx="2705100" cy="1719072"/>
            </a:xfrm>
            <a:prstGeom prst="rect">
              <a:avLst/>
            </a:prstGeom>
            <a:noFill/>
            <a:ln>
              <a:noFill/>
            </a:ln>
          </p:spPr>
        </p:pic>
        <p:pic>
          <p:nvPicPr>
            <p:cNvPr id="121" name="Google Shape;121;p5"/>
            <p:cNvPicPr preferRelativeResize="0"/>
            <p:nvPr/>
          </p:nvPicPr>
          <p:blipFill rotWithShape="1">
            <a:blip r:embed="rId9">
              <a:alphaModFix/>
            </a:blip>
            <a:srcRect r="5585"/>
            <a:stretch/>
          </p:blipFill>
          <p:spPr>
            <a:xfrm>
              <a:off x="6096000" y="2848740"/>
              <a:ext cx="2705100" cy="1719072"/>
            </a:xfrm>
            <a:prstGeom prst="rect">
              <a:avLst/>
            </a:prstGeom>
            <a:noFill/>
            <a:ln>
              <a:noFill/>
            </a:ln>
          </p:spPr>
        </p:pic>
        <p:pic>
          <p:nvPicPr>
            <p:cNvPr id="122" name="Google Shape;122;p5"/>
            <p:cNvPicPr preferRelativeResize="0"/>
            <p:nvPr/>
          </p:nvPicPr>
          <p:blipFill rotWithShape="1">
            <a:blip r:embed="rId10">
              <a:alphaModFix/>
            </a:blip>
            <a:srcRect r="5585"/>
            <a:stretch/>
          </p:blipFill>
          <p:spPr>
            <a:xfrm>
              <a:off x="8961120" y="2817796"/>
              <a:ext cx="2705100" cy="1719072"/>
            </a:xfrm>
            <a:prstGeom prst="rect">
              <a:avLst/>
            </a:prstGeom>
            <a:noFill/>
            <a:ln>
              <a:noFill/>
            </a:ln>
          </p:spPr>
        </p:pic>
        <p:pic>
          <p:nvPicPr>
            <p:cNvPr id="123" name="Google Shape;123;p5"/>
            <p:cNvPicPr preferRelativeResize="0"/>
            <p:nvPr/>
          </p:nvPicPr>
          <p:blipFill rotWithShape="1">
            <a:blip r:embed="rId11">
              <a:alphaModFix/>
            </a:blip>
            <a:srcRect r="5585"/>
            <a:stretch/>
          </p:blipFill>
          <p:spPr>
            <a:xfrm>
              <a:off x="3238500" y="4584013"/>
              <a:ext cx="2705100" cy="1719072"/>
            </a:xfrm>
            <a:prstGeom prst="rect">
              <a:avLst/>
            </a:prstGeom>
            <a:noFill/>
            <a:ln>
              <a:noFill/>
            </a:ln>
          </p:spPr>
        </p:pic>
        <p:pic>
          <p:nvPicPr>
            <p:cNvPr id="124" name="Google Shape;124;p5"/>
            <p:cNvPicPr preferRelativeResize="0"/>
            <p:nvPr/>
          </p:nvPicPr>
          <p:blipFill rotWithShape="1">
            <a:blip r:embed="rId12">
              <a:alphaModFix/>
            </a:blip>
            <a:srcRect/>
            <a:stretch/>
          </p:blipFill>
          <p:spPr>
            <a:xfrm>
              <a:off x="6096778" y="4584013"/>
              <a:ext cx="2865120" cy="1719072"/>
            </a:xfrm>
            <a:prstGeom prst="rect">
              <a:avLst/>
            </a:prstGeom>
            <a:noFill/>
            <a:ln>
              <a:noFill/>
            </a:ln>
          </p:spPr>
        </p:pic>
      </p:grpSp>
      <p:sp>
        <p:nvSpPr>
          <p:cNvPr id="125" name="Google Shape;125;p5"/>
          <p:cNvSpPr txBox="1"/>
          <p:nvPr/>
        </p:nvSpPr>
        <p:spPr>
          <a:xfrm>
            <a:off x="8850630" y="5039130"/>
            <a:ext cx="2667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No strong scene radiance dependent bias </a:t>
            </a:r>
            <a:endParaRPr dirty="0"/>
          </a:p>
        </p:txBody>
      </p:sp>
      <p:sp>
        <p:nvSpPr>
          <p:cNvPr id="18" name="Google Shape;125;p5">
            <a:extLst>
              <a:ext uri="{FF2B5EF4-FFF2-40B4-BE49-F238E27FC236}">
                <a16:creationId xmlns:a16="http://schemas.microsoft.com/office/drawing/2014/main" id="{9EDD9216-2155-45BB-94CB-5D9955D4F25A}"/>
              </a:ext>
            </a:extLst>
          </p:cNvPr>
          <p:cNvSpPr txBox="1"/>
          <p:nvPr/>
        </p:nvSpPr>
        <p:spPr>
          <a:xfrm>
            <a:off x="304800" y="4623653"/>
            <a:ext cx="27051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Density plot of bias as a function of scene radiance (brightness temperature) for the ten GOES-18 ABI IR channels.</a:t>
            </a:r>
            <a:endParaRPr dirty="0"/>
          </a:p>
        </p:txBody>
      </p:sp>
    </p:spTree>
    <p:extLst>
      <p:ext uri="{BB962C8B-B14F-4D97-AF65-F5344CB8AC3E}">
        <p14:creationId xmlns:p14="http://schemas.microsoft.com/office/powerpoint/2010/main" val="18687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3" name="Google Shape;133;p6"/>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Stable in One Year</a:t>
            </a:r>
            <a:endParaRPr dirty="0"/>
          </a:p>
        </p:txBody>
      </p:sp>
      <p:sp>
        <p:nvSpPr>
          <p:cNvPr id="145" name="Google Shape;145;p6"/>
          <p:cNvSpPr txBox="1"/>
          <p:nvPr/>
        </p:nvSpPr>
        <p:spPr>
          <a:xfrm>
            <a:off x="8472584" y="1431424"/>
            <a:ext cx="2983712" cy="120028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800" dirty="0">
                <a:solidFill>
                  <a:schemeClr val="dk1"/>
                </a:solidFill>
                <a:latin typeface="Calibri"/>
                <a:ea typeface="Calibri"/>
                <a:cs typeface="Calibri"/>
                <a:sym typeface="Calibri"/>
              </a:rPr>
              <a:t>Stable bias compared with the reference instruments after the scan mirror (SM) update on 06/27/2022</a:t>
            </a:r>
          </a:p>
        </p:txBody>
      </p:sp>
      <p:pic>
        <p:nvPicPr>
          <p:cNvPr id="2050" name="Picture 2" descr="GOES-18 ABI GEO-LEO IR Inter-Calibration  - Band 07 (3.9µm) - night_IASI">
            <a:extLst>
              <a:ext uri="{FF2B5EF4-FFF2-40B4-BE49-F238E27FC236}">
                <a16:creationId xmlns:a16="http://schemas.microsoft.com/office/drawing/2014/main" id="{0F7122FD-6AA5-4AB5-8FE8-4CC3625C8A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06" y="259418"/>
            <a:ext cx="2687224" cy="2013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ES-18 ABI GEO-LEO IR Inter-Calibration  - Band 08 (6.2µm) - night_IASI">
            <a:extLst>
              <a:ext uri="{FF2B5EF4-FFF2-40B4-BE49-F238E27FC236}">
                <a16:creationId xmlns:a16="http://schemas.microsoft.com/office/drawing/2014/main" id="{81ECA5A9-48FA-4147-A3BD-46836CB616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903" y="1378769"/>
            <a:ext cx="2571385" cy="1926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ES-18 ABI GEO-LEO IR Inter-Calibration  - Band 09 (6.9µm) - night_IASI">
            <a:extLst>
              <a:ext uri="{FF2B5EF4-FFF2-40B4-BE49-F238E27FC236}">
                <a16:creationId xmlns:a16="http://schemas.microsoft.com/office/drawing/2014/main" id="{E282D23C-7FA9-42EB-9A40-CA873A4290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5499" y="2482101"/>
            <a:ext cx="2668946" cy="19999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ES-18 ABI GEO-LEO IR Inter-Calibration  - Band 12 (9.6µm) - night_IASI">
            <a:extLst>
              <a:ext uri="{FF2B5EF4-FFF2-40B4-BE49-F238E27FC236}">
                <a16:creationId xmlns:a16="http://schemas.microsoft.com/office/drawing/2014/main" id="{908AED17-2937-491C-AE53-AD9A89A039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0313" y="883669"/>
            <a:ext cx="2632166" cy="19723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ES-18 ABI GEO-LEO IR Inter-Calibration  - Band 13 (10.3µm) - night_IASI">
            <a:extLst>
              <a:ext uri="{FF2B5EF4-FFF2-40B4-BE49-F238E27FC236}">
                <a16:creationId xmlns:a16="http://schemas.microsoft.com/office/drawing/2014/main" id="{4B887741-014F-43E6-B181-2AB4BD6459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5427" y="1939942"/>
            <a:ext cx="2542842" cy="190541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OES-18 ABI GEO-LEO IR Inter-Calibration  - Band 14 (11.2µm) - night_IASI">
            <a:extLst>
              <a:ext uri="{FF2B5EF4-FFF2-40B4-BE49-F238E27FC236}">
                <a16:creationId xmlns:a16="http://schemas.microsoft.com/office/drawing/2014/main" id="{3DB068BD-B053-422C-8CF3-554969411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3096" y="3166626"/>
            <a:ext cx="2610421" cy="195605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OES-18 ABI GEO-LEO IR Inter-Calibration  - Band 15 (12.3µm) - night_IASI">
            <a:extLst>
              <a:ext uri="{FF2B5EF4-FFF2-40B4-BE49-F238E27FC236}">
                <a16:creationId xmlns:a16="http://schemas.microsoft.com/office/drawing/2014/main" id="{1EF46FFF-9361-4B49-863D-F9F9D267EF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1847" y="4387124"/>
            <a:ext cx="2771775" cy="207696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OES-18 ABI GEO-LEO IR Inter-Calibration  - Band 16 (13.3µm) - night_IASI">
            <a:extLst>
              <a:ext uri="{FF2B5EF4-FFF2-40B4-BE49-F238E27FC236}">
                <a16:creationId xmlns:a16="http://schemas.microsoft.com/office/drawing/2014/main" id="{A382E471-B5E8-4FD2-92D1-8AD169AB3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5862" y="4680942"/>
            <a:ext cx="2574971" cy="19294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OES-18 ABI GEO-LEO IR Inter-Calibration  - Band 10 (7.3µm) - night_IASI">
            <a:extLst>
              <a:ext uri="{FF2B5EF4-FFF2-40B4-BE49-F238E27FC236}">
                <a16:creationId xmlns:a16="http://schemas.microsoft.com/office/drawing/2014/main" id="{12739460-C731-432E-8EE2-ABAA88381F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3329" y="3756106"/>
            <a:ext cx="2649311" cy="19851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ES-18 ABI GEO-LEO IR Inter-Calibration  - Band 11 (8.4µm) - night_IASI">
            <a:extLst>
              <a:ext uri="{FF2B5EF4-FFF2-40B4-BE49-F238E27FC236}">
                <a16:creationId xmlns:a16="http://schemas.microsoft.com/office/drawing/2014/main" id="{A0A74AB2-8A65-4507-89F9-40D552F221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807" y="4775610"/>
            <a:ext cx="2660741" cy="199376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AB72CAC-B6EB-4B75-A5A4-D162077F851C}"/>
              </a:ext>
            </a:extLst>
          </p:cNvPr>
          <p:cNvCxnSpPr>
            <a:cxnSpLocks/>
            <a:stCxn id="6" idx="0"/>
          </p:cNvCxnSpPr>
          <p:nvPr/>
        </p:nvCxnSpPr>
        <p:spPr>
          <a:xfrm flipV="1">
            <a:off x="1104517" y="2110154"/>
            <a:ext cx="683832" cy="212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3F5C12-E7DD-4196-A8A5-A0319A8DAFFC}"/>
              </a:ext>
            </a:extLst>
          </p:cNvPr>
          <p:cNvSpPr txBox="1"/>
          <p:nvPr/>
        </p:nvSpPr>
        <p:spPr>
          <a:xfrm>
            <a:off x="367476" y="4235120"/>
            <a:ext cx="1474082" cy="830997"/>
          </a:xfrm>
          <a:prstGeom prst="rect">
            <a:avLst/>
          </a:prstGeom>
          <a:noFill/>
        </p:spPr>
        <p:txBody>
          <a:bodyPr wrap="square" rtlCol="0">
            <a:spAutoFit/>
          </a:bodyPr>
          <a:lstStyle/>
          <a:p>
            <a:r>
              <a:rPr lang="en-US" sz="1600" dirty="0" err="1"/>
              <a:t>CrIS</a:t>
            </a:r>
            <a:r>
              <a:rPr lang="en-US" sz="1600" dirty="0"/>
              <a:t> partially covers ABI B08 &amp; B11 SRF.</a:t>
            </a:r>
          </a:p>
        </p:txBody>
      </p:sp>
      <p:pic>
        <p:nvPicPr>
          <p:cNvPr id="10" name="Picture 9">
            <a:extLst>
              <a:ext uri="{FF2B5EF4-FFF2-40B4-BE49-F238E27FC236}">
                <a16:creationId xmlns:a16="http://schemas.microsoft.com/office/drawing/2014/main" id="{F2EC1E50-CF7B-4431-A50E-AA643C0FA36B}"/>
              </a:ext>
            </a:extLst>
          </p:cNvPr>
          <p:cNvPicPr>
            <a:picLocks noChangeAspect="1"/>
          </p:cNvPicPr>
          <p:nvPr/>
        </p:nvPicPr>
        <p:blipFill>
          <a:blip r:embed="rId13"/>
          <a:stretch>
            <a:fillRect/>
          </a:stretch>
        </p:blipFill>
        <p:spPr>
          <a:xfrm>
            <a:off x="41919" y="5291212"/>
            <a:ext cx="2179518" cy="1243662"/>
          </a:xfrm>
          <a:prstGeom prst="rect">
            <a:avLst/>
          </a:prstGeom>
        </p:spPr>
      </p:pic>
      <p:cxnSp>
        <p:nvCxnSpPr>
          <p:cNvPr id="38" name="Straight Arrow Connector 37">
            <a:extLst>
              <a:ext uri="{FF2B5EF4-FFF2-40B4-BE49-F238E27FC236}">
                <a16:creationId xmlns:a16="http://schemas.microsoft.com/office/drawing/2014/main" id="{4D7784F7-4BAA-40C9-AE16-61A90DCE6FF0}"/>
              </a:ext>
            </a:extLst>
          </p:cNvPr>
          <p:cNvCxnSpPr>
            <a:cxnSpLocks/>
            <a:stCxn id="41" idx="2"/>
          </p:cNvCxnSpPr>
          <p:nvPr/>
        </p:nvCxnSpPr>
        <p:spPr>
          <a:xfrm flipH="1">
            <a:off x="6349292" y="1428883"/>
            <a:ext cx="1064902" cy="264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60010F0-37CA-46B5-9310-7B6A741E1758}"/>
              </a:ext>
            </a:extLst>
          </p:cNvPr>
          <p:cNvSpPr txBox="1"/>
          <p:nvPr/>
        </p:nvSpPr>
        <p:spPr>
          <a:xfrm>
            <a:off x="6742479" y="1182662"/>
            <a:ext cx="1343430" cy="246221"/>
          </a:xfrm>
          <a:prstGeom prst="rect">
            <a:avLst/>
          </a:prstGeom>
          <a:noFill/>
        </p:spPr>
        <p:txBody>
          <a:bodyPr wrap="square" rtlCol="0">
            <a:spAutoFit/>
          </a:bodyPr>
          <a:lstStyle/>
          <a:p>
            <a:r>
              <a:rPr lang="en-US" sz="1000" dirty="0"/>
              <a:t>N20 SNPP anomaly</a:t>
            </a:r>
          </a:p>
        </p:txBody>
      </p:sp>
      <p:cxnSp>
        <p:nvCxnSpPr>
          <p:cNvPr id="50" name="Straight Connector 49">
            <a:extLst>
              <a:ext uri="{FF2B5EF4-FFF2-40B4-BE49-F238E27FC236}">
                <a16:creationId xmlns:a16="http://schemas.microsoft.com/office/drawing/2014/main" id="{772E09D2-62B1-4742-9679-0F91C590828C}"/>
              </a:ext>
            </a:extLst>
          </p:cNvPr>
          <p:cNvCxnSpPr>
            <a:cxnSpLocks/>
          </p:cNvCxnSpPr>
          <p:nvPr/>
        </p:nvCxnSpPr>
        <p:spPr>
          <a:xfrm>
            <a:off x="7742224" y="4691593"/>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EB2EF2-BA90-426E-9232-3A34F6FBA6FB}"/>
              </a:ext>
            </a:extLst>
          </p:cNvPr>
          <p:cNvCxnSpPr>
            <a:cxnSpLocks/>
          </p:cNvCxnSpPr>
          <p:nvPr/>
        </p:nvCxnSpPr>
        <p:spPr>
          <a:xfrm>
            <a:off x="2957888" y="4011314"/>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90EAEB-64B6-436C-80D6-E519FAA22040}"/>
              </a:ext>
            </a:extLst>
          </p:cNvPr>
          <p:cNvCxnSpPr>
            <a:cxnSpLocks/>
          </p:cNvCxnSpPr>
          <p:nvPr/>
        </p:nvCxnSpPr>
        <p:spPr>
          <a:xfrm>
            <a:off x="10164979" y="4963287"/>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A8AAE10-82BC-44F6-9DC1-598871FC5660}"/>
              </a:ext>
            </a:extLst>
          </p:cNvPr>
          <p:cNvCxnSpPr>
            <a:cxnSpLocks/>
            <a:stCxn id="63" idx="0"/>
          </p:cNvCxnSpPr>
          <p:nvPr/>
        </p:nvCxnSpPr>
        <p:spPr>
          <a:xfrm flipH="1" flipV="1">
            <a:off x="7788535" y="5632403"/>
            <a:ext cx="1258712" cy="766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630BE2B-9114-465F-8BCA-C514AABC2AA5}"/>
              </a:ext>
            </a:extLst>
          </p:cNvPr>
          <p:cNvCxnSpPr>
            <a:cxnSpLocks/>
          </p:cNvCxnSpPr>
          <p:nvPr/>
        </p:nvCxnSpPr>
        <p:spPr>
          <a:xfrm>
            <a:off x="2502865" y="2812717"/>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BC59412-1322-4239-A2F6-8A8A2B37B6D9}"/>
              </a:ext>
            </a:extLst>
          </p:cNvPr>
          <p:cNvCxnSpPr>
            <a:cxnSpLocks/>
          </p:cNvCxnSpPr>
          <p:nvPr/>
        </p:nvCxnSpPr>
        <p:spPr>
          <a:xfrm>
            <a:off x="4860712" y="1143424"/>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AAD63-DAB1-4A17-B491-2C91E4F3BCB5}"/>
              </a:ext>
            </a:extLst>
          </p:cNvPr>
          <p:cNvCxnSpPr>
            <a:cxnSpLocks/>
          </p:cNvCxnSpPr>
          <p:nvPr/>
        </p:nvCxnSpPr>
        <p:spPr>
          <a:xfrm>
            <a:off x="5770601" y="2210250"/>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790326A-730F-4998-A6BC-05FB164D61B0}"/>
              </a:ext>
            </a:extLst>
          </p:cNvPr>
          <p:cNvCxnSpPr>
            <a:cxnSpLocks/>
            <a:stCxn id="63" idx="0"/>
          </p:cNvCxnSpPr>
          <p:nvPr/>
        </p:nvCxnSpPr>
        <p:spPr>
          <a:xfrm flipV="1">
            <a:off x="9047247" y="5645688"/>
            <a:ext cx="1064968" cy="75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04C34D0-BE0D-41CA-BF0B-EE5F3FC0B922}"/>
              </a:ext>
            </a:extLst>
          </p:cNvPr>
          <p:cNvSpPr txBox="1"/>
          <p:nvPr/>
        </p:nvSpPr>
        <p:spPr>
          <a:xfrm>
            <a:off x="7788534" y="6399175"/>
            <a:ext cx="2517425" cy="307777"/>
          </a:xfrm>
          <a:prstGeom prst="rect">
            <a:avLst/>
          </a:prstGeom>
          <a:noFill/>
        </p:spPr>
        <p:txBody>
          <a:bodyPr wrap="square" rtlCol="0">
            <a:spAutoFit/>
          </a:bodyPr>
          <a:lstStyle/>
          <a:p>
            <a:r>
              <a:rPr lang="en-US" sz="1400" dirty="0"/>
              <a:t>SM LUT update on 06/27/2022</a:t>
            </a:r>
          </a:p>
        </p:txBody>
      </p:sp>
      <p:cxnSp>
        <p:nvCxnSpPr>
          <p:cNvPr id="34" name="Straight Arrow Connector 33">
            <a:extLst>
              <a:ext uri="{FF2B5EF4-FFF2-40B4-BE49-F238E27FC236}">
                <a16:creationId xmlns:a16="http://schemas.microsoft.com/office/drawing/2014/main" id="{AEA7128A-B39E-4A7A-AB71-29AF4DCEFCA1}"/>
              </a:ext>
            </a:extLst>
          </p:cNvPr>
          <p:cNvCxnSpPr>
            <a:cxnSpLocks/>
            <a:stCxn id="6" idx="3"/>
          </p:cNvCxnSpPr>
          <p:nvPr/>
        </p:nvCxnSpPr>
        <p:spPr>
          <a:xfrm>
            <a:off x="1841558" y="4650619"/>
            <a:ext cx="2603246" cy="828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Date Placeholder 15">
            <a:extLst>
              <a:ext uri="{FF2B5EF4-FFF2-40B4-BE49-F238E27FC236}">
                <a16:creationId xmlns:a16="http://schemas.microsoft.com/office/drawing/2014/main" id="{01008AFC-6AE8-440A-91AF-DB94EEDDB666}"/>
              </a:ext>
            </a:extLst>
          </p:cNvPr>
          <p:cNvSpPr>
            <a:spLocks noGrp="1"/>
          </p:cNvSpPr>
          <p:nvPr>
            <p:ph type="dt" idx="2"/>
          </p:nvPr>
        </p:nvSpPr>
        <p:spPr>
          <a:xfrm>
            <a:off x="609601" y="6400800"/>
            <a:ext cx="919745" cy="365125"/>
          </a:xfrm>
        </p:spPr>
        <p:txBody>
          <a:bodyPr/>
          <a:lstStyle/>
          <a:p>
            <a:r>
              <a:rPr lang="en-US"/>
              <a:t>2023-09-01</a:t>
            </a:r>
          </a:p>
        </p:txBody>
      </p:sp>
      <p:sp>
        <p:nvSpPr>
          <p:cNvPr id="17" name="Footer Placeholder 16">
            <a:extLst>
              <a:ext uri="{FF2B5EF4-FFF2-40B4-BE49-F238E27FC236}">
                <a16:creationId xmlns:a16="http://schemas.microsoft.com/office/drawing/2014/main" id="{C51E3C66-B462-450F-986D-E78FCF539EED}"/>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
        <p:nvSpPr>
          <p:cNvPr id="18" name="Slide Number Placeholder 17">
            <a:extLst>
              <a:ext uri="{FF2B5EF4-FFF2-40B4-BE49-F238E27FC236}">
                <a16:creationId xmlns:a16="http://schemas.microsoft.com/office/drawing/2014/main" id="{7E316F13-27A4-41A2-8989-EF633D19BD9B}"/>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785295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376A-2946-46F3-92EA-A5BCC95D1739}"/>
              </a:ext>
            </a:extLst>
          </p:cNvPr>
          <p:cNvSpPr>
            <a:spLocks noGrp="1"/>
          </p:cNvSpPr>
          <p:nvPr>
            <p:ph type="title"/>
          </p:nvPr>
        </p:nvSpPr>
        <p:spPr/>
        <p:txBody>
          <a:bodyPr>
            <a:normAutofit fontScale="90000"/>
          </a:bodyPr>
          <a:lstStyle/>
          <a:p>
            <a:r>
              <a:rPr lang="en-US" dirty="0"/>
              <a:t>Background</a:t>
            </a:r>
          </a:p>
        </p:txBody>
      </p:sp>
      <p:sp>
        <p:nvSpPr>
          <p:cNvPr id="3" name="Content Placeholder 2">
            <a:extLst>
              <a:ext uri="{FF2B5EF4-FFF2-40B4-BE49-F238E27FC236}">
                <a16:creationId xmlns:a16="http://schemas.microsoft.com/office/drawing/2014/main" id="{88714748-73B1-46EA-B163-CED4B864C50D}"/>
              </a:ext>
            </a:extLst>
          </p:cNvPr>
          <p:cNvSpPr>
            <a:spLocks noGrp="1"/>
          </p:cNvSpPr>
          <p:nvPr>
            <p:ph idx="1"/>
          </p:nvPr>
        </p:nvSpPr>
        <p:spPr>
          <a:xfrm>
            <a:off x="609600" y="3308286"/>
            <a:ext cx="10960510" cy="2955781"/>
          </a:xfrm>
        </p:spPr>
        <p:txBody>
          <a:bodyPr>
            <a:normAutofit/>
          </a:bodyPr>
          <a:lstStyle/>
          <a:p>
            <a:r>
              <a:rPr lang="en-US" dirty="0"/>
              <a:t>GOES-18 is the 3</a:t>
            </a:r>
            <a:r>
              <a:rPr lang="en-US" baseline="30000" dirty="0"/>
              <a:t>rd</a:t>
            </a:r>
            <a:r>
              <a:rPr lang="en-US" dirty="0"/>
              <a:t> in the GOES-R series.</a:t>
            </a:r>
          </a:p>
          <a:p>
            <a:pPr lvl="1"/>
            <a:r>
              <a:rPr lang="en-US" dirty="0"/>
              <a:t>GOES-16 overcame a number of difficulties as the first one in the series.</a:t>
            </a:r>
          </a:p>
          <a:p>
            <a:pPr lvl="1"/>
            <a:r>
              <a:rPr lang="en-US" dirty="0"/>
              <a:t>GOES-17 suffered from the Loop Heat Pipe malfunction.</a:t>
            </a:r>
          </a:p>
          <a:p>
            <a:pPr lvl="1"/>
            <a:r>
              <a:rPr lang="en-US" dirty="0"/>
              <a:t>GOES-18 has been mostly normal with only a few exceptions.</a:t>
            </a:r>
          </a:p>
          <a:p>
            <a:r>
              <a:rPr lang="en-US" dirty="0"/>
              <a:t>The Full Validation PSPVR is the final scheduled review of ABI L1b products.</a:t>
            </a:r>
          </a:p>
        </p:txBody>
      </p:sp>
      <p:sp>
        <p:nvSpPr>
          <p:cNvPr id="4" name="Date Placeholder 3">
            <a:extLst>
              <a:ext uri="{FF2B5EF4-FFF2-40B4-BE49-F238E27FC236}">
                <a16:creationId xmlns:a16="http://schemas.microsoft.com/office/drawing/2014/main" id="{4C0558E5-CBAB-4322-B063-3B296CCD938C}"/>
              </a:ext>
            </a:extLst>
          </p:cNvPr>
          <p:cNvSpPr>
            <a:spLocks noGrp="1"/>
          </p:cNvSpPr>
          <p:nvPr>
            <p:ph type="dt" sz="half" idx="2"/>
          </p:nvPr>
        </p:nvSpPr>
        <p:spPr>
          <a:xfrm>
            <a:off x="621890" y="6409346"/>
            <a:ext cx="2278626" cy="333285"/>
          </a:xfrm>
        </p:spPr>
        <p:txBody>
          <a:bodyPr/>
          <a:lstStyle/>
          <a:p>
            <a:r>
              <a:rPr lang="en-US" dirty="0"/>
              <a:t>2023-09-01</a:t>
            </a:r>
          </a:p>
        </p:txBody>
      </p:sp>
      <p:sp>
        <p:nvSpPr>
          <p:cNvPr id="5" name="Footer Placeholder 4">
            <a:extLst>
              <a:ext uri="{FF2B5EF4-FFF2-40B4-BE49-F238E27FC236}">
                <a16:creationId xmlns:a16="http://schemas.microsoft.com/office/drawing/2014/main" id="{DC91C25E-6414-487C-8B2A-0DD0AF7594D5}"/>
              </a:ext>
            </a:extLst>
          </p:cNvPr>
          <p:cNvSpPr>
            <a:spLocks noGrp="1"/>
          </p:cNvSpPr>
          <p:nvPr>
            <p:ph type="ftr" sz="quarter" idx="3"/>
          </p:nvPr>
        </p:nvSpPr>
        <p:spPr>
          <a:xfrm>
            <a:off x="3365090" y="6409347"/>
            <a:ext cx="5461822" cy="333284"/>
          </a:xfrm>
        </p:spPr>
        <p:txBody>
          <a:bodyPr/>
          <a:lstStyle/>
          <a:p>
            <a:r>
              <a:rPr lang="en-US" dirty="0"/>
              <a:t>Full Validation PS-PVR for GOES-18 ABI L1b Products</a:t>
            </a:r>
          </a:p>
        </p:txBody>
      </p:sp>
      <p:sp>
        <p:nvSpPr>
          <p:cNvPr id="6" name="Slide Number Placeholder 5">
            <a:extLst>
              <a:ext uri="{FF2B5EF4-FFF2-40B4-BE49-F238E27FC236}">
                <a16:creationId xmlns:a16="http://schemas.microsoft.com/office/drawing/2014/main" id="{62BFDFA6-0EF9-4E9B-9B69-586E65C66519}"/>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2</a:t>
            </a:fld>
            <a:endParaRPr lang="en-US" dirty="0"/>
          </a:p>
        </p:txBody>
      </p:sp>
      <p:graphicFrame>
        <p:nvGraphicFramePr>
          <p:cNvPr id="7" name="Table 6">
            <a:extLst>
              <a:ext uri="{FF2B5EF4-FFF2-40B4-BE49-F238E27FC236}">
                <a16:creationId xmlns:a16="http://schemas.microsoft.com/office/drawing/2014/main" id="{AFE119FF-C931-4B79-966F-2B4D9930A8A6}"/>
              </a:ext>
            </a:extLst>
          </p:cNvPr>
          <p:cNvGraphicFramePr>
            <a:graphicFrameLocks noGrp="1"/>
          </p:cNvGraphicFramePr>
          <p:nvPr>
            <p:extLst>
              <p:ext uri="{D42A27DB-BD31-4B8C-83A1-F6EECF244321}">
                <p14:modId xmlns:p14="http://schemas.microsoft.com/office/powerpoint/2010/main" val="3413270226"/>
              </p:ext>
            </p:extLst>
          </p:nvPr>
        </p:nvGraphicFramePr>
        <p:xfrm>
          <a:off x="621890" y="1160748"/>
          <a:ext cx="10948217" cy="1752600"/>
        </p:xfrm>
        <a:graphic>
          <a:graphicData uri="http://schemas.openxmlformats.org/drawingml/2006/table">
            <a:tbl>
              <a:tblPr firstRow="1" bandRow="1">
                <a:tableStyleId>{5C22544A-7EE6-4342-B048-85BDC9FD1C3A}</a:tableStyleId>
              </a:tblPr>
              <a:tblGrid>
                <a:gridCol w="1564031">
                  <a:extLst>
                    <a:ext uri="{9D8B030D-6E8A-4147-A177-3AD203B41FA5}">
                      <a16:colId xmlns:a16="http://schemas.microsoft.com/office/drawing/2014/main" val="796409091"/>
                    </a:ext>
                  </a:extLst>
                </a:gridCol>
                <a:gridCol w="1564031">
                  <a:extLst>
                    <a:ext uri="{9D8B030D-6E8A-4147-A177-3AD203B41FA5}">
                      <a16:colId xmlns:a16="http://schemas.microsoft.com/office/drawing/2014/main" val="3781865890"/>
                    </a:ext>
                  </a:extLst>
                </a:gridCol>
                <a:gridCol w="1564031">
                  <a:extLst>
                    <a:ext uri="{9D8B030D-6E8A-4147-A177-3AD203B41FA5}">
                      <a16:colId xmlns:a16="http://schemas.microsoft.com/office/drawing/2014/main" val="3290108605"/>
                    </a:ext>
                  </a:extLst>
                </a:gridCol>
                <a:gridCol w="1564031">
                  <a:extLst>
                    <a:ext uri="{9D8B030D-6E8A-4147-A177-3AD203B41FA5}">
                      <a16:colId xmlns:a16="http://schemas.microsoft.com/office/drawing/2014/main" val="4255010848"/>
                    </a:ext>
                  </a:extLst>
                </a:gridCol>
                <a:gridCol w="1564031">
                  <a:extLst>
                    <a:ext uri="{9D8B030D-6E8A-4147-A177-3AD203B41FA5}">
                      <a16:colId xmlns:a16="http://schemas.microsoft.com/office/drawing/2014/main" val="1672763773"/>
                    </a:ext>
                  </a:extLst>
                </a:gridCol>
                <a:gridCol w="1564031">
                  <a:extLst>
                    <a:ext uri="{9D8B030D-6E8A-4147-A177-3AD203B41FA5}">
                      <a16:colId xmlns:a16="http://schemas.microsoft.com/office/drawing/2014/main" val="1562414953"/>
                    </a:ext>
                  </a:extLst>
                </a:gridCol>
                <a:gridCol w="1564031">
                  <a:extLst>
                    <a:ext uri="{9D8B030D-6E8A-4147-A177-3AD203B41FA5}">
                      <a16:colId xmlns:a16="http://schemas.microsoft.com/office/drawing/2014/main" val="1554287814"/>
                    </a:ext>
                  </a:extLst>
                </a:gridCol>
              </a:tblGrid>
              <a:tr h="370840">
                <a:tc>
                  <a:txBody>
                    <a:bodyPr/>
                    <a:lstStyle/>
                    <a:p>
                      <a:pPr algn="ctr"/>
                      <a:r>
                        <a:rPr lang="en-US" dirty="0">
                          <a:latin typeface="Consolas" panose="020B0609020204030204" pitchFamily="49" charset="0"/>
                        </a:rPr>
                        <a:t>S/C</a:t>
                      </a:r>
                    </a:p>
                  </a:txBody>
                  <a:tcPr/>
                </a:tc>
                <a:tc>
                  <a:txBody>
                    <a:bodyPr/>
                    <a:lstStyle/>
                    <a:p>
                      <a:pPr algn="ctr"/>
                      <a:r>
                        <a:rPr lang="en-US" dirty="0">
                          <a:latin typeface="Consolas" panose="020B0609020204030204" pitchFamily="49" charset="0"/>
                        </a:rPr>
                        <a:t>Launch</a:t>
                      </a:r>
                    </a:p>
                  </a:txBody>
                  <a:tcPr/>
                </a:tc>
                <a:tc>
                  <a:txBody>
                    <a:bodyPr/>
                    <a:lstStyle/>
                    <a:p>
                      <a:pPr algn="ctr"/>
                      <a:r>
                        <a:rPr lang="en-US" dirty="0">
                          <a:latin typeface="Consolas" panose="020B0609020204030204" pitchFamily="49" charset="0"/>
                        </a:rPr>
                        <a:t>Beta</a:t>
                      </a:r>
                    </a:p>
                  </a:txBody>
                  <a:tcPr/>
                </a:tc>
                <a:tc>
                  <a:txBody>
                    <a:bodyPr/>
                    <a:lstStyle/>
                    <a:p>
                      <a:pPr algn="ctr"/>
                      <a:r>
                        <a:rPr lang="en-US" dirty="0">
                          <a:latin typeface="Consolas" panose="020B0609020204030204" pitchFamily="49" charset="0"/>
                        </a:rPr>
                        <a:t>Provisional</a:t>
                      </a:r>
                    </a:p>
                  </a:txBody>
                  <a:tcPr/>
                </a:tc>
                <a:tc>
                  <a:txBody>
                    <a:bodyPr/>
                    <a:lstStyle/>
                    <a:p>
                      <a:pPr algn="ctr"/>
                      <a:r>
                        <a:rPr lang="en-US" dirty="0">
                          <a:latin typeface="Consolas" panose="020B0609020204030204" pitchFamily="49" charset="0"/>
                        </a:rPr>
                        <a:t>Operational</a:t>
                      </a:r>
                    </a:p>
                  </a:txBody>
                  <a:tcPr/>
                </a:tc>
                <a:tc>
                  <a:txBody>
                    <a:bodyPr/>
                    <a:lstStyle/>
                    <a:p>
                      <a:pPr algn="ctr"/>
                      <a:r>
                        <a:rPr lang="en-US" dirty="0">
                          <a:latin typeface="Consolas" panose="020B0609020204030204" pitchFamily="49" charset="0"/>
                        </a:rPr>
                        <a:t>Station</a:t>
                      </a:r>
                    </a:p>
                  </a:txBody>
                  <a:tcPr/>
                </a:tc>
                <a:tc>
                  <a:txBody>
                    <a:bodyPr/>
                    <a:lstStyle/>
                    <a:p>
                      <a:pPr algn="ctr"/>
                      <a:r>
                        <a:rPr lang="en-US" dirty="0">
                          <a:latin typeface="Consolas" panose="020B0609020204030204" pitchFamily="49" charset="0"/>
                        </a:rPr>
                        <a:t>Full Validation</a:t>
                      </a:r>
                    </a:p>
                  </a:txBody>
                  <a:tcPr/>
                </a:tc>
                <a:extLst>
                  <a:ext uri="{0D108BD9-81ED-4DB2-BD59-A6C34878D82A}">
                    <a16:rowId xmlns:a16="http://schemas.microsoft.com/office/drawing/2014/main" val="4285357963"/>
                  </a:ext>
                </a:extLst>
              </a:tr>
              <a:tr h="370840">
                <a:tc>
                  <a:txBody>
                    <a:bodyPr/>
                    <a:lstStyle/>
                    <a:p>
                      <a:pPr algn="ctr"/>
                      <a:r>
                        <a:rPr lang="en-US" dirty="0">
                          <a:latin typeface="Consolas" panose="020B0609020204030204" pitchFamily="49" charset="0"/>
                        </a:rPr>
                        <a:t>GOES-16</a:t>
                      </a:r>
                    </a:p>
                  </a:txBody>
                  <a:tcPr/>
                </a:tc>
                <a:tc>
                  <a:txBody>
                    <a:bodyPr/>
                    <a:lstStyle/>
                    <a:p>
                      <a:pPr algn="ctr"/>
                      <a:r>
                        <a:rPr lang="en-US" dirty="0">
                          <a:latin typeface="Consolas" panose="020B0609020204030204" pitchFamily="49" charset="0"/>
                        </a:rPr>
                        <a:t>19 Nov 2016</a:t>
                      </a:r>
                    </a:p>
                  </a:txBody>
                  <a:tcPr/>
                </a:tc>
                <a:tc>
                  <a:txBody>
                    <a:bodyPr/>
                    <a:lstStyle/>
                    <a:p>
                      <a:pPr algn="ctr"/>
                      <a:r>
                        <a:rPr lang="en-US" dirty="0">
                          <a:latin typeface="Consolas" panose="020B0609020204030204" pitchFamily="49" charset="0"/>
                        </a:rPr>
                        <a:t>28 Feb 2017</a:t>
                      </a:r>
                    </a:p>
                  </a:txBody>
                  <a:tcPr/>
                </a:tc>
                <a:tc>
                  <a:txBody>
                    <a:bodyPr/>
                    <a:lstStyle/>
                    <a:p>
                      <a:pPr algn="ctr"/>
                      <a:r>
                        <a:rPr lang="en-US" dirty="0">
                          <a:latin typeface="Consolas" panose="020B0609020204030204" pitchFamily="49" charset="0"/>
                        </a:rPr>
                        <a:t>01 Jun 2017</a:t>
                      </a:r>
                    </a:p>
                  </a:txBody>
                  <a:tcPr/>
                </a:tc>
                <a:tc>
                  <a:txBody>
                    <a:bodyPr/>
                    <a:lstStyle/>
                    <a:p>
                      <a:pPr algn="ctr"/>
                      <a:r>
                        <a:rPr lang="en-US" dirty="0">
                          <a:latin typeface="Consolas" panose="020B0609020204030204" pitchFamily="49" charset="0"/>
                        </a:rPr>
                        <a:t>18 Dec 2017</a:t>
                      </a:r>
                    </a:p>
                  </a:txBody>
                  <a:tcPr/>
                </a:tc>
                <a:tc>
                  <a:txBody>
                    <a:bodyPr/>
                    <a:lstStyle/>
                    <a:p>
                      <a:pPr algn="ctr"/>
                      <a:r>
                        <a:rPr lang="en-US" dirty="0">
                          <a:latin typeface="Consolas" panose="020B0609020204030204" pitchFamily="49" charset="0"/>
                        </a:rPr>
                        <a:t>East</a:t>
                      </a:r>
                    </a:p>
                  </a:txBody>
                  <a:tcPr/>
                </a:tc>
                <a:tc>
                  <a:txBody>
                    <a:bodyPr/>
                    <a:lstStyle/>
                    <a:p>
                      <a:pPr algn="ctr"/>
                      <a:r>
                        <a:rPr lang="en-US" dirty="0">
                          <a:latin typeface="Consolas" panose="020B0609020204030204" pitchFamily="49" charset="0"/>
                        </a:rPr>
                        <a:t>01 Jun 2018</a:t>
                      </a:r>
                    </a:p>
                  </a:txBody>
                  <a:tcPr/>
                </a:tc>
                <a:extLst>
                  <a:ext uri="{0D108BD9-81ED-4DB2-BD59-A6C34878D82A}">
                    <a16:rowId xmlns:a16="http://schemas.microsoft.com/office/drawing/2014/main" val="2294095437"/>
                  </a:ext>
                </a:extLst>
              </a:tr>
              <a:tr h="370840">
                <a:tc>
                  <a:txBody>
                    <a:bodyPr/>
                    <a:lstStyle/>
                    <a:p>
                      <a:pPr algn="ctr"/>
                      <a:r>
                        <a:rPr lang="en-US" dirty="0">
                          <a:latin typeface="Consolas" panose="020B0609020204030204" pitchFamily="49" charset="0"/>
                        </a:rPr>
                        <a:t>GOES-17</a:t>
                      </a:r>
                    </a:p>
                  </a:txBody>
                  <a:tcPr/>
                </a:tc>
                <a:tc>
                  <a:txBody>
                    <a:bodyPr/>
                    <a:lstStyle/>
                    <a:p>
                      <a:pPr algn="ctr"/>
                      <a:r>
                        <a:rPr lang="en-US" dirty="0">
                          <a:latin typeface="Consolas" panose="020B0609020204030204" pitchFamily="49" charset="0"/>
                        </a:rPr>
                        <a:t>01 Mar 2018</a:t>
                      </a:r>
                    </a:p>
                  </a:txBody>
                  <a:tcPr/>
                </a:tc>
                <a:tc>
                  <a:txBody>
                    <a:bodyPr/>
                    <a:lstStyle/>
                    <a:p>
                      <a:pPr algn="ctr"/>
                      <a:r>
                        <a:rPr lang="en-US" dirty="0">
                          <a:latin typeface="Consolas" panose="020B0609020204030204" pitchFamily="49" charset="0"/>
                        </a:rPr>
                        <a:t>27 Aug 2018</a:t>
                      </a:r>
                    </a:p>
                  </a:txBody>
                  <a:tcPr/>
                </a:tc>
                <a:tc>
                  <a:txBody>
                    <a:bodyPr/>
                    <a:lstStyle/>
                    <a:p>
                      <a:pPr algn="ctr"/>
                      <a:r>
                        <a:rPr lang="en-US" dirty="0">
                          <a:latin typeface="Consolas" panose="020B0609020204030204" pitchFamily="49" charset="0"/>
                        </a:rPr>
                        <a:t>28 Nov 2018</a:t>
                      </a:r>
                    </a:p>
                  </a:txBody>
                  <a:tcPr/>
                </a:tc>
                <a:tc>
                  <a:txBody>
                    <a:bodyPr/>
                    <a:lstStyle/>
                    <a:p>
                      <a:pPr algn="ctr"/>
                      <a:r>
                        <a:rPr lang="en-US" dirty="0">
                          <a:latin typeface="Consolas" panose="020B0609020204030204" pitchFamily="49" charset="0"/>
                        </a:rPr>
                        <a:t>12 Feb 2019</a:t>
                      </a:r>
                    </a:p>
                  </a:txBody>
                  <a:tcPr/>
                </a:tc>
                <a:tc>
                  <a:txBody>
                    <a:bodyPr/>
                    <a:lstStyle/>
                    <a:p>
                      <a:pPr algn="ctr"/>
                      <a:r>
                        <a:rPr lang="en-US" dirty="0">
                          <a:latin typeface="Consolas" panose="020B0609020204030204" pitchFamily="49" charset="0"/>
                        </a:rPr>
                        <a:t>West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19 Feb 2020</a:t>
                      </a:r>
                    </a:p>
                  </a:txBody>
                  <a:tcPr/>
                </a:tc>
                <a:extLst>
                  <a:ext uri="{0D108BD9-81ED-4DB2-BD59-A6C34878D82A}">
                    <a16:rowId xmlns:a16="http://schemas.microsoft.com/office/drawing/2014/main" val="1425828067"/>
                  </a:ext>
                </a:extLst>
              </a:tr>
              <a:tr h="370840">
                <a:tc>
                  <a:txBody>
                    <a:bodyPr/>
                    <a:lstStyle/>
                    <a:p>
                      <a:pPr algn="ctr"/>
                      <a:r>
                        <a:rPr lang="en-US" dirty="0">
                          <a:latin typeface="Consolas" panose="020B0609020204030204" pitchFamily="49" charset="0"/>
                        </a:rPr>
                        <a:t>GOES-18</a:t>
                      </a:r>
                    </a:p>
                  </a:txBody>
                  <a:tcPr/>
                </a:tc>
                <a:tc>
                  <a:txBody>
                    <a:bodyPr/>
                    <a:lstStyle/>
                    <a:p>
                      <a:pPr algn="ctr"/>
                      <a:r>
                        <a:rPr lang="en-US" dirty="0">
                          <a:latin typeface="Consolas" panose="020B0609020204030204" pitchFamily="49" charset="0"/>
                        </a:rPr>
                        <a:t>01 Mar 2022</a:t>
                      </a:r>
                    </a:p>
                  </a:txBody>
                  <a:tcPr/>
                </a:tc>
                <a:tc>
                  <a:txBody>
                    <a:bodyPr/>
                    <a:lstStyle/>
                    <a:p>
                      <a:pPr algn="ctr"/>
                      <a:r>
                        <a:rPr lang="en-US" dirty="0">
                          <a:latin typeface="Consolas" panose="020B0609020204030204" pitchFamily="49" charset="0"/>
                        </a:rPr>
                        <a:t>11 May 2023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28 Jul 2022</a:t>
                      </a:r>
                    </a:p>
                  </a:txBody>
                  <a:tcPr/>
                </a:tc>
                <a:tc>
                  <a:txBody>
                    <a:bodyPr/>
                    <a:lstStyle/>
                    <a:p>
                      <a:pPr algn="ctr"/>
                      <a:r>
                        <a:rPr lang="en-US" dirty="0">
                          <a:latin typeface="Consolas" panose="020B0609020204030204" pitchFamily="49" charset="0"/>
                        </a:rPr>
                        <a:t>04 Jan 2023</a:t>
                      </a:r>
                    </a:p>
                  </a:txBody>
                  <a:tcPr/>
                </a:tc>
                <a:tc>
                  <a:txBody>
                    <a:bodyPr/>
                    <a:lstStyle/>
                    <a:p>
                      <a:pPr algn="ctr"/>
                      <a:r>
                        <a:rPr lang="en-US" dirty="0">
                          <a:latin typeface="Consolas" panose="020B0609020204030204" pitchFamily="49" charset="0"/>
                        </a:rPr>
                        <a:t>West</a:t>
                      </a:r>
                    </a:p>
                  </a:txBody>
                  <a:tcPr/>
                </a:tc>
                <a:tc>
                  <a:txBody>
                    <a:bodyPr/>
                    <a:lstStyle/>
                    <a:p>
                      <a:pPr algn="ctr"/>
                      <a:r>
                        <a:rPr lang="en-US" dirty="0">
                          <a:latin typeface="Consolas" panose="020B0609020204030204" pitchFamily="49" charset="0"/>
                        </a:rPr>
                        <a:t>01 Sep 2023</a:t>
                      </a:r>
                    </a:p>
                  </a:txBody>
                  <a:tcPr/>
                </a:tc>
                <a:extLst>
                  <a:ext uri="{0D108BD9-81ED-4DB2-BD59-A6C34878D82A}">
                    <a16:rowId xmlns:a16="http://schemas.microsoft.com/office/drawing/2014/main" val="4014579558"/>
                  </a:ext>
                </a:extLst>
              </a:tr>
            </a:tbl>
          </a:graphicData>
        </a:graphic>
      </p:graphicFrame>
    </p:spTree>
    <p:extLst>
      <p:ext uri="{BB962C8B-B14F-4D97-AF65-F5344CB8AC3E}">
        <p14:creationId xmlns:p14="http://schemas.microsoft.com/office/powerpoint/2010/main" val="13014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51" name="Google Shape;151;p7"/>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52" name="Google Shape;152;p7"/>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53" name="Google Shape;153;p7"/>
          <p:cNvSpPr txBox="1">
            <a:spLocks noGrp="1"/>
          </p:cNvSpPr>
          <p:nvPr>
            <p:ph type="title"/>
          </p:nvPr>
        </p:nvSpPr>
        <p:spPr>
          <a:xfrm>
            <a:off x="762000" y="114300"/>
            <a:ext cx="10325100"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Independent of Orbit (Diurnal)</a:t>
            </a:r>
            <a:endParaRPr sz="4800" dirty="0"/>
          </a:p>
        </p:txBody>
      </p:sp>
      <p:pic>
        <p:nvPicPr>
          <p:cNvPr id="154" name="Google Shape;154;p7"/>
          <p:cNvPicPr preferRelativeResize="0"/>
          <p:nvPr/>
        </p:nvPicPr>
        <p:blipFill rotWithShape="1">
          <a:blip r:embed="rId3">
            <a:alphaModFix/>
          </a:blip>
          <a:srcRect/>
          <a:stretch/>
        </p:blipFill>
        <p:spPr>
          <a:xfrm>
            <a:off x="174864" y="1363146"/>
            <a:ext cx="3016812" cy="1508859"/>
          </a:xfrm>
          <a:prstGeom prst="rect">
            <a:avLst/>
          </a:prstGeom>
          <a:noFill/>
          <a:ln>
            <a:noFill/>
          </a:ln>
        </p:spPr>
      </p:pic>
      <p:pic>
        <p:nvPicPr>
          <p:cNvPr id="155" name="Google Shape;155;p7"/>
          <p:cNvPicPr preferRelativeResize="0"/>
          <p:nvPr/>
        </p:nvPicPr>
        <p:blipFill rotWithShape="1">
          <a:blip r:embed="rId4">
            <a:alphaModFix/>
          </a:blip>
          <a:srcRect/>
          <a:stretch/>
        </p:blipFill>
        <p:spPr>
          <a:xfrm>
            <a:off x="6084291" y="1339199"/>
            <a:ext cx="3016812" cy="1508859"/>
          </a:xfrm>
          <a:prstGeom prst="rect">
            <a:avLst/>
          </a:prstGeom>
          <a:noFill/>
          <a:ln>
            <a:noFill/>
          </a:ln>
        </p:spPr>
      </p:pic>
      <p:pic>
        <p:nvPicPr>
          <p:cNvPr id="156" name="Google Shape;156;p7"/>
          <p:cNvPicPr preferRelativeResize="0"/>
          <p:nvPr/>
        </p:nvPicPr>
        <p:blipFill rotWithShape="1">
          <a:blip r:embed="rId5">
            <a:alphaModFix/>
          </a:blip>
          <a:srcRect/>
          <a:stretch/>
        </p:blipFill>
        <p:spPr>
          <a:xfrm>
            <a:off x="3111957" y="1339198"/>
            <a:ext cx="3016812" cy="1508859"/>
          </a:xfrm>
          <a:prstGeom prst="rect">
            <a:avLst/>
          </a:prstGeom>
          <a:noFill/>
          <a:ln>
            <a:noFill/>
          </a:ln>
        </p:spPr>
      </p:pic>
      <p:pic>
        <p:nvPicPr>
          <p:cNvPr id="157" name="Google Shape;157;p7"/>
          <p:cNvPicPr preferRelativeResize="0"/>
          <p:nvPr/>
        </p:nvPicPr>
        <p:blipFill rotWithShape="1">
          <a:blip r:embed="rId6">
            <a:alphaModFix/>
          </a:blip>
          <a:srcRect/>
          <a:stretch/>
        </p:blipFill>
        <p:spPr>
          <a:xfrm>
            <a:off x="9001550" y="1315253"/>
            <a:ext cx="3016812" cy="1508859"/>
          </a:xfrm>
          <a:prstGeom prst="rect">
            <a:avLst/>
          </a:prstGeom>
          <a:noFill/>
          <a:ln>
            <a:noFill/>
          </a:ln>
        </p:spPr>
      </p:pic>
      <p:pic>
        <p:nvPicPr>
          <p:cNvPr id="158" name="Google Shape;158;p7"/>
          <p:cNvPicPr preferRelativeResize="0"/>
          <p:nvPr/>
        </p:nvPicPr>
        <p:blipFill rotWithShape="1">
          <a:blip r:embed="rId7">
            <a:alphaModFix/>
          </a:blip>
          <a:srcRect/>
          <a:stretch/>
        </p:blipFill>
        <p:spPr>
          <a:xfrm>
            <a:off x="150220" y="2824112"/>
            <a:ext cx="3016812" cy="1508859"/>
          </a:xfrm>
          <a:prstGeom prst="rect">
            <a:avLst/>
          </a:prstGeom>
          <a:noFill/>
          <a:ln>
            <a:noFill/>
          </a:ln>
        </p:spPr>
      </p:pic>
      <p:pic>
        <p:nvPicPr>
          <p:cNvPr id="159" name="Google Shape;159;p7"/>
          <p:cNvPicPr preferRelativeResize="0"/>
          <p:nvPr/>
        </p:nvPicPr>
        <p:blipFill rotWithShape="1">
          <a:blip r:embed="rId8">
            <a:alphaModFix/>
          </a:blip>
          <a:srcRect/>
          <a:stretch/>
        </p:blipFill>
        <p:spPr>
          <a:xfrm>
            <a:off x="3118200" y="2797134"/>
            <a:ext cx="3016812" cy="1508859"/>
          </a:xfrm>
          <a:prstGeom prst="rect">
            <a:avLst/>
          </a:prstGeom>
          <a:noFill/>
          <a:ln>
            <a:noFill/>
          </a:ln>
        </p:spPr>
      </p:pic>
      <p:pic>
        <p:nvPicPr>
          <p:cNvPr id="160" name="Google Shape;160;p7"/>
          <p:cNvPicPr preferRelativeResize="0"/>
          <p:nvPr/>
        </p:nvPicPr>
        <p:blipFill rotWithShape="1">
          <a:blip r:embed="rId9">
            <a:alphaModFix/>
          </a:blip>
          <a:srcRect/>
          <a:stretch/>
        </p:blipFill>
        <p:spPr>
          <a:xfrm>
            <a:off x="6080082" y="2785120"/>
            <a:ext cx="3016812" cy="1508859"/>
          </a:xfrm>
          <a:prstGeom prst="rect">
            <a:avLst/>
          </a:prstGeom>
          <a:noFill/>
          <a:ln>
            <a:noFill/>
          </a:ln>
        </p:spPr>
      </p:pic>
      <p:pic>
        <p:nvPicPr>
          <p:cNvPr id="161" name="Google Shape;161;p7"/>
          <p:cNvPicPr preferRelativeResize="0"/>
          <p:nvPr/>
        </p:nvPicPr>
        <p:blipFill rotWithShape="1">
          <a:blip r:embed="rId10">
            <a:alphaModFix/>
          </a:blip>
          <a:srcRect/>
          <a:stretch/>
        </p:blipFill>
        <p:spPr>
          <a:xfrm>
            <a:off x="8976906" y="2793442"/>
            <a:ext cx="3016812" cy="1500537"/>
          </a:xfrm>
          <a:prstGeom prst="rect">
            <a:avLst/>
          </a:prstGeom>
          <a:noFill/>
          <a:ln>
            <a:noFill/>
          </a:ln>
        </p:spPr>
      </p:pic>
      <p:pic>
        <p:nvPicPr>
          <p:cNvPr id="162" name="Google Shape;162;p7"/>
          <p:cNvPicPr preferRelativeResize="0"/>
          <p:nvPr/>
        </p:nvPicPr>
        <p:blipFill rotWithShape="1">
          <a:blip r:embed="rId11">
            <a:alphaModFix/>
          </a:blip>
          <a:srcRect/>
          <a:stretch/>
        </p:blipFill>
        <p:spPr>
          <a:xfrm>
            <a:off x="95145" y="4359949"/>
            <a:ext cx="3016812" cy="1508859"/>
          </a:xfrm>
          <a:prstGeom prst="rect">
            <a:avLst/>
          </a:prstGeom>
          <a:noFill/>
          <a:ln>
            <a:noFill/>
          </a:ln>
        </p:spPr>
      </p:pic>
      <p:pic>
        <p:nvPicPr>
          <p:cNvPr id="163" name="Google Shape;163;p7"/>
          <p:cNvPicPr preferRelativeResize="0"/>
          <p:nvPr/>
        </p:nvPicPr>
        <p:blipFill rotWithShape="1">
          <a:blip r:embed="rId12">
            <a:alphaModFix/>
          </a:blip>
          <a:srcRect/>
          <a:stretch/>
        </p:blipFill>
        <p:spPr>
          <a:xfrm>
            <a:off x="3198302" y="4359949"/>
            <a:ext cx="3016812" cy="1508859"/>
          </a:xfrm>
          <a:prstGeom prst="rect">
            <a:avLst/>
          </a:prstGeom>
          <a:noFill/>
          <a:ln>
            <a:noFill/>
          </a:ln>
        </p:spPr>
      </p:pic>
      <p:sp>
        <p:nvSpPr>
          <p:cNvPr id="164" name="Google Shape;164;p7"/>
          <p:cNvSpPr/>
          <p:nvPr/>
        </p:nvSpPr>
        <p:spPr>
          <a:xfrm>
            <a:off x="6470785" y="4554650"/>
            <a:ext cx="50673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Highly sensitive monitoring detect diurnal (and seasonal) variation of bias that is a fraction of 1 K @ 300 K (requirement).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cxnSp>
        <p:nvCxnSpPr>
          <p:cNvPr id="3" name="Straight Arrow Connector 2">
            <a:extLst>
              <a:ext uri="{FF2B5EF4-FFF2-40B4-BE49-F238E27FC236}">
                <a16:creationId xmlns:a16="http://schemas.microsoft.com/office/drawing/2014/main" id="{0356F918-4BF0-4365-9134-7B29D990F105}"/>
              </a:ext>
            </a:extLst>
          </p:cNvPr>
          <p:cNvCxnSpPr>
            <a:cxnSpLocks/>
            <a:stCxn id="23" idx="2"/>
          </p:cNvCxnSpPr>
          <p:nvPr/>
        </p:nvCxnSpPr>
        <p:spPr>
          <a:xfrm flipH="1">
            <a:off x="2354176" y="1441608"/>
            <a:ext cx="941578" cy="655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9A5398-3B2E-4E0B-8F86-1742486DCC6B}"/>
              </a:ext>
            </a:extLst>
          </p:cNvPr>
          <p:cNvCxnSpPr>
            <a:cxnSpLocks/>
            <a:stCxn id="23" idx="2"/>
          </p:cNvCxnSpPr>
          <p:nvPr/>
        </p:nvCxnSpPr>
        <p:spPr>
          <a:xfrm flipH="1">
            <a:off x="2427082" y="1441608"/>
            <a:ext cx="868672" cy="808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710009-7661-452D-9640-7F74F5079D1C}"/>
              </a:ext>
            </a:extLst>
          </p:cNvPr>
          <p:cNvSpPr txBox="1"/>
          <p:nvPr/>
        </p:nvSpPr>
        <p:spPr>
          <a:xfrm>
            <a:off x="421838" y="1080701"/>
            <a:ext cx="1480796" cy="338554"/>
          </a:xfrm>
          <a:prstGeom prst="rect">
            <a:avLst/>
          </a:prstGeom>
          <a:noFill/>
        </p:spPr>
        <p:txBody>
          <a:bodyPr wrap="square" rtlCol="0">
            <a:spAutoFit/>
          </a:bodyPr>
          <a:lstStyle/>
          <a:p>
            <a:r>
              <a:rPr lang="en-US" sz="1600" dirty="0"/>
              <a:t>Daytime solar</a:t>
            </a:r>
          </a:p>
        </p:txBody>
      </p:sp>
      <p:sp>
        <p:nvSpPr>
          <p:cNvPr id="23" name="TextBox 22">
            <a:extLst>
              <a:ext uri="{FF2B5EF4-FFF2-40B4-BE49-F238E27FC236}">
                <a16:creationId xmlns:a16="http://schemas.microsoft.com/office/drawing/2014/main" id="{61337A0D-32D2-4CD5-B8A8-7B2184E9581C}"/>
              </a:ext>
            </a:extLst>
          </p:cNvPr>
          <p:cNvSpPr txBox="1"/>
          <p:nvPr/>
        </p:nvSpPr>
        <p:spPr>
          <a:xfrm>
            <a:off x="1756459" y="1103054"/>
            <a:ext cx="3078590" cy="338554"/>
          </a:xfrm>
          <a:prstGeom prst="rect">
            <a:avLst/>
          </a:prstGeom>
          <a:noFill/>
        </p:spPr>
        <p:txBody>
          <a:bodyPr wrap="square" rtlCol="0">
            <a:spAutoFit/>
          </a:bodyPr>
          <a:lstStyle/>
          <a:p>
            <a:pPr algn="ctr"/>
            <a:r>
              <a:rPr lang="en-US" sz="1600" dirty="0"/>
              <a:t>Straylight around eclipse midnight</a:t>
            </a:r>
          </a:p>
        </p:txBody>
      </p:sp>
      <p:cxnSp>
        <p:nvCxnSpPr>
          <p:cNvPr id="24" name="Straight Arrow Connector 23">
            <a:extLst>
              <a:ext uri="{FF2B5EF4-FFF2-40B4-BE49-F238E27FC236}">
                <a16:creationId xmlns:a16="http://schemas.microsoft.com/office/drawing/2014/main" id="{06D6F19E-CA8C-4D83-A981-E0E7E911C15E}"/>
              </a:ext>
            </a:extLst>
          </p:cNvPr>
          <p:cNvCxnSpPr>
            <a:cxnSpLocks/>
          </p:cNvCxnSpPr>
          <p:nvPr/>
        </p:nvCxnSpPr>
        <p:spPr>
          <a:xfrm flipH="1">
            <a:off x="933755" y="1315253"/>
            <a:ext cx="158747" cy="334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C600338-6EFA-46CF-924F-4CFC13ADFC48}"/>
              </a:ext>
            </a:extLst>
          </p:cNvPr>
          <p:cNvCxnSpPr>
            <a:cxnSpLocks/>
          </p:cNvCxnSpPr>
          <p:nvPr/>
        </p:nvCxnSpPr>
        <p:spPr>
          <a:xfrm>
            <a:off x="1157963" y="1345777"/>
            <a:ext cx="130669" cy="416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6C39D25-BD58-4274-944A-7B88B590919D}"/>
              </a:ext>
            </a:extLst>
          </p:cNvPr>
          <p:cNvCxnSpPr>
            <a:cxnSpLocks/>
          </p:cNvCxnSpPr>
          <p:nvPr/>
        </p:nvCxnSpPr>
        <p:spPr>
          <a:xfrm flipH="1">
            <a:off x="1086155" y="1467653"/>
            <a:ext cx="158747" cy="334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AC68ED9-C8B8-44AC-B1EA-AFB9F5447944}"/>
              </a:ext>
            </a:extLst>
          </p:cNvPr>
          <p:cNvSpPr txBox="1"/>
          <p:nvPr/>
        </p:nvSpPr>
        <p:spPr>
          <a:xfrm>
            <a:off x="5103172" y="1079106"/>
            <a:ext cx="3397734" cy="338554"/>
          </a:xfrm>
          <a:prstGeom prst="rect">
            <a:avLst/>
          </a:prstGeom>
          <a:noFill/>
        </p:spPr>
        <p:txBody>
          <a:bodyPr wrap="square" rtlCol="0">
            <a:spAutoFit/>
          </a:bodyPr>
          <a:lstStyle/>
          <a:p>
            <a:pPr algn="ctr"/>
            <a:r>
              <a:rPr lang="en-US" sz="1600" dirty="0"/>
              <a:t>IR Scan mirror (SM) update on 06/27</a:t>
            </a:r>
          </a:p>
        </p:txBody>
      </p:sp>
      <p:cxnSp>
        <p:nvCxnSpPr>
          <p:cNvPr id="36" name="Straight Arrow Connector 35">
            <a:extLst>
              <a:ext uri="{FF2B5EF4-FFF2-40B4-BE49-F238E27FC236}">
                <a16:creationId xmlns:a16="http://schemas.microsoft.com/office/drawing/2014/main" id="{3DBFE983-1A82-44CA-8010-23E41EE058F4}"/>
              </a:ext>
            </a:extLst>
          </p:cNvPr>
          <p:cNvCxnSpPr>
            <a:cxnSpLocks/>
            <a:stCxn id="35" idx="1"/>
          </p:cNvCxnSpPr>
          <p:nvPr/>
        </p:nvCxnSpPr>
        <p:spPr>
          <a:xfrm flipH="1">
            <a:off x="3612180" y="1248383"/>
            <a:ext cx="1490992" cy="662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FCE63D6-095B-4B62-9552-C74464EC8E8D}"/>
              </a:ext>
            </a:extLst>
          </p:cNvPr>
          <p:cNvCxnSpPr>
            <a:cxnSpLocks/>
            <a:stCxn id="35" idx="2"/>
          </p:cNvCxnSpPr>
          <p:nvPr/>
        </p:nvCxnSpPr>
        <p:spPr>
          <a:xfrm flipH="1">
            <a:off x="6590789" y="1417660"/>
            <a:ext cx="211250" cy="384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58BE10-3F1C-4BAC-A6CC-34EFD919AB1C}"/>
              </a:ext>
            </a:extLst>
          </p:cNvPr>
          <p:cNvCxnSpPr>
            <a:cxnSpLocks/>
            <a:stCxn id="35" idx="3"/>
          </p:cNvCxnSpPr>
          <p:nvPr/>
        </p:nvCxnSpPr>
        <p:spPr>
          <a:xfrm>
            <a:off x="8500906" y="1248383"/>
            <a:ext cx="962664" cy="619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78242D5-4700-4CDB-A49A-719F6C342F9C}"/>
              </a:ext>
            </a:extLst>
          </p:cNvPr>
          <p:cNvSpPr txBox="1"/>
          <p:nvPr/>
        </p:nvSpPr>
        <p:spPr>
          <a:xfrm>
            <a:off x="3026443" y="6123008"/>
            <a:ext cx="1680265" cy="276999"/>
          </a:xfrm>
          <a:prstGeom prst="rect">
            <a:avLst/>
          </a:prstGeom>
          <a:noFill/>
        </p:spPr>
        <p:txBody>
          <a:bodyPr wrap="square" rtlCol="0">
            <a:spAutoFit/>
          </a:bodyPr>
          <a:lstStyle/>
          <a:p>
            <a:r>
              <a:rPr lang="en-US" sz="1200" dirty="0"/>
              <a:t>IR midnight variation</a:t>
            </a:r>
          </a:p>
        </p:txBody>
      </p:sp>
      <p:cxnSp>
        <p:nvCxnSpPr>
          <p:cNvPr id="44" name="Straight Arrow Connector 43">
            <a:extLst>
              <a:ext uri="{FF2B5EF4-FFF2-40B4-BE49-F238E27FC236}">
                <a16:creationId xmlns:a16="http://schemas.microsoft.com/office/drawing/2014/main" id="{C59AAC40-7925-4A06-ACC5-5392AB92E3E0}"/>
              </a:ext>
            </a:extLst>
          </p:cNvPr>
          <p:cNvCxnSpPr>
            <a:cxnSpLocks/>
          </p:cNvCxnSpPr>
          <p:nvPr/>
        </p:nvCxnSpPr>
        <p:spPr>
          <a:xfrm flipV="1">
            <a:off x="4511603" y="5122142"/>
            <a:ext cx="590850" cy="1006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E3E43D7-CB38-4A29-B06E-F650EC8D92CF}"/>
              </a:ext>
            </a:extLst>
          </p:cNvPr>
          <p:cNvCxnSpPr>
            <a:cxnSpLocks/>
          </p:cNvCxnSpPr>
          <p:nvPr/>
        </p:nvCxnSpPr>
        <p:spPr>
          <a:xfrm flipV="1">
            <a:off x="4511603" y="5260549"/>
            <a:ext cx="699610" cy="868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1E07E77-0480-4160-AB79-F7AA7C271E36}"/>
              </a:ext>
            </a:extLst>
          </p:cNvPr>
          <p:cNvCxnSpPr>
            <a:cxnSpLocks/>
          </p:cNvCxnSpPr>
          <p:nvPr/>
        </p:nvCxnSpPr>
        <p:spPr>
          <a:xfrm flipH="1" flipV="1">
            <a:off x="2191847" y="5149120"/>
            <a:ext cx="1278983" cy="993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F1AA39-D045-428A-8336-2D616FDF3061}"/>
              </a:ext>
            </a:extLst>
          </p:cNvPr>
          <p:cNvCxnSpPr>
            <a:cxnSpLocks/>
          </p:cNvCxnSpPr>
          <p:nvPr/>
        </p:nvCxnSpPr>
        <p:spPr>
          <a:xfrm flipH="1" flipV="1">
            <a:off x="1683270" y="5107442"/>
            <a:ext cx="1278983" cy="993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2E0D5AF-A944-41EC-AE0F-10D2A7D62E73}"/>
              </a:ext>
            </a:extLst>
          </p:cNvPr>
          <p:cNvCxnSpPr>
            <a:cxnSpLocks/>
          </p:cNvCxnSpPr>
          <p:nvPr/>
        </p:nvCxnSpPr>
        <p:spPr>
          <a:xfrm flipH="1" flipV="1">
            <a:off x="2191848" y="5305492"/>
            <a:ext cx="1094466" cy="878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86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7FDE9-1BC6-4DE3-A585-41E55E180E8A}"/>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3" name="Title 2">
            <a:extLst>
              <a:ext uri="{FF2B5EF4-FFF2-40B4-BE49-F238E27FC236}">
                <a16:creationId xmlns:a16="http://schemas.microsoft.com/office/drawing/2014/main" id="{19E4E427-19FB-449C-BEEE-C90E3CE0C5E6}"/>
              </a:ext>
            </a:extLst>
          </p:cNvPr>
          <p:cNvSpPr>
            <a:spLocks noGrp="1"/>
          </p:cNvSpPr>
          <p:nvPr>
            <p:ph type="title"/>
          </p:nvPr>
        </p:nvSpPr>
        <p:spPr/>
        <p:txBody>
          <a:bodyPr/>
          <a:lstStyle/>
          <a:p>
            <a:r>
              <a:rPr lang="en-US" dirty="0"/>
              <a:t>Independent of Scan Angles</a:t>
            </a:r>
          </a:p>
        </p:txBody>
      </p:sp>
      <p:pic>
        <p:nvPicPr>
          <p:cNvPr id="7" name="Picture 6">
            <a:extLst>
              <a:ext uri="{FF2B5EF4-FFF2-40B4-BE49-F238E27FC236}">
                <a16:creationId xmlns:a16="http://schemas.microsoft.com/office/drawing/2014/main" id="{92E3C218-D4ED-4F61-95ED-424DE07ED9CD}"/>
              </a:ext>
            </a:extLst>
          </p:cNvPr>
          <p:cNvPicPr>
            <a:picLocks noChangeAspect="1"/>
          </p:cNvPicPr>
          <p:nvPr/>
        </p:nvPicPr>
        <p:blipFill>
          <a:blip r:embed="rId2"/>
          <a:stretch>
            <a:fillRect/>
          </a:stretch>
        </p:blipFill>
        <p:spPr>
          <a:xfrm>
            <a:off x="955458" y="922733"/>
            <a:ext cx="4906192" cy="5451324"/>
          </a:xfrm>
          <a:prstGeom prst="rect">
            <a:avLst/>
          </a:prstGeom>
        </p:spPr>
      </p:pic>
      <p:pic>
        <p:nvPicPr>
          <p:cNvPr id="9" name="Picture 8">
            <a:extLst>
              <a:ext uri="{FF2B5EF4-FFF2-40B4-BE49-F238E27FC236}">
                <a16:creationId xmlns:a16="http://schemas.microsoft.com/office/drawing/2014/main" id="{3DEA1FFC-2006-4F35-8DA0-02FC72D06F87}"/>
              </a:ext>
            </a:extLst>
          </p:cNvPr>
          <p:cNvPicPr>
            <a:picLocks noChangeAspect="1"/>
          </p:cNvPicPr>
          <p:nvPr/>
        </p:nvPicPr>
        <p:blipFill>
          <a:blip r:embed="rId3"/>
          <a:stretch>
            <a:fillRect/>
          </a:stretch>
        </p:blipFill>
        <p:spPr>
          <a:xfrm>
            <a:off x="6330350" y="948683"/>
            <a:ext cx="4906192" cy="5451324"/>
          </a:xfrm>
          <a:prstGeom prst="rect">
            <a:avLst/>
          </a:prstGeom>
        </p:spPr>
      </p:pic>
      <p:sp>
        <p:nvSpPr>
          <p:cNvPr id="4" name="Date Placeholder 3">
            <a:extLst>
              <a:ext uri="{FF2B5EF4-FFF2-40B4-BE49-F238E27FC236}">
                <a16:creationId xmlns:a16="http://schemas.microsoft.com/office/drawing/2014/main" id="{B18388D3-AE19-4779-8407-ED4A160526B6}"/>
              </a:ext>
            </a:extLst>
          </p:cNvPr>
          <p:cNvSpPr>
            <a:spLocks noGrp="1"/>
          </p:cNvSpPr>
          <p:nvPr>
            <p:ph type="dt" idx="2"/>
          </p:nvPr>
        </p:nvSpPr>
        <p:spPr>
          <a:xfrm>
            <a:off x="609601" y="6400800"/>
            <a:ext cx="919745" cy="365125"/>
          </a:xfrm>
        </p:spPr>
        <p:txBody>
          <a:bodyPr/>
          <a:lstStyle/>
          <a:p>
            <a:r>
              <a:rPr lang="en-US"/>
              <a:t>2023-09-01</a:t>
            </a:r>
          </a:p>
        </p:txBody>
      </p:sp>
      <p:sp>
        <p:nvSpPr>
          <p:cNvPr id="5" name="Footer Placeholder 4">
            <a:extLst>
              <a:ext uri="{FF2B5EF4-FFF2-40B4-BE49-F238E27FC236}">
                <a16:creationId xmlns:a16="http://schemas.microsoft.com/office/drawing/2014/main" id="{5F122C95-D224-4867-BA93-6698AB7912BC}"/>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Tree>
    <p:extLst>
      <p:ext uri="{BB962C8B-B14F-4D97-AF65-F5344CB8AC3E}">
        <p14:creationId xmlns:p14="http://schemas.microsoft.com/office/powerpoint/2010/main" val="69238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normAutofit/>
          </a:bodyPr>
          <a:lstStyle/>
          <a:p>
            <a:r>
              <a:rPr lang="en-US" sz="3600" dirty="0"/>
              <a:t>image navigation and registration</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Key Performance</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22</a:t>
            </a:fld>
            <a:endParaRPr lang="en-US" dirty="0"/>
          </a:p>
        </p:txBody>
      </p:sp>
    </p:spTree>
    <p:extLst>
      <p:ext uri="{BB962C8B-B14F-4D97-AF65-F5344CB8AC3E}">
        <p14:creationId xmlns:p14="http://schemas.microsoft.com/office/powerpoint/2010/main" val="4010467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5EB8-EFFF-467D-B4E5-E587C4551567}"/>
              </a:ext>
            </a:extLst>
          </p:cNvPr>
          <p:cNvSpPr>
            <a:spLocks noGrp="1"/>
          </p:cNvSpPr>
          <p:nvPr>
            <p:ph type="title"/>
          </p:nvPr>
        </p:nvSpPr>
        <p:spPr/>
        <p:txBody>
          <a:bodyPr>
            <a:noAutofit/>
          </a:bodyPr>
          <a:lstStyle/>
          <a:p>
            <a:r>
              <a:rPr lang="en-US" dirty="0"/>
              <a:t>Navigation (NAV) Error</a:t>
            </a:r>
          </a:p>
        </p:txBody>
      </p:sp>
      <p:sp>
        <p:nvSpPr>
          <p:cNvPr id="3" name="Date Placeholder 2">
            <a:extLst>
              <a:ext uri="{FF2B5EF4-FFF2-40B4-BE49-F238E27FC236}">
                <a16:creationId xmlns:a16="http://schemas.microsoft.com/office/drawing/2014/main" id="{70A2EBE8-9E55-429E-99E6-A7868C87684C}"/>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66D29A71-5E33-4911-8E8E-84C3E70FAE57}"/>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ADD690AD-6567-4669-B12F-B9ACD1F8B157}"/>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23</a:t>
            </a:fld>
            <a:endParaRPr lang="en-US" dirty="0"/>
          </a:p>
        </p:txBody>
      </p:sp>
      <p:sp>
        <p:nvSpPr>
          <p:cNvPr id="6" name="TextBox 5">
            <a:extLst>
              <a:ext uri="{FF2B5EF4-FFF2-40B4-BE49-F238E27FC236}">
                <a16:creationId xmlns:a16="http://schemas.microsoft.com/office/drawing/2014/main" id="{14BA100F-4FF5-4652-B4E1-7CDE985C40C3}"/>
              </a:ext>
            </a:extLst>
          </p:cNvPr>
          <p:cNvSpPr txBox="1"/>
          <p:nvPr/>
        </p:nvSpPr>
        <p:spPr>
          <a:xfrm>
            <a:off x="621889" y="5514181"/>
            <a:ext cx="10948220" cy="646331"/>
          </a:xfrm>
          <a:prstGeom prst="rect">
            <a:avLst/>
          </a:prstGeom>
          <a:noFill/>
        </p:spPr>
        <p:txBody>
          <a:bodyPr wrap="square" rtlCol="0">
            <a:spAutoFit/>
          </a:bodyPr>
          <a:lstStyle/>
          <a:p>
            <a:pPr algn="ctr"/>
            <a:r>
              <a:rPr lang="en-US" dirty="0"/>
              <a:t>GOES-18 is comparable to GOES-16/17 at Full Validation.</a:t>
            </a:r>
          </a:p>
          <a:p>
            <a:pPr algn="ctr"/>
            <a:r>
              <a:rPr lang="en-US" dirty="0"/>
              <a:t>All are better than the requirements with ample margin.</a:t>
            </a:r>
          </a:p>
        </p:txBody>
      </p:sp>
      <p:sp>
        <p:nvSpPr>
          <p:cNvPr id="8" name="TextBox 7">
            <a:extLst>
              <a:ext uri="{FF2B5EF4-FFF2-40B4-BE49-F238E27FC236}">
                <a16:creationId xmlns:a16="http://schemas.microsoft.com/office/drawing/2014/main" id="{A4ED1EC1-1BB8-4C20-8805-04410CD711DD}"/>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graphicFrame>
        <p:nvGraphicFramePr>
          <p:cNvPr id="9" name="Chart 8">
            <a:extLst>
              <a:ext uri="{FF2B5EF4-FFF2-40B4-BE49-F238E27FC236}">
                <a16:creationId xmlns:a16="http://schemas.microsoft.com/office/drawing/2014/main" id="{2AB68E44-3338-4828-9052-4B2FE536EF62}"/>
              </a:ext>
            </a:extLst>
          </p:cNvPr>
          <p:cNvGraphicFramePr>
            <a:graphicFrameLocks/>
          </p:cNvGraphicFramePr>
          <p:nvPr>
            <p:extLst>
              <p:ext uri="{D42A27DB-BD31-4B8C-83A1-F6EECF244321}">
                <p14:modId xmlns:p14="http://schemas.microsoft.com/office/powerpoint/2010/main" val="3371263695"/>
              </p:ext>
            </p:extLst>
          </p:nvPr>
        </p:nvGraphicFramePr>
        <p:xfrm>
          <a:off x="1524001" y="1138136"/>
          <a:ext cx="9149696" cy="40758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4034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p:txBody>
          <a:bodyPr>
            <a:noAutofit/>
          </a:bodyPr>
          <a:lstStyle/>
          <a:p>
            <a:r>
              <a:rPr lang="en-US" dirty="0"/>
              <a:t>Frame-to-Frame Registration (FFR) Error</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24</a:t>
            </a:fld>
            <a:endParaRPr lang="en-US" dirty="0"/>
          </a:p>
        </p:txBody>
      </p:sp>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369332"/>
          </a:xfrm>
          <a:prstGeom prst="rect">
            <a:avLst/>
          </a:prstGeom>
          <a:noFill/>
        </p:spPr>
        <p:txBody>
          <a:bodyPr wrap="square" rtlCol="0">
            <a:spAutoFit/>
          </a:bodyPr>
          <a:lstStyle/>
          <a:p>
            <a:pPr algn="ctr"/>
            <a:r>
              <a:rPr lang="en-US" dirty="0"/>
              <a:t>Comparable to GOES-16/17 at their Full Validation. Better than MRD.</a:t>
            </a:r>
          </a:p>
        </p:txBody>
      </p:sp>
      <p:sp>
        <p:nvSpPr>
          <p:cNvPr id="10" name="TextBox 9">
            <a:extLst>
              <a:ext uri="{FF2B5EF4-FFF2-40B4-BE49-F238E27FC236}">
                <a16:creationId xmlns:a16="http://schemas.microsoft.com/office/drawing/2014/main" id="{B49C58CE-197F-4323-BDAB-7DB76F36FE0D}"/>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graphicFrame>
        <p:nvGraphicFramePr>
          <p:cNvPr id="9" name="Chart 8">
            <a:extLst>
              <a:ext uri="{FF2B5EF4-FFF2-40B4-BE49-F238E27FC236}">
                <a16:creationId xmlns:a16="http://schemas.microsoft.com/office/drawing/2014/main" id="{C0C5A4D4-6CBC-4676-88D9-859CED2A0384}"/>
              </a:ext>
            </a:extLst>
          </p:cNvPr>
          <p:cNvGraphicFramePr>
            <a:graphicFrameLocks/>
          </p:cNvGraphicFramePr>
          <p:nvPr>
            <p:extLst>
              <p:ext uri="{D42A27DB-BD31-4B8C-83A1-F6EECF244321}">
                <p14:modId xmlns:p14="http://schemas.microsoft.com/office/powerpoint/2010/main" val="4244711344"/>
              </p:ext>
            </p:extLst>
          </p:nvPr>
        </p:nvGraphicFramePr>
        <p:xfrm>
          <a:off x="1524001" y="1135464"/>
          <a:ext cx="9149696" cy="41298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3156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p:txBody>
          <a:bodyPr>
            <a:noAutofit/>
          </a:bodyPr>
          <a:lstStyle/>
          <a:p>
            <a:r>
              <a:rPr lang="en-US" dirty="0"/>
              <a:t>Within Frame Registration (WIFR) Error</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25</a:t>
            </a:fld>
            <a:endParaRPr lang="en-US" dirty="0"/>
          </a:p>
        </p:txBody>
      </p:sp>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369332"/>
          </a:xfrm>
          <a:prstGeom prst="rect">
            <a:avLst/>
          </a:prstGeom>
          <a:noFill/>
        </p:spPr>
        <p:txBody>
          <a:bodyPr wrap="square" rtlCol="0">
            <a:spAutoFit/>
          </a:bodyPr>
          <a:lstStyle/>
          <a:p>
            <a:pPr algn="ctr"/>
            <a:r>
              <a:rPr lang="en-US" dirty="0"/>
              <a:t>Comparable to GOES-16/17 at their Full Validation. Better than MRD.</a:t>
            </a:r>
          </a:p>
        </p:txBody>
      </p:sp>
      <p:sp>
        <p:nvSpPr>
          <p:cNvPr id="10" name="TextBox 9">
            <a:extLst>
              <a:ext uri="{FF2B5EF4-FFF2-40B4-BE49-F238E27FC236}">
                <a16:creationId xmlns:a16="http://schemas.microsoft.com/office/drawing/2014/main" id="{B49C58CE-197F-4323-BDAB-7DB76F36FE0D}"/>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graphicFrame>
        <p:nvGraphicFramePr>
          <p:cNvPr id="11" name="Chart 10">
            <a:extLst>
              <a:ext uri="{FF2B5EF4-FFF2-40B4-BE49-F238E27FC236}">
                <a16:creationId xmlns:a16="http://schemas.microsoft.com/office/drawing/2014/main" id="{1967555F-8E7C-4619-9CEA-5B9C5C8AF1EE}"/>
              </a:ext>
            </a:extLst>
          </p:cNvPr>
          <p:cNvGraphicFramePr>
            <a:graphicFrameLocks/>
          </p:cNvGraphicFramePr>
          <p:nvPr>
            <p:extLst>
              <p:ext uri="{D42A27DB-BD31-4B8C-83A1-F6EECF244321}">
                <p14:modId xmlns:p14="http://schemas.microsoft.com/office/powerpoint/2010/main" val="3180671730"/>
              </p:ext>
            </p:extLst>
          </p:nvPr>
        </p:nvGraphicFramePr>
        <p:xfrm>
          <a:off x="1524001" y="1138136"/>
          <a:ext cx="9149696" cy="41272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9608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BFE3-EE3D-42DD-A470-EE1871B8B8E4}"/>
              </a:ext>
            </a:extLst>
          </p:cNvPr>
          <p:cNvSpPr>
            <a:spLocks noGrp="1"/>
          </p:cNvSpPr>
          <p:nvPr>
            <p:ph type="title"/>
          </p:nvPr>
        </p:nvSpPr>
        <p:spPr>
          <a:xfrm>
            <a:off x="1065229" y="128188"/>
            <a:ext cx="10058400" cy="637622"/>
          </a:xfrm>
        </p:spPr>
        <p:txBody>
          <a:bodyPr>
            <a:noAutofit/>
          </a:bodyPr>
          <a:lstStyle/>
          <a:p>
            <a:r>
              <a:rPr lang="en-US" dirty="0"/>
              <a:t>Channel-Channel Registration (CCR) Error</a:t>
            </a:r>
          </a:p>
        </p:txBody>
      </p:sp>
      <p:sp>
        <p:nvSpPr>
          <p:cNvPr id="3" name="Date Placeholder 2">
            <a:extLst>
              <a:ext uri="{FF2B5EF4-FFF2-40B4-BE49-F238E27FC236}">
                <a16:creationId xmlns:a16="http://schemas.microsoft.com/office/drawing/2014/main" id="{EFF022D9-0484-4D3C-98BC-6325331FD4CC}"/>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10CF69FE-EDC1-485F-928A-AFC528FFD24B}"/>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5B3F6AF4-D898-4C32-B46A-72B7656D5E03}"/>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26</a:t>
            </a:fld>
            <a:endParaRPr lang="en-US" dirty="0"/>
          </a:p>
        </p:txBody>
      </p:sp>
      <p:sp>
        <p:nvSpPr>
          <p:cNvPr id="8" name="TextBox 7">
            <a:extLst>
              <a:ext uri="{FF2B5EF4-FFF2-40B4-BE49-F238E27FC236}">
                <a16:creationId xmlns:a16="http://schemas.microsoft.com/office/drawing/2014/main" id="{CE7B29D7-14DD-4916-9B37-CC1286C8DA70}"/>
              </a:ext>
            </a:extLst>
          </p:cNvPr>
          <p:cNvSpPr txBox="1"/>
          <p:nvPr/>
        </p:nvSpPr>
        <p:spPr>
          <a:xfrm>
            <a:off x="621889" y="5514181"/>
            <a:ext cx="10948220" cy="369332"/>
          </a:xfrm>
          <a:prstGeom prst="rect">
            <a:avLst/>
          </a:prstGeom>
          <a:noFill/>
        </p:spPr>
        <p:txBody>
          <a:bodyPr wrap="square" rtlCol="0">
            <a:spAutoFit/>
          </a:bodyPr>
          <a:lstStyle/>
          <a:p>
            <a:pPr algn="ctr"/>
            <a:r>
              <a:rPr lang="en-US" dirty="0"/>
              <a:t>All meet the MRD. Comparable or better than GOES-16/17.</a:t>
            </a:r>
          </a:p>
        </p:txBody>
      </p:sp>
      <p:sp>
        <p:nvSpPr>
          <p:cNvPr id="11" name="TextBox 10">
            <a:extLst>
              <a:ext uri="{FF2B5EF4-FFF2-40B4-BE49-F238E27FC236}">
                <a16:creationId xmlns:a16="http://schemas.microsoft.com/office/drawing/2014/main" id="{AF20565B-E063-414C-AB95-46EC352DF8B1}"/>
              </a:ext>
            </a:extLst>
          </p:cNvPr>
          <p:cNvSpPr txBox="1"/>
          <p:nvPr/>
        </p:nvSpPr>
        <p:spPr>
          <a:xfrm>
            <a:off x="10673697" y="2356881"/>
            <a:ext cx="1160273" cy="646331"/>
          </a:xfrm>
          <a:prstGeom prst="rect">
            <a:avLst/>
          </a:prstGeom>
          <a:noFill/>
        </p:spPr>
        <p:txBody>
          <a:bodyPr wrap="square" rtlCol="0">
            <a:spAutoFit/>
          </a:bodyPr>
          <a:lstStyle/>
          <a:p>
            <a:r>
              <a:rPr lang="en-US" dirty="0"/>
              <a:t>The lower, the better.</a:t>
            </a:r>
          </a:p>
        </p:txBody>
      </p:sp>
      <p:graphicFrame>
        <p:nvGraphicFramePr>
          <p:cNvPr id="12" name="Chart 11">
            <a:extLst>
              <a:ext uri="{FF2B5EF4-FFF2-40B4-BE49-F238E27FC236}">
                <a16:creationId xmlns:a16="http://schemas.microsoft.com/office/drawing/2014/main" id="{D61F884F-189E-49F3-86F2-0474EC77313A}"/>
              </a:ext>
            </a:extLst>
          </p:cNvPr>
          <p:cNvGraphicFramePr>
            <a:graphicFrameLocks/>
          </p:cNvGraphicFramePr>
          <p:nvPr>
            <p:extLst>
              <p:ext uri="{D42A27DB-BD31-4B8C-83A1-F6EECF244321}">
                <p14:modId xmlns:p14="http://schemas.microsoft.com/office/powerpoint/2010/main" val="3794335416"/>
              </p:ext>
            </p:extLst>
          </p:nvPr>
        </p:nvGraphicFramePr>
        <p:xfrm>
          <a:off x="1507787" y="1147864"/>
          <a:ext cx="9165910" cy="4117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2511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Review of issues</a:t>
            </a:r>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27</a:t>
            </a:fld>
            <a:endParaRPr lang="en-US" dirty="0"/>
          </a:p>
        </p:txBody>
      </p:sp>
    </p:spTree>
    <p:extLst>
      <p:ext uri="{BB962C8B-B14F-4D97-AF65-F5344CB8AC3E}">
        <p14:creationId xmlns:p14="http://schemas.microsoft.com/office/powerpoint/2010/main" val="58829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5F6E-C369-48F7-BEDF-F96DB6012D91}"/>
              </a:ext>
            </a:extLst>
          </p:cNvPr>
          <p:cNvSpPr>
            <a:spLocks noGrp="1"/>
          </p:cNvSpPr>
          <p:nvPr>
            <p:ph type="title"/>
          </p:nvPr>
        </p:nvSpPr>
        <p:spPr/>
        <p:txBody>
          <a:bodyPr>
            <a:noAutofit/>
          </a:bodyPr>
          <a:lstStyle/>
          <a:p>
            <a:r>
              <a:rPr lang="en-US" dirty="0"/>
              <a:t>B05 Bias Now Meet the Requirement</a:t>
            </a:r>
          </a:p>
        </p:txBody>
      </p:sp>
      <p:sp>
        <p:nvSpPr>
          <p:cNvPr id="3" name="Date Placeholder 2">
            <a:extLst>
              <a:ext uri="{FF2B5EF4-FFF2-40B4-BE49-F238E27FC236}">
                <a16:creationId xmlns:a16="http://schemas.microsoft.com/office/drawing/2014/main" id="{37328596-BA1E-43DE-A7D4-0951494940DC}"/>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C6425EC2-B3A6-4518-8573-A20C33723E5C}"/>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63F5150E-F541-4BCE-8477-1F9E3525AFA6}"/>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28</a:t>
            </a:fld>
            <a:endParaRPr lang="en-US" dirty="0"/>
          </a:p>
        </p:txBody>
      </p:sp>
      <p:sp>
        <p:nvSpPr>
          <p:cNvPr id="7" name="TextBox 6">
            <a:extLst>
              <a:ext uri="{FF2B5EF4-FFF2-40B4-BE49-F238E27FC236}">
                <a16:creationId xmlns:a16="http://schemas.microsoft.com/office/drawing/2014/main" id="{6F37D977-F303-44FF-B087-C3FBD2DD55C0}"/>
              </a:ext>
            </a:extLst>
          </p:cNvPr>
          <p:cNvSpPr txBox="1"/>
          <p:nvPr/>
        </p:nvSpPr>
        <p:spPr>
          <a:xfrm>
            <a:off x="621889" y="4482653"/>
            <a:ext cx="3550612" cy="954107"/>
          </a:xfrm>
          <a:prstGeom prst="rect">
            <a:avLst/>
          </a:prstGeom>
          <a:noFill/>
        </p:spPr>
        <p:txBody>
          <a:bodyPr wrap="square" rtlCol="0">
            <a:spAutoFit/>
          </a:bodyPr>
          <a:lstStyle/>
          <a:p>
            <a:pPr algn="ctr"/>
            <a:r>
              <a:rPr lang="en-US" sz="1400" dirty="0"/>
              <a:t>B05 was exceeding the requirement but was not modified because of its large uncertainty at the time and is only 2.1% brighter than SNPP VIIRS. It is now within the requirement.</a:t>
            </a:r>
          </a:p>
        </p:txBody>
      </p:sp>
      <p:graphicFrame>
        <p:nvGraphicFramePr>
          <p:cNvPr id="9" name="Chart 8">
            <a:extLst>
              <a:ext uri="{FF2B5EF4-FFF2-40B4-BE49-F238E27FC236}">
                <a16:creationId xmlns:a16="http://schemas.microsoft.com/office/drawing/2014/main" id="{26DA200F-C3F6-4A8F-9A32-050BC4049AF4}"/>
              </a:ext>
            </a:extLst>
          </p:cNvPr>
          <p:cNvGraphicFramePr>
            <a:graphicFrameLocks/>
          </p:cNvGraphicFramePr>
          <p:nvPr>
            <p:extLst>
              <p:ext uri="{D42A27DB-BD31-4B8C-83A1-F6EECF244321}">
                <p14:modId xmlns:p14="http://schemas.microsoft.com/office/powerpoint/2010/main" val="2527907612"/>
              </p:ext>
            </p:extLst>
          </p:nvPr>
        </p:nvGraphicFramePr>
        <p:xfrm>
          <a:off x="621889" y="1138687"/>
          <a:ext cx="6924423" cy="2971089"/>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3E480BCB-3B56-4D91-BDF2-CDF392FFEC5D}"/>
              </a:ext>
            </a:extLst>
          </p:cNvPr>
          <p:cNvSpPr/>
          <p:nvPr/>
        </p:nvSpPr>
        <p:spPr>
          <a:xfrm>
            <a:off x="5979319" y="1912144"/>
            <a:ext cx="357188" cy="780360"/>
          </a:xfrm>
          <a:prstGeom prst="ellipse">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851E87-E7EC-428D-9AF3-EBBCE5A9CC38}"/>
              </a:ext>
            </a:extLst>
          </p:cNvPr>
          <p:cNvSpPr txBox="1"/>
          <p:nvPr/>
        </p:nvSpPr>
        <p:spPr>
          <a:xfrm>
            <a:off x="8372475" y="1363370"/>
            <a:ext cx="3197635" cy="923330"/>
          </a:xfrm>
          <a:prstGeom prst="rect">
            <a:avLst/>
          </a:prstGeom>
          <a:noFill/>
        </p:spPr>
        <p:txBody>
          <a:bodyPr wrap="square" rtlCol="0">
            <a:spAutoFit/>
          </a:bodyPr>
          <a:lstStyle/>
          <a:p>
            <a:pPr marL="168275" indent="-168275">
              <a:buFont typeface="Arial" panose="020B0604020202020204" pitchFamily="34" charset="0"/>
              <a:buChar char="•"/>
            </a:pPr>
            <a:r>
              <a:rPr lang="en-US" dirty="0"/>
              <a:t>The closer to zero, the better.</a:t>
            </a:r>
          </a:p>
          <a:p>
            <a:pPr marL="168275" indent="-168275">
              <a:buFont typeface="Arial" panose="020B0604020202020204" pitchFamily="34" charset="0"/>
              <a:buChar char="•"/>
            </a:pPr>
            <a:r>
              <a:rPr lang="en-US" dirty="0"/>
              <a:t>Requirement is marked by the green lines.</a:t>
            </a:r>
          </a:p>
        </p:txBody>
      </p:sp>
      <p:graphicFrame>
        <p:nvGraphicFramePr>
          <p:cNvPr id="11" name="Chart 10">
            <a:extLst>
              <a:ext uri="{FF2B5EF4-FFF2-40B4-BE49-F238E27FC236}">
                <a16:creationId xmlns:a16="http://schemas.microsoft.com/office/drawing/2014/main" id="{389CD3CF-AA3E-4EE8-B5DC-E88852FBB084}"/>
              </a:ext>
            </a:extLst>
          </p:cNvPr>
          <p:cNvGraphicFramePr>
            <a:graphicFrameLocks/>
          </p:cNvGraphicFramePr>
          <p:nvPr>
            <p:extLst>
              <p:ext uri="{D42A27DB-BD31-4B8C-83A1-F6EECF244321}">
                <p14:modId xmlns:p14="http://schemas.microsoft.com/office/powerpoint/2010/main" val="2283289351"/>
              </p:ext>
            </p:extLst>
          </p:nvPr>
        </p:nvGraphicFramePr>
        <p:xfrm>
          <a:off x="4647686" y="3438258"/>
          <a:ext cx="6922424" cy="29710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C277E7B-0D02-4BB4-83E0-A5403CCAD9BA}"/>
              </a:ext>
            </a:extLst>
          </p:cNvPr>
          <p:cNvSpPr txBox="1"/>
          <p:nvPr/>
        </p:nvSpPr>
        <p:spPr>
          <a:xfrm>
            <a:off x="899508" y="2852828"/>
            <a:ext cx="3448050" cy="923330"/>
          </a:xfrm>
          <a:prstGeom prst="rect">
            <a:avLst/>
          </a:prstGeom>
          <a:noFill/>
        </p:spPr>
        <p:txBody>
          <a:bodyPr wrap="square" rtlCol="0">
            <a:spAutoFit/>
          </a:bodyPr>
          <a:lstStyle/>
          <a:p>
            <a:r>
              <a:rPr lang="en-US" sz="5400" dirty="0"/>
              <a:t>Provisional</a:t>
            </a:r>
          </a:p>
        </p:txBody>
      </p:sp>
      <p:sp>
        <p:nvSpPr>
          <p:cNvPr id="12" name="TextBox 11">
            <a:extLst>
              <a:ext uri="{FF2B5EF4-FFF2-40B4-BE49-F238E27FC236}">
                <a16:creationId xmlns:a16="http://schemas.microsoft.com/office/drawing/2014/main" id="{811C244D-71DB-4D5D-B592-AE87CD142993}"/>
              </a:ext>
            </a:extLst>
          </p:cNvPr>
          <p:cNvSpPr txBox="1"/>
          <p:nvPr/>
        </p:nvSpPr>
        <p:spPr>
          <a:xfrm>
            <a:off x="5455097" y="4975095"/>
            <a:ext cx="4352121" cy="923330"/>
          </a:xfrm>
          <a:prstGeom prst="rect">
            <a:avLst/>
          </a:prstGeom>
          <a:noFill/>
        </p:spPr>
        <p:txBody>
          <a:bodyPr wrap="square" rtlCol="0">
            <a:spAutoFit/>
          </a:bodyPr>
          <a:lstStyle/>
          <a:p>
            <a:pPr algn="ctr"/>
            <a:r>
              <a:rPr lang="en-US" sz="5400" dirty="0"/>
              <a:t>Full</a:t>
            </a:r>
          </a:p>
        </p:txBody>
      </p:sp>
    </p:spTree>
    <p:extLst>
      <p:ext uri="{BB962C8B-B14F-4D97-AF65-F5344CB8AC3E}">
        <p14:creationId xmlns:p14="http://schemas.microsoft.com/office/powerpoint/2010/main" val="720716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07E7-7149-4A70-9E80-47E296A61495}"/>
              </a:ext>
            </a:extLst>
          </p:cNvPr>
          <p:cNvSpPr>
            <a:spLocks noGrp="1"/>
          </p:cNvSpPr>
          <p:nvPr>
            <p:ph type="title"/>
          </p:nvPr>
        </p:nvSpPr>
        <p:spPr/>
        <p:txBody>
          <a:bodyPr>
            <a:noAutofit/>
          </a:bodyPr>
          <a:lstStyle/>
          <a:p>
            <a:r>
              <a:rPr lang="en-US" dirty="0"/>
              <a:t>Unexpected Trend of Solar Channel Gains</a:t>
            </a:r>
          </a:p>
        </p:txBody>
      </p:sp>
      <p:sp>
        <p:nvSpPr>
          <p:cNvPr id="3" name="Content Placeholder 2">
            <a:extLst>
              <a:ext uri="{FF2B5EF4-FFF2-40B4-BE49-F238E27FC236}">
                <a16:creationId xmlns:a16="http://schemas.microsoft.com/office/drawing/2014/main" id="{6BAC1579-A169-4565-A962-C1E3ACE8C3E2}"/>
              </a:ext>
            </a:extLst>
          </p:cNvPr>
          <p:cNvSpPr>
            <a:spLocks noGrp="1"/>
          </p:cNvSpPr>
          <p:nvPr>
            <p:ph idx="1"/>
          </p:nvPr>
        </p:nvSpPr>
        <p:spPr>
          <a:xfrm>
            <a:off x="609600" y="1131262"/>
            <a:ext cx="3905919" cy="5132805"/>
          </a:xfrm>
        </p:spPr>
        <p:txBody>
          <a:bodyPr>
            <a:normAutofit/>
          </a:bodyPr>
          <a:lstStyle/>
          <a:p>
            <a:r>
              <a:rPr lang="en-US" dirty="0"/>
              <a:t>At the time, this was suspected to be related to the residual beta angle dependence.</a:t>
            </a:r>
          </a:p>
          <a:p>
            <a:r>
              <a:rPr lang="en-US" dirty="0"/>
              <a:t>Later it was found that the SCT norm vector was incorrected.</a:t>
            </a:r>
          </a:p>
          <a:p>
            <a:r>
              <a:rPr lang="en-US" dirty="0"/>
              <a:t>This issue has been corrected, although beta angle correction is still on-going.</a:t>
            </a:r>
          </a:p>
        </p:txBody>
      </p:sp>
      <p:sp>
        <p:nvSpPr>
          <p:cNvPr id="4" name="Date Placeholder 3">
            <a:extLst>
              <a:ext uri="{FF2B5EF4-FFF2-40B4-BE49-F238E27FC236}">
                <a16:creationId xmlns:a16="http://schemas.microsoft.com/office/drawing/2014/main" id="{6D0E21F8-58FB-4758-AB59-0750F1EDA6BB}"/>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3C418D64-EB05-4BDB-98DD-23EADB0DCA2D}"/>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57E2186A-955B-407B-B0F4-027699FCF8B8}"/>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29</a:t>
            </a:fld>
            <a:endParaRPr lang="en-US" dirty="0"/>
          </a:p>
        </p:txBody>
      </p:sp>
      <p:pic>
        <p:nvPicPr>
          <p:cNvPr id="9" name="Google Shape;164;p25">
            <a:extLst>
              <a:ext uri="{FF2B5EF4-FFF2-40B4-BE49-F238E27FC236}">
                <a16:creationId xmlns:a16="http://schemas.microsoft.com/office/drawing/2014/main" id="{C72ECE01-2F15-4D2F-ABED-56994EAEC4E6}"/>
              </a:ext>
            </a:extLst>
          </p:cNvPr>
          <p:cNvPicPr preferRelativeResize="0"/>
          <p:nvPr/>
        </p:nvPicPr>
        <p:blipFill rotWithShape="1">
          <a:blip r:embed="rId2">
            <a:alphaModFix/>
          </a:blip>
          <a:srcRect/>
          <a:stretch/>
        </p:blipFill>
        <p:spPr>
          <a:xfrm>
            <a:off x="4515519" y="1182547"/>
            <a:ext cx="7054591" cy="4492905"/>
          </a:xfrm>
          <a:prstGeom prst="rect">
            <a:avLst/>
          </a:prstGeom>
          <a:noFill/>
          <a:ln>
            <a:noFill/>
          </a:ln>
        </p:spPr>
      </p:pic>
    </p:spTree>
    <p:extLst>
      <p:ext uri="{BB962C8B-B14F-4D97-AF65-F5344CB8AC3E}">
        <p14:creationId xmlns:p14="http://schemas.microsoft.com/office/powerpoint/2010/main" val="2695069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376A-2946-46F3-92EA-A5BCC95D1739}"/>
              </a:ext>
            </a:extLst>
          </p:cNvPr>
          <p:cNvSpPr>
            <a:spLocks noGrp="1"/>
          </p:cNvSpPr>
          <p:nvPr>
            <p:ph type="title"/>
          </p:nvPr>
        </p:nvSpPr>
        <p:spPr/>
        <p:txBody>
          <a:bodyPr>
            <a:normAutofit fontScale="90000"/>
          </a:bodyPr>
          <a:lstStyle/>
          <a:p>
            <a:r>
              <a:rPr lang="en-US" dirty="0"/>
              <a:t>Definitions</a:t>
            </a:r>
          </a:p>
        </p:txBody>
      </p:sp>
      <p:sp>
        <p:nvSpPr>
          <p:cNvPr id="3" name="Content Placeholder 2">
            <a:extLst>
              <a:ext uri="{FF2B5EF4-FFF2-40B4-BE49-F238E27FC236}">
                <a16:creationId xmlns:a16="http://schemas.microsoft.com/office/drawing/2014/main" id="{88714748-73B1-46EA-B163-CED4B864C50D}"/>
              </a:ext>
            </a:extLst>
          </p:cNvPr>
          <p:cNvSpPr>
            <a:spLocks noGrp="1"/>
          </p:cNvSpPr>
          <p:nvPr>
            <p:ph idx="1"/>
          </p:nvPr>
        </p:nvSpPr>
        <p:spPr/>
        <p:txBody>
          <a:bodyPr>
            <a:normAutofit fontScale="85000" lnSpcReduction="20000"/>
          </a:bodyPr>
          <a:lstStyle/>
          <a:p>
            <a:pPr>
              <a:lnSpc>
                <a:spcPct val="120000"/>
              </a:lnSpc>
            </a:pPr>
            <a:r>
              <a:rPr lang="en-US" dirty="0"/>
              <a:t>The Program defines three levels of maturity for the GOES-18 ABI L1b products:</a:t>
            </a:r>
          </a:p>
          <a:p>
            <a:pPr lvl="1">
              <a:lnSpc>
                <a:spcPct val="120000"/>
              </a:lnSpc>
            </a:pPr>
            <a:r>
              <a:rPr lang="en-US" b="1" dirty="0"/>
              <a:t>Beta:</a:t>
            </a:r>
            <a:r>
              <a:rPr lang="en-US" dirty="0"/>
              <a:t> the product is minimally validated and may still contain significant errors; based on product quick looks using the initial calibration parameters.</a:t>
            </a:r>
          </a:p>
          <a:p>
            <a:pPr lvl="1">
              <a:lnSpc>
                <a:spcPct val="120000"/>
              </a:lnSpc>
            </a:pPr>
            <a:r>
              <a:rPr lang="en-US" b="1" dirty="0"/>
              <a:t>Provisional:</a:t>
            </a:r>
            <a:r>
              <a:rPr lang="en-US" dirty="0"/>
              <a:t> product performance has been demonstrated through a select number of independent measurements and periods. The analysis is sufficient to communicate product performance to end users, and the product is ready for operational use.</a:t>
            </a:r>
          </a:p>
          <a:p>
            <a:pPr lvl="1">
              <a:lnSpc>
                <a:spcPct val="120000"/>
              </a:lnSpc>
            </a:pPr>
            <a:r>
              <a:rPr lang="en-US" b="1" dirty="0"/>
              <a:t>Full: </a:t>
            </a:r>
            <a:r>
              <a:rPr lang="en-US" dirty="0"/>
              <a:t>product performance has been demonstrated </a:t>
            </a:r>
            <a:r>
              <a:rPr lang="en-US" u="sng" dirty="0"/>
              <a:t>over a large and wide range of representative conditions</a:t>
            </a:r>
            <a:r>
              <a:rPr lang="en-US" dirty="0"/>
              <a:t>, with </a:t>
            </a:r>
            <a:r>
              <a:rPr lang="en-US" u="sng" dirty="0"/>
              <a:t>comprehensive documentation</a:t>
            </a:r>
            <a:r>
              <a:rPr lang="en-US" dirty="0"/>
              <a:t> of product performance, including known anomalies and their remediation strategies.  The product is operational.</a:t>
            </a:r>
          </a:p>
          <a:p>
            <a:pPr>
              <a:lnSpc>
                <a:spcPct val="120000"/>
              </a:lnSpc>
            </a:pPr>
            <a:r>
              <a:rPr lang="en-US" dirty="0"/>
              <a:t>The Program defines two types of post launch tests:</a:t>
            </a:r>
          </a:p>
          <a:p>
            <a:pPr lvl="1">
              <a:lnSpc>
                <a:spcPct val="120000"/>
              </a:lnSpc>
            </a:pPr>
            <a:r>
              <a:rPr lang="en-US" dirty="0"/>
              <a:t>Post-Launch Test (PLT): Engineering-focused data collection and analyses designed to verify ABI instrument performance.</a:t>
            </a:r>
          </a:p>
          <a:p>
            <a:pPr lvl="1">
              <a:lnSpc>
                <a:spcPct val="120000"/>
              </a:lnSpc>
            </a:pPr>
            <a:r>
              <a:rPr lang="en-US" dirty="0"/>
              <a:t>Post-Launch Product Tests (PLPT): Science-focused data collection and analyses designed to validate ABI L1b product quality. </a:t>
            </a:r>
            <a:r>
              <a:rPr lang="en-US" u="sng" dirty="0"/>
              <a:t>15 of these will be briefed for this review</a:t>
            </a:r>
            <a:r>
              <a:rPr lang="en-US" dirty="0"/>
              <a:t>.</a:t>
            </a:r>
          </a:p>
        </p:txBody>
      </p:sp>
      <p:sp>
        <p:nvSpPr>
          <p:cNvPr id="4" name="Date Placeholder 3">
            <a:extLst>
              <a:ext uri="{FF2B5EF4-FFF2-40B4-BE49-F238E27FC236}">
                <a16:creationId xmlns:a16="http://schemas.microsoft.com/office/drawing/2014/main" id="{4C0558E5-CBAB-4322-B063-3B296CCD938C}"/>
              </a:ext>
            </a:extLst>
          </p:cNvPr>
          <p:cNvSpPr>
            <a:spLocks noGrp="1"/>
          </p:cNvSpPr>
          <p:nvPr>
            <p:ph type="dt" sz="half" idx="2"/>
          </p:nvPr>
        </p:nvSpPr>
        <p:spPr>
          <a:xfrm>
            <a:off x="621890" y="6409346"/>
            <a:ext cx="2278626" cy="333285"/>
          </a:xfrm>
        </p:spPr>
        <p:txBody>
          <a:bodyPr/>
          <a:lstStyle/>
          <a:p>
            <a:r>
              <a:rPr lang="en-US" dirty="0"/>
              <a:t>2023-09-01</a:t>
            </a:r>
          </a:p>
        </p:txBody>
      </p:sp>
      <p:sp>
        <p:nvSpPr>
          <p:cNvPr id="5" name="Footer Placeholder 4">
            <a:extLst>
              <a:ext uri="{FF2B5EF4-FFF2-40B4-BE49-F238E27FC236}">
                <a16:creationId xmlns:a16="http://schemas.microsoft.com/office/drawing/2014/main" id="{DC91C25E-6414-487C-8B2A-0DD0AF7594D5}"/>
              </a:ext>
            </a:extLst>
          </p:cNvPr>
          <p:cNvSpPr>
            <a:spLocks noGrp="1"/>
          </p:cNvSpPr>
          <p:nvPr>
            <p:ph type="ftr" sz="quarter" idx="3"/>
          </p:nvPr>
        </p:nvSpPr>
        <p:spPr>
          <a:xfrm>
            <a:off x="3365090" y="6409347"/>
            <a:ext cx="5461822" cy="333284"/>
          </a:xfrm>
        </p:spPr>
        <p:txBody>
          <a:bodyPr/>
          <a:lstStyle/>
          <a:p>
            <a:r>
              <a:rPr lang="en-US" dirty="0"/>
              <a:t>Full Validation PS-PVR for GOES-18 ABI L1b Products</a:t>
            </a:r>
          </a:p>
        </p:txBody>
      </p:sp>
      <p:sp>
        <p:nvSpPr>
          <p:cNvPr id="6" name="Slide Number Placeholder 5">
            <a:extLst>
              <a:ext uri="{FF2B5EF4-FFF2-40B4-BE49-F238E27FC236}">
                <a16:creationId xmlns:a16="http://schemas.microsoft.com/office/drawing/2014/main" id="{62BFDFA6-0EF9-4E9B-9B69-586E65C66519}"/>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3</a:t>
            </a:fld>
            <a:endParaRPr lang="en-US" dirty="0"/>
          </a:p>
        </p:txBody>
      </p:sp>
    </p:spTree>
    <p:extLst>
      <p:ext uri="{BB962C8B-B14F-4D97-AF65-F5344CB8AC3E}">
        <p14:creationId xmlns:p14="http://schemas.microsoft.com/office/powerpoint/2010/main" val="38445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8525-F380-4DC1-8ECD-479200E81625}"/>
              </a:ext>
            </a:extLst>
          </p:cNvPr>
          <p:cNvSpPr>
            <a:spLocks noGrp="1"/>
          </p:cNvSpPr>
          <p:nvPr>
            <p:ph type="title"/>
          </p:nvPr>
        </p:nvSpPr>
        <p:spPr/>
        <p:txBody>
          <a:bodyPr>
            <a:noAutofit/>
          </a:bodyPr>
          <a:lstStyle/>
          <a:p>
            <a:r>
              <a:rPr lang="en-US" dirty="0"/>
              <a:t>Barcode Artifact (BA)</a:t>
            </a:r>
          </a:p>
        </p:txBody>
      </p:sp>
      <p:sp>
        <p:nvSpPr>
          <p:cNvPr id="4" name="Date Placeholder 3">
            <a:extLst>
              <a:ext uri="{FF2B5EF4-FFF2-40B4-BE49-F238E27FC236}">
                <a16:creationId xmlns:a16="http://schemas.microsoft.com/office/drawing/2014/main" id="{EA45C144-7FCD-4FBF-A965-6479CAB2A28F}"/>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F8E03814-BE5A-4925-8579-7A8F62EE6D94}"/>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53560F3-1EC3-423C-A660-9ACC0B5D49FD}"/>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30</a:t>
            </a:fld>
            <a:endParaRPr lang="en-US" dirty="0"/>
          </a:p>
        </p:txBody>
      </p:sp>
      <p:pic>
        <p:nvPicPr>
          <p:cNvPr id="9" name="Picture 8">
            <a:extLst>
              <a:ext uri="{FF2B5EF4-FFF2-40B4-BE49-F238E27FC236}">
                <a16:creationId xmlns:a16="http://schemas.microsoft.com/office/drawing/2014/main" id="{D4733ECA-D2D5-499C-AFDF-636859E829C0}"/>
              </a:ext>
            </a:extLst>
          </p:cNvPr>
          <p:cNvPicPr>
            <a:picLocks noChangeAspect="1"/>
          </p:cNvPicPr>
          <p:nvPr/>
        </p:nvPicPr>
        <p:blipFill>
          <a:blip r:embed="rId2"/>
          <a:stretch>
            <a:fillRect/>
          </a:stretch>
        </p:blipFill>
        <p:spPr>
          <a:xfrm>
            <a:off x="4697733" y="2916057"/>
            <a:ext cx="6872377" cy="3471117"/>
          </a:xfrm>
          <a:prstGeom prst="rect">
            <a:avLst/>
          </a:prstGeom>
        </p:spPr>
      </p:pic>
      <p:pic>
        <p:nvPicPr>
          <p:cNvPr id="10" name="Picture 9">
            <a:extLst>
              <a:ext uri="{FF2B5EF4-FFF2-40B4-BE49-F238E27FC236}">
                <a16:creationId xmlns:a16="http://schemas.microsoft.com/office/drawing/2014/main" id="{1A3A66DB-F912-4C0C-9980-839AAB382F6F}"/>
              </a:ext>
            </a:extLst>
          </p:cNvPr>
          <p:cNvPicPr>
            <a:picLocks noChangeAspect="1"/>
          </p:cNvPicPr>
          <p:nvPr/>
        </p:nvPicPr>
        <p:blipFill>
          <a:blip r:embed="rId3"/>
          <a:stretch>
            <a:fillRect/>
          </a:stretch>
        </p:blipFill>
        <p:spPr>
          <a:xfrm>
            <a:off x="4697733" y="1133690"/>
            <a:ext cx="6872377" cy="3101471"/>
          </a:xfrm>
          <a:prstGeom prst="rect">
            <a:avLst/>
          </a:prstGeom>
        </p:spPr>
      </p:pic>
      <p:sp>
        <p:nvSpPr>
          <p:cNvPr id="11" name="Oval 10">
            <a:extLst>
              <a:ext uri="{FF2B5EF4-FFF2-40B4-BE49-F238E27FC236}">
                <a16:creationId xmlns:a16="http://schemas.microsoft.com/office/drawing/2014/main" id="{DE61048D-3E29-4A54-B8AC-63A32FEEE724}"/>
              </a:ext>
            </a:extLst>
          </p:cNvPr>
          <p:cNvSpPr/>
          <p:nvPr/>
        </p:nvSpPr>
        <p:spPr>
          <a:xfrm>
            <a:off x="6356228" y="2537108"/>
            <a:ext cx="4059257" cy="16980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09A703D-AB73-478E-B848-96FE644D8F74}"/>
              </a:ext>
            </a:extLst>
          </p:cNvPr>
          <p:cNvSpPr txBox="1"/>
          <p:nvPr/>
        </p:nvSpPr>
        <p:spPr>
          <a:xfrm>
            <a:off x="10546424" y="3107600"/>
            <a:ext cx="1023685" cy="307777"/>
          </a:xfrm>
          <a:prstGeom prst="rect">
            <a:avLst/>
          </a:prstGeom>
          <a:noFill/>
        </p:spPr>
        <p:txBody>
          <a:bodyPr wrap="square" rtlCol="0">
            <a:spAutoFit/>
          </a:bodyPr>
          <a:lstStyle/>
          <a:p>
            <a:r>
              <a:rPr lang="en-US" b="1" dirty="0">
                <a:solidFill>
                  <a:schemeClr val="bg1"/>
                </a:solidFill>
              </a:rPr>
              <a:t>GOES-18</a:t>
            </a:r>
          </a:p>
        </p:txBody>
      </p:sp>
      <p:sp>
        <p:nvSpPr>
          <p:cNvPr id="13" name="TextBox 12">
            <a:extLst>
              <a:ext uri="{FF2B5EF4-FFF2-40B4-BE49-F238E27FC236}">
                <a16:creationId xmlns:a16="http://schemas.microsoft.com/office/drawing/2014/main" id="{A9A15B87-058C-4BCB-90FD-CE40261B0E3D}"/>
              </a:ext>
            </a:extLst>
          </p:cNvPr>
          <p:cNvSpPr txBox="1"/>
          <p:nvPr/>
        </p:nvSpPr>
        <p:spPr>
          <a:xfrm>
            <a:off x="10546424" y="5322526"/>
            <a:ext cx="982114" cy="307777"/>
          </a:xfrm>
          <a:prstGeom prst="rect">
            <a:avLst/>
          </a:prstGeom>
          <a:noFill/>
        </p:spPr>
        <p:txBody>
          <a:bodyPr wrap="square" rtlCol="0">
            <a:spAutoFit/>
          </a:bodyPr>
          <a:lstStyle/>
          <a:p>
            <a:r>
              <a:rPr lang="en-US" b="1" dirty="0">
                <a:solidFill>
                  <a:schemeClr val="bg1"/>
                </a:solidFill>
              </a:rPr>
              <a:t>GOES-17</a:t>
            </a:r>
          </a:p>
        </p:txBody>
      </p:sp>
      <p:sp>
        <p:nvSpPr>
          <p:cNvPr id="14" name="TextBox 13">
            <a:extLst>
              <a:ext uri="{FF2B5EF4-FFF2-40B4-BE49-F238E27FC236}">
                <a16:creationId xmlns:a16="http://schemas.microsoft.com/office/drawing/2014/main" id="{F9A6A22E-079C-4E9B-B155-D9366CBC909C}"/>
              </a:ext>
            </a:extLst>
          </p:cNvPr>
          <p:cNvSpPr txBox="1"/>
          <p:nvPr/>
        </p:nvSpPr>
        <p:spPr>
          <a:xfrm>
            <a:off x="609600" y="1115096"/>
            <a:ext cx="3969484" cy="5078313"/>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Vertically oriented artifacts was found in GOES-18 B07 (3.9 µm) images shortly after GOES-18 was drifted to 136.8 W.</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It has since been named “</a:t>
            </a:r>
            <a:r>
              <a:rPr lang="en-US" sz="1800" dirty="0">
                <a:latin typeface="Times New Roman" panose="02020603050405020304" pitchFamily="18" charset="0"/>
                <a:cs typeface="Times New Roman" panose="02020603050405020304" pitchFamily="18" charset="0"/>
                <a:hlinkClick r:id="rId4"/>
              </a:rPr>
              <a:t>Barcode Artifact</a:t>
            </a:r>
            <a:r>
              <a:rPr lang="en-US" sz="1800" dirty="0">
                <a:latin typeface="Times New Roman" panose="02020603050405020304" pitchFamily="18" charset="0"/>
                <a:cs typeface="Times New Roman" panose="02020603050405020304" pitchFamily="18" charset="0"/>
              </a:rPr>
              <a:t>” (BA), a type of persistent noise with low intensity that tends to show in images over cold region, of channel- or time-difference, in animation, and especially the combination thereof.</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BA has been absent in products not using Channel 7 or not focusing on cold scenes (e.g., fire).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BA was substantially reduced after Sep 22, 2022, and may have changed its characteristics more subtly after Dec 25, 2022.</a:t>
            </a:r>
          </a:p>
        </p:txBody>
      </p:sp>
      <p:sp>
        <p:nvSpPr>
          <p:cNvPr id="15" name="TextBox 14">
            <a:extLst>
              <a:ext uri="{FF2B5EF4-FFF2-40B4-BE49-F238E27FC236}">
                <a16:creationId xmlns:a16="http://schemas.microsoft.com/office/drawing/2014/main" id="{6CA8F0F9-17EC-4E56-9BD6-F38890B58A3C}"/>
              </a:ext>
            </a:extLst>
          </p:cNvPr>
          <p:cNvSpPr txBox="1"/>
          <p:nvPr/>
        </p:nvSpPr>
        <p:spPr>
          <a:xfrm>
            <a:off x="11701049" y="5222447"/>
            <a:ext cx="400110" cy="1181817"/>
          </a:xfrm>
          <a:prstGeom prst="rect">
            <a:avLst/>
          </a:prstGeom>
          <a:noFill/>
        </p:spPr>
        <p:txBody>
          <a:bodyPr vert="vert270" wrap="square" rtlCol="0">
            <a:spAutoFit/>
          </a:bodyPr>
          <a:lstStyle/>
          <a:p>
            <a:r>
              <a:rPr lang="en-US" dirty="0"/>
              <a:t>D. Lindsey</a:t>
            </a:r>
          </a:p>
        </p:txBody>
      </p:sp>
    </p:spTree>
    <p:extLst>
      <p:ext uri="{BB962C8B-B14F-4D97-AF65-F5344CB8AC3E}">
        <p14:creationId xmlns:p14="http://schemas.microsoft.com/office/powerpoint/2010/main" val="3238787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8E86-6795-41ED-A9F5-348A08E5196D}"/>
              </a:ext>
            </a:extLst>
          </p:cNvPr>
          <p:cNvSpPr>
            <a:spLocks noGrp="1"/>
          </p:cNvSpPr>
          <p:nvPr>
            <p:ph type="title"/>
          </p:nvPr>
        </p:nvSpPr>
        <p:spPr/>
        <p:txBody>
          <a:bodyPr>
            <a:noAutofit/>
          </a:bodyPr>
          <a:lstStyle/>
          <a:p>
            <a:r>
              <a:rPr lang="en-US" dirty="0"/>
              <a:t>Example of BA</a:t>
            </a:r>
          </a:p>
        </p:txBody>
      </p:sp>
      <p:pic>
        <p:nvPicPr>
          <p:cNvPr id="5" name="Picture 4">
            <a:extLst>
              <a:ext uri="{FF2B5EF4-FFF2-40B4-BE49-F238E27FC236}">
                <a16:creationId xmlns:a16="http://schemas.microsoft.com/office/drawing/2014/main" id="{2499B3DA-1206-4C99-A23E-A775D6E05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11136"/>
            <a:ext cx="9144000" cy="2827020"/>
          </a:xfrm>
          <a:prstGeom prst="rect">
            <a:avLst/>
          </a:prstGeom>
        </p:spPr>
      </p:pic>
      <p:sp>
        <p:nvSpPr>
          <p:cNvPr id="7" name="TextBox 6">
            <a:extLst>
              <a:ext uri="{FF2B5EF4-FFF2-40B4-BE49-F238E27FC236}">
                <a16:creationId xmlns:a16="http://schemas.microsoft.com/office/drawing/2014/main" id="{85CDE9FE-3806-4453-808B-1A6253593EA2}"/>
              </a:ext>
            </a:extLst>
          </p:cNvPr>
          <p:cNvSpPr txBox="1"/>
          <p:nvPr/>
        </p:nvSpPr>
        <p:spPr>
          <a:xfrm>
            <a:off x="6096000" y="1199867"/>
            <a:ext cx="4571999" cy="523220"/>
          </a:xfrm>
          <a:prstGeom prst="rect">
            <a:avLst/>
          </a:prstGeom>
          <a:noFill/>
        </p:spPr>
        <p:txBody>
          <a:bodyPr wrap="square" rtlCol="0">
            <a:spAutoFit/>
          </a:bodyPr>
          <a:lstStyle/>
          <a:p>
            <a:pPr algn="ctr"/>
            <a:r>
              <a:rPr lang="en-US" dirty="0"/>
              <a:t>9/24/2022</a:t>
            </a:r>
          </a:p>
          <a:p>
            <a:pPr algn="ctr"/>
            <a:r>
              <a:rPr lang="en-US" i="1" dirty="0"/>
              <a:t>after the 9/22 diminishing</a:t>
            </a:r>
          </a:p>
        </p:txBody>
      </p:sp>
      <p:sp>
        <p:nvSpPr>
          <p:cNvPr id="8" name="TextBox 7">
            <a:extLst>
              <a:ext uri="{FF2B5EF4-FFF2-40B4-BE49-F238E27FC236}">
                <a16:creationId xmlns:a16="http://schemas.microsoft.com/office/drawing/2014/main" id="{A8F964F0-EE3B-4733-8A9B-7C28C93C1EDA}"/>
              </a:ext>
            </a:extLst>
          </p:cNvPr>
          <p:cNvSpPr txBox="1"/>
          <p:nvPr/>
        </p:nvSpPr>
        <p:spPr>
          <a:xfrm>
            <a:off x="1524002" y="1199867"/>
            <a:ext cx="4571998" cy="523220"/>
          </a:xfrm>
          <a:prstGeom prst="rect">
            <a:avLst/>
          </a:prstGeom>
          <a:noFill/>
        </p:spPr>
        <p:txBody>
          <a:bodyPr wrap="square" rtlCol="0">
            <a:spAutoFit/>
          </a:bodyPr>
          <a:lstStyle/>
          <a:p>
            <a:pPr algn="ctr"/>
            <a:r>
              <a:rPr lang="en-US" dirty="0"/>
              <a:t>9/17/2022</a:t>
            </a:r>
          </a:p>
          <a:p>
            <a:pPr algn="ctr"/>
            <a:r>
              <a:rPr lang="en-US" i="1" dirty="0"/>
              <a:t>before the 9/22 diminishing</a:t>
            </a:r>
          </a:p>
        </p:txBody>
      </p:sp>
      <p:sp>
        <p:nvSpPr>
          <p:cNvPr id="9" name="TextBox 8">
            <a:extLst>
              <a:ext uri="{FF2B5EF4-FFF2-40B4-BE49-F238E27FC236}">
                <a16:creationId xmlns:a16="http://schemas.microsoft.com/office/drawing/2014/main" id="{58B93CD2-E5E1-44F7-AB1C-6F63F0DA0D1C}"/>
              </a:ext>
            </a:extLst>
          </p:cNvPr>
          <p:cNvSpPr txBox="1"/>
          <p:nvPr/>
        </p:nvSpPr>
        <p:spPr>
          <a:xfrm>
            <a:off x="621890" y="5057957"/>
            <a:ext cx="10948220" cy="1015663"/>
          </a:xfrm>
          <a:prstGeom prst="rect">
            <a:avLst/>
          </a:prstGeom>
          <a:noFill/>
        </p:spPr>
        <p:txBody>
          <a:bodyPr wrap="square" rtlCol="0">
            <a:spAutoFit/>
          </a:bodyPr>
          <a:lstStyle/>
          <a:p>
            <a:pPr algn="ctr"/>
            <a:r>
              <a:rPr lang="en-US" sz="2000" dirty="0"/>
              <a:t>Animation of nighttime microphysics RGB that uses T</a:t>
            </a:r>
            <a:r>
              <a:rPr lang="en-US" sz="2000" baseline="-25000" dirty="0"/>
              <a:t>b</a:t>
            </a:r>
            <a:r>
              <a:rPr lang="en-US" sz="2000" dirty="0"/>
              <a:t>(10.4 µm) – T</a:t>
            </a:r>
            <a:r>
              <a:rPr lang="en-US" sz="2000" baseline="-25000" dirty="0"/>
              <a:t>b</a:t>
            </a:r>
            <a:r>
              <a:rPr lang="en-US" sz="2000" dirty="0"/>
              <a:t>(3.9 µm).</a:t>
            </a:r>
          </a:p>
          <a:p>
            <a:pPr algn="ctr"/>
            <a:r>
              <a:rPr lang="en-US" sz="2000" dirty="0"/>
              <a:t>BA is most readily observed in products of channel difference animation.</a:t>
            </a:r>
          </a:p>
          <a:p>
            <a:pPr algn="ctr"/>
            <a:r>
              <a:rPr lang="en-US" sz="2000" dirty="0"/>
              <a:t>Substantial reduction of BA after 22 Sep 2022 (around the equinox) for unknown cause. </a:t>
            </a:r>
          </a:p>
        </p:txBody>
      </p:sp>
      <p:sp>
        <p:nvSpPr>
          <p:cNvPr id="10" name="TextBox 9">
            <a:extLst>
              <a:ext uri="{FF2B5EF4-FFF2-40B4-BE49-F238E27FC236}">
                <a16:creationId xmlns:a16="http://schemas.microsoft.com/office/drawing/2014/main" id="{27CD53C5-49F7-4EE8-8724-B79774005D95}"/>
              </a:ext>
            </a:extLst>
          </p:cNvPr>
          <p:cNvSpPr txBox="1"/>
          <p:nvPr/>
        </p:nvSpPr>
        <p:spPr>
          <a:xfrm>
            <a:off x="11713339" y="4350937"/>
            <a:ext cx="461665" cy="2049862"/>
          </a:xfrm>
          <a:prstGeom prst="rect">
            <a:avLst/>
          </a:prstGeom>
          <a:noFill/>
        </p:spPr>
        <p:txBody>
          <a:bodyPr vert="vert270" wrap="square" rtlCol="0">
            <a:spAutoFit/>
          </a:bodyPr>
          <a:lstStyle/>
          <a:p>
            <a:r>
              <a:rPr lang="en-US" dirty="0"/>
              <a:t>E. Kline / W. Line</a:t>
            </a:r>
          </a:p>
        </p:txBody>
      </p:sp>
      <p:sp>
        <p:nvSpPr>
          <p:cNvPr id="4" name="Date Placeholder 3">
            <a:extLst>
              <a:ext uri="{FF2B5EF4-FFF2-40B4-BE49-F238E27FC236}">
                <a16:creationId xmlns:a16="http://schemas.microsoft.com/office/drawing/2014/main" id="{21E02331-FE3E-4DCB-8401-43711CD2831A}"/>
              </a:ext>
            </a:extLst>
          </p:cNvPr>
          <p:cNvSpPr>
            <a:spLocks noGrp="1"/>
          </p:cNvSpPr>
          <p:nvPr>
            <p:ph type="dt" sz="half" idx="2"/>
          </p:nvPr>
        </p:nvSpPr>
        <p:spPr/>
        <p:txBody>
          <a:bodyPr/>
          <a:lstStyle/>
          <a:p>
            <a:r>
              <a:rPr lang="en-US"/>
              <a:t>2023-09-01</a:t>
            </a:r>
            <a:endParaRPr lang="en-US" dirty="0"/>
          </a:p>
        </p:txBody>
      </p:sp>
      <p:sp>
        <p:nvSpPr>
          <p:cNvPr id="11" name="Footer Placeholder 10">
            <a:extLst>
              <a:ext uri="{FF2B5EF4-FFF2-40B4-BE49-F238E27FC236}">
                <a16:creationId xmlns:a16="http://schemas.microsoft.com/office/drawing/2014/main" id="{2541CC00-AD90-40C7-A8D0-95FB03D02DF4}"/>
              </a:ext>
            </a:extLst>
          </p:cNvPr>
          <p:cNvSpPr>
            <a:spLocks noGrp="1"/>
          </p:cNvSpPr>
          <p:nvPr>
            <p:ph type="ftr" sz="quarter" idx="3"/>
          </p:nvPr>
        </p:nvSpPr>
        <p:spPr/>
        <p:txBody>
          <a:bodyPr/>
          <a:lstStyle/>
          <a:p>
            <a:r>
              <a:rPr lang="en-US"/>
              <a:t>Full Validation PS-PVR for GOES-18 ABI L1b Products</a:t>
            </a:r>
            <a:endParaRPr lang="en-US" dirty="0"/>
          </a:p>
        </p:txBody>
      </p:sp>
      <p:sp>
        <p:nvSpPr>
          <p:cNvPr id="12" name="Slide Number Placeholder 11">
            <a:extLst>
              <a:ext uri="{FF2B5EF4-FFF2-40B4-BE49-F238E27FC236}">
                <a16:creationId xmlns:a16="http://schemas.microsoft.com/office/drawing/2014/main" id="{2A1E5445-0051-46DA-B811-1DE3E067DBA6}"/>
              </a:ext>
            </a:extLst>
          </p:cNvPr>
          <p:cNvSpPr>
            <a:spLocks noGrp="1"/>
          </p:cNvSpPr>
          <p:nvPr>
            <p:ph type="sldNum" sz="quarter" idx="4"/>
          </p:nvPr>
        </p:nvSpPr>
        <p:spPr/>
        <p:txBody>
          <a:bodyPr/>
          <a:lstStyle/>
          <a:p>
            <a:fld id="{24AD0344-B142-42FF-A24F-67F68BAAC27D}" type="slidenum">
              <a:rPr lang="en-US" smtClean="0"/>
              <a:pPr/>
              <a:t>31</a:t>
            </a:fld>
            <a:endParaRPr lang="en-US" dirty="0"/>
          </a:p>
        </p:txBody>
      </p:sp>
    </p:spTree>
    <p:extLst>
      <p:ext uri="{BB962C8B-B14F-4D97-AF65-F5344CB8AC3E}">
        <p14:creationId xmlns:p14="http://schemas.microsoft.com/office/powerpoint/2010/main" val="3670755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6315-15ED-4F5F-BEA8-4AD1A3462372}"/>
              </a:ext>
            </a:extLst>
          </p:cNvPr>
          <p:cNvSpPr>
            <a:spLocks noGrp="1"/>
          </p:cNvSpPr>
          <p:nvPr>
            <p:ph type="title"/>
          </p:nvPr>
        </p:nvSpPr>
        <p:spPr/>
        <p:txBody>
          <a:bodyPr>
            <a:noAutofit/>
          </a:bodyPr>
          <a:lstStyle/>
          <a:p>
            <a:r>
              <a:rPr lang="en-US" dirty="0"/>
              <a:t>How to Characterize BA</a:t>
            </a:r>
          </a:p>
        </p:txBody>
      </p:sp>
      <p:sp>
        <p:nvSpPr>
          <p:cNvPr id="3" name="Content Placeholder 2">
            <a:extLst>
              <a:ext uri="{FF2B5EF4-FFF2-40B4-BE49-F238E27FC236}">
                <a16:creationId xmlns:a16="http://schemas.microsoft.com/office/drawing/2014/main" id="{C5D9278D-0BC4-4930-994B-36CC367B3AC1}"/>
              </a:ext>
            </a:extLst>
          </p:cNvPr>
          <p:cNvSpPr>
            <a:spLocks noGrp="1"/>
          </p:cNvSpPr>
          <p:nvPr>
            <p:ph idx="1"/>
          </p:nvPr>
        </p:nvSpPr>
        <p:spPr>
          <a:xfrm>
            <a:off x="621890" y="1131262"/>
            <a:ext cx="10948220" cy="5132805"/>
          </a:xfrm>
        </p:spPr>
        <p:txBody>
          <a:bodyPr>
            <a:normAutofit fontScale="92500" lnSpcReduction="10000"/>
          </a:bodyPr>
          <a:lstStyle/>
          <a:p>
            <a:r>
              <a:rPr lang="en-US" sz="3200" dirty="0"/>
              <a:t>BA was discovered by visual inspection of earth viewing images. </a:t>
            </a:r>
          </a:p>
          <a:p>
            <a:r>
              <a:rPr lang="en-US" sz="3200" dirty="0"/>
              <a:t>As long as the major concern of BA is its potential interference with interpretation of imagery, visual inspection remains important.</a:t>
            </a:r>
          </a:p>
          <a:p>
            <a:r>
              <a:rPr lang="en-US" sz="3200" dirty="0"/>
              <a:t>However, it is difficult for visual inspection to:</a:t>
            </a:r>
          </a:p>
          <a:p>
            <a:pPr lvl="1"/>
            <a:r>
              <a:rPr lang="en-US" sz="2800" dirty="0"/>
              <a:t>Evaluate BA consistently;</a:t>
            </a:r>
          </a:p>
          <a:p>
            <a:pPr lvl="2"/>
            <a:r>
              <a:rPr lang="en-US" sz="2400" dirty="0"/>
              <a:t>Different observers may “score” differently, or in different context.</a:t>
            </a:r>
          </a:p>
          <a:p>
            <a:pPr lvl="1"/>
            <a:r>
              <a:rPr lang="en-US" sz="2800" dirty="0"/>
              <a:t>Compare multiple cases of BA; </a:t>
            </a:r>
          </a:p>
          <a:p>
            <a:pPr lvl="2"/>
            <a:r>
              <a:rPr lang="en-US" sz="2400" dirty="0"/>
              <a:t>Easier to compare two case than 200 cases.</a:t>
            </a:r>
          </a:p>
          <a:p>
            <a:pPr lvl="1"/>
            <a:r>
              <a:rPr lang="en-US" sz="2800" dirty="0"/>
              <a:t>Examine large amount of images for BA .</a:t>
            </a:r>
          </a:p>
          <a:p>
            <a:pPr lvl="2"/>
            <a:r>
              <a:rPr lang="en-US" sz="2400" dirty="0"/>
              <a:t>All channels, all flight modules, all hour of day and day of year, etc.</a:t>
            </a:r>
          </a:p>
          <a:p>
            <a:r>
              <a:rPr lang="en-US" sz="3200" dirty="0"/>
              <a:t>Therefore it is also desirable to characterize BA </a:t>
            </a:r>
            <a:r>
              <a:rPr lang="en-US" sz="3200" u="sng" dirty="0"/>
              <a:t>objectively</a:t>
            </a:r>
            <a:r>
              <a:rPr lang="en-US" sz="3200" dirty="0"/>
              <a:t>, </a:t>
            </a:r>
            <a:r>
              <a:rPr lang="en-US" sz="3200" u="sng" dirty="0"/>
              <a:t>qualitatively</a:t>
            </a:r>
            <a:r>
              <a:rPr lang="en-US" sz="3200" dirty="0"/>
              <a:t>, and </a:t>
            </a:r>
            <a:r>
              <a:rPr lang="en-US" sz="3200" u="sng" dirty="0"/>
              <a:t>automatically</a:t>
            </a:r>
            <a:r>
              <a:rPr lang="en-US" sz="3200" dirty="0"/>
              <a:t>.</a:t>
            </a:r>
          </a:p>
        </p:txBody>
      </p:sp>
      <p:sp>
        <p:nvSpPr>
          <p:cNvPr id="4" name="Footer Placeholder 3">
            <a:extLst>
              <a:ext uri="{FF2B5EF4-FFF2-40B4-BE49-F238E27FC236}">
                <a16:creationId xmlns:a16="http://schemas.microsoft.com/office/drawing/2014/main" id="{6774D76F-70FC-40B0-ADBF-4D21B4B66A0C}"/>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0A21BAEB-6C1B-414C-A02F-A9A8453BE48B}"/>
              </a:ext>
            </a:extLst>
          </p:cNvPr>
          <p:cNvSpPr>
            <a:spLocks noGrp="1"/>
          </p:cNvSpPr>
          <p:nvPr>
            <p:ph type="sldNum" sz="quarter" idx="4"/>
          </p:nvPr>
        </p:nvSpPr>
        <p:spPr/>
        <p:txBody>
          <a:bodyPr/>
          <a:lstStyle/>
          <a:p>
            <a:fld id="{24AD0344-B142-42FF-A24F-67F68BAAC27D}" type="slidenum">
              <a:rPr lang="en-US" smtClean="0"/>
              <a:pPr/>
              <a:t>32</a:t>
            </a:fld>
            <a:endParaRPr lang="en-US" dirty="0"/>
          </a:p>
        </p:txBody>
      </p:sp>
      <p:sp>
        <p:nvSpPr>
          <p:cNvPr id="6" name="Date Placeholder 5">
            <a:extLst>
              <a:ext uri="{FF2B5EF4-FFF2-40B4-BE49-F238E27FC236}">
                <a16:creationId xmlns:a16="http://schemas.microsoft.com/office/drawing/2014/main" id="{524775C1-F5EB-4968-B8D8-6CFED90B0F76}"/>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2628357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815A-E222-4F88-AF5E-95FF9F368EF5}"/>
              </a:ext>
            </a:extLst>
          </p:cNvPr>
          <p:cNvSpPr>
            <a:spLocks noGrp="1"/>
          </p:cNvSpPr>
          <p:nvPr>
            <p:ph type="title"/>
          </p:nvPr>
        </p:nvSpPr>
        <p:spPr/>
        <p:txBody>
          <a:bodyPr>
            <a:normAutofit fontScale="90000"/>
          </a:bodyPr>
          <a:lstStyle/>
          <a:p>
            <a:r>
              <a:rPr lang="en-US" sz="4400" dirty="0"/>
              <a:t>Characterization based on ICT Data</a:t>
            </a:r>
            <a:endParaRPr lang="en-US" dirty="0"/>
          </a:p>
        </p:txBody>
      </p:sp>
      <p:sp>
        <p:nvSpPr>
          <p:cNvPr id="3" name="Content Placeholder 2">
            <a:extLst>
              <a:ext uri="{FF2B5EF4-FFF2-40B4-BE49-F238E27FC236}">
                <a16:creationId xmlns:a16="http://schemas.microsoft.com/office/drawing/2014/main" id="{8ED6034F-060A-4CE8-BC94-8FE61F2E0E87}"/>
              </a:ext>
            </a:extLst>
          </p:cNvPr>
          <p:cNvSpPr>
            <a:spLocks noGrp="1"/>
          </p:cNvSpPr>
          <p:nvPr>
            <p:ph idx="1"/>
          </p:nvPr>
        </p:nvSpPr>
        <p:spPr>
          <a:xfrm>
            <a:off x="4747491" y="1352551"/>
            <a:ext cx="2835128" cy="4893506"/>
          </a:xfrm>
        </p:spPr>
        <p:txBody>
          <a:bodyPr>
            <a:normAutofit fontScale="85000" lnSpcReduction="10000"/>
          </a:bodyPr>
          <a:lstStyle/>
          <a:p>
            <a:pPr marL="171450" indent="-171450"/>
            <a:r>
              <a:rPr lang="en-US" dirty="0"/>
              <a:t>Data from Internal Calibration Target (ICT, or blackbody, left) is a good starting point. </a:t>
            </a:r>
          </a:p>
          <a:p>
            <a:pPr marL="461963" lvl="1"/>
            <a:r>
              <a:rPr lang="en-US" dirty="0"/>
              <a:t>It is the least affected by factors other than the instrument itself.</a:t>
            </a:r>
          </a:p>
          <a:p>
            <a:pPr marL="171450" indent="-171450"/>
            <a:r>
              <a:rPr lang="en-US" dirty="0"/>
              <a:t>We calibrated these data to radiances, subtract the mean, and obtained the residual ICT radiance (right) where BA shows.</a:t>
            </a:r>
          </a:p>
        </p:txBody>
      </p:sp>
      <p:sp>
        <p:nvSpPr>
          <p:cNvPr id="5" name="Footer Placeholder 4">
            <a:extLst>
              <a:ext uri="{FF2B5EF4-FFF2-40B4-BE49-F238E27FC236}">
                <a16:creationId xmlns:a16="http://schemas.microsoft.com/office/drawing/2014/main" id="{C6FD1E05-83E6-4EA3-8825-C6F902DA350E}"/>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E602F322-54F9-455A-9357-91E104DE415C}"/>
              </a:ext>
            </a:extLst>
          </p:cNvPr>
          <p:cNvSpPr>
            <a:spLocks noGrp="1"/>
          </p:cNvSpPr>
          <p:nvPr>
            <p:ph type="sldNum" sz="quarter" idx="4"/>
          </p:nvPr>
        </p:nvSpPr>
        <p:spPr/>
        <p:txBody>
          <a:bodyPr/>
          <a:lstStyle/>
          <a:p>
            <a:fld id="{24AD0344-B142-42FF-A24F-67F68BAAC27D}" type="slidenum">
              <a:rPr lang="en-US" smtClean="0"/>
              <a:pPr/>
              <a:t>33</a:t>
            </a:fld>
            <a:endParaRPr lang="en-US" dirty="0"/>
          </a:p>
        </p:txBody>
      </p:sp>
      <p:pic>
        <p:nvPicPr>
          <p:cNvPr id="16" name="Picture 15">
            <a:extLst>
              <a:ext uri="{FF2B5EF4-FFF2-40B4-BE49-F238E27FC236}">
                <a16:creationId xmlns:a16="http://schemas.microsoft.com/office/drawing/2014/main" id="{10AEF006-3AF6-494E-B791-0E3E64E277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89" y="1140492"/>
            <a:ext cx="4125601" cy="5105564"/>
          </a:xfrm>
          <a:prstGeom prst="rect">
            <a:avLst/>
          </a:prstGeom>
        </p:spPr>
      </p:pic>
      <p:pic>
        <p:nvPicPr>
          <p:cNvPr id="17" name="Picture 16">
            <a:extLst>
              <a:ext uri="{FF2B5EF4-FFF2-40B4-BE49-F238E27FC236}">
                <a16:creationId xmlns:a16="http://schemas.microsoft.com/office/drawing/2014/main" id="{F64CB738-8204-4C2C-BA55-C00E35086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508" y="1119190"/>
            <a:ext cx="4125602" cy="5126866"/>
          </a:xfrm>
          <a:prstGeom prst="rect">
            <a:avLst/>
          </a:prstGeom>
        </p:spPr>
      </p:pic>
      <p:sp>
        <p:nvSpPr>
          <p:cNvPr id="4" name="Date Placeholder 3">
            <a:extLst>
              <a:ext uri="{FF2B5EF4-FFF2-40B4-BE49-F238E27FC236}">
                <a16:creationId xmlns:a16="http://schemas.microsoft.com/office/drawing/2014/main" id="{2CA4088D-2ECD-40C1-A43F-F71FB9D63016}"/>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401658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ABCA-B15A-4208-AB20-21285B803F1D}"/>
              </a:ext>
            </a:extLst>
          </p:cNvPr>
          <p:cNvSpPr>
            <a:spLocks noGrp="1"/>
          </p:cNvSpPr>
          <p:nvPr>
            <p:ph type="title"/>
          </p:nvPr>
        </p:nvSpPr>
        <p:spPr/>
        <p:txBody>
          <a:bodyPr>
            <a:normAutofit fontScale="90000"/>
          </a:bodyPr>
          <a:lstStyle/>
          <a:p>
            <a:r>
              <a:rPr lang="en-US" dirty="0"/>
              <a:t>(Fast) Fourier Transform (FFT)</a:t>
            </a:r>
          </a:p>
        </p:txBody>
      </p:sp>
      <p:sp>
        <p:nvSpPr>
          <p:cNvPr id="3" name="Content Placeholder 2">
            <a:extLst>
              <a:ext uri="{FF2B5EF4-FFF2-40B4-BE49-F238E27FC236}">
                <a16:creationId xmlns:a16="http://schemas.microsoft.com/office/drawing/2014/main" id="{6D7E4AC5-7B86-46DB-A687-12F58818706E}"/>
              </a:ext>
            </a:extLst>
          </p:cNvPr>
          <p:cNvSpPr>
            <a:spLocks noGrp="1"/>
          </p:cNvSpPr>
          <p:nvPr>
            <p:ph idx="1"/>
          </p:nvPr>
        </p:nvSpPr>
        <p:spPr>
          <a:xfrm>
            <a:off x="380246" y="1131262"/>
            <a:ext cx="3272738" cy="5132805"/>
          </a:xfrm>
        </p:spPr>
        <p:txBody>
          <a:bodyPr>
            <a:normAutofit fontScale="92500" lnSpcReduction="10000"/>
          </a:bodyPr>
          <a:lstStyle/>
          <a:p>
            <a:r>
              <a:rPr lang="en-US" dirty="0"/>
              <a:t>BA was suspected to be related to certain periodic perturbation.</a:t>
            </a:r>
          </a:p>
          <a:p>
            <a:r>
              <a:rPr lang="en-US" dirty="0"/>
              <a:t>From the mean residual radiance for each samples, characteristic frequencies were identified using FFT, whose amplitude peaks at 34.7 Hz.</a:t>
            </a:r>
          </a:p>
          <a:p>
            <a:r>
              <a:rPr lang="en-US" dirty="0"/>
              <a:t>The amplitude at this frequency was monitored over time.</a:t>
            </a:r>
          </a:p>
        </p:txBody>
      </p:sp>
      <p:sp>
        <p:nvSpPr>
          <p:cNvPr id="5" name="Footer Placeholder 4">
            <a:extLst>
              <a:ext uri="{FF2B5EF4-FFF2-40B4-BE49-F238E27FC236}">
                <a16:creationId xmlns:a16="http://schemas.microsoft.com/office/drawing/2014/main" id="{35E3A490-1F65-4FF7-BDEB-C15430D6E4F6}"/>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9C75B4AA-B87B-4663-9BC6-8A22ABB2E36C}"/>
              </a:ext>
            </a:extLst>
          </p:cNvPr>
          <p:cNvSpPr>
            <a:spLocks noGrp="1"/>
          </p:cNvSpPr>
          <p:nvPr>
            <p:ph type="sldNum" sz="quarter" idx="4"/>
          </p:nvPr>
        </p:nvSpPr>
        <p:spPr/>
        <p:txBody>
          <a:bodyPr/>
          <a:lstStyle/>
          <a:p>
            <a:fld id="{24AD0344-B142-42FF-A24F-67F68BAAC27D}" type="slidenum">
              <a:rPr lang="en-US" smtClean="0"/>
              <a:pPr/>
              <a:t>34</a:t>
            </a:fld>
            <a:endParaRPr lang="en-US" dirty="0"/>
          </a:p>
        </p:txBody>
      </p:sp>
      <p:pic>
        <p:nvPicPr>
          <p:cNvPr id="8" name="Picture 2" descr="GOES-18 ABI Barcode Artifact - ICT FFT 35hz - Band 7 - 06-11-2023">
            <a:extLst>
              <a:ext uri="{FF2B5EF4-FFF2-40B4-BE49-F238E27FC236}">
                <a16:creationId xmlns:a16="http://schemas.microsoft.com/office/drawing/2014/main" id="{9F01784B-4337-4A61-B3F3-AD854ED06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33476"/>
            <a:ext cx="7912894" cy="527587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5640FA0-CC30-4053-AB3C-D46ACCB59713}"/>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68719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ABCA-B15A-4208-AB20-21285B803F1D}"/>
              </a:ext>
            </a:extLst>
          </p:cNvPr>
          <p:cNvSpPr>
            <a:spLocks noGrp="1"/>
          </p:cNvSpPr>
          <p:nvPr>
            <p:ph type="title"/>
          </p:nvPr>
        </p:nvSpPr>
        <p:spPr/>
        <p:txBody>
          <a:bodyPr>
            <a:normAutofit fontScale="90000"/>
          </a:bodyPr>
          <a:lstStyle/>
          <a:p>
            <a:r>
              <a:rPr lang="en-US" dirty="0"/>
              <a:t>Principal Component Analysis (PCA)</a:t>
            </a:r>
          </a:p>
        </p:txBody>
      </p:sp>
      <p:sp>
        <p:nvSpPr>
          <p:cNvPr id="3" name="Content Placeholder 2">
            <a:extLst>
              <a:ext uri="{FF2B5EF4-FFF2-40B4-BE49-F238E27FC236}">
                <a16:creationId xmlns:a16="http://schemas.microsoft.com/office/drawing/2014/main" id="{6D7E4AC5-7B86-46DB-A687-12F58818706E}"/>
              </a:ext>
            </a:extLst>
          </p:cNvPr>
          <p:cNvSpPr>
            <a:spLocks noGrp="1"/>
          </p:cNvSpPr>
          <p:nvPr>
            <p:ph idx="1"/>
          </p:nvPr>
        </p:nvSpPr>
        <p:spPr>
          <a:xfrm>
            <a:off x="389299" y="1131262"/>
            <a:ext cx="3263685" cy="5132805"/>
          </a:xfrm>
        </p:spPr>
        <p:txBody>
          <a:bodyPr>
            <a:normAutofit fontScale="70000" lnSpcReduction="20000"/>
          </a:bodyPr>
          <a:lstStyle/>
          <a:p>
            <a:pPr>
              <a:lnSpc>
                <a:spcPct val="120000"/>
              </a:lnSpc>
            </a:pPr>
            <a:r>
              <a:rPr lang="en-US" dirty="0"/>
              <a:t>The residual radiance has also been decomposed into principal components. </a:t>
            </a:r>
          </a:p>
          <a:p>
            <a:pPr>
              <a:lnSpc>
                <a:spcPct val="120000"/>
              </a:lnSpc>
            </a:pPr>
            <a:r>
              <a:rPr lang="en-US" dirty="0"/>
              <a:t>The sum of the first two PC’s eigenvalues is designated as BA components, and the rest as Background (BG).</a:t>
            </a:r>
          </a:p>
          <a:p>
            <a:pPr>
              <a:lnSpc>
                <a:spcPct val="120000"/>
              </a:lnSpc>
            </a:pPr>
            <a:r>
              <a:rPr lang="en-US" dirty="0"/>
              <a:t>The </a:t>
            </a:r>
            <a:r>
              <a:rPr lang="en-US" b="1" dirty="0">
                <a:solidFill>
                  <a:srgbClr val="FF0000"/>
                </a:solidFill>
              </a:rPr>
              <a:t>BA</a:t>
            </a:r>
            <a:r>
              <a:rPr lang="en-US" dirty="0"/>
              <a:t> &amp; </a:t>
            </a:r>
            <a:r>
              <a:rPr lang="en-US" b="1" dirty="0">
                <a:solidFill>
                  <a:srgbClr val="0066FF"/>
                </a:solidFill>
              </a:rPr>
              <a:t>BG</a:t>
            </a:r>
            <a:r>
              <a:rPr lang="en-US" dirty="0"/>
              <a:t>, as well as the total </a:t>
            </a:r>
            <a:r>
              <a:rPr lang="en-US" b="1" dirty="0"/>
              <a:t>ICT</a:t>
            </a:r>
            <a:r>
              <a:rPr lang="en-US" dirty="0"/>
              <a:t>, were plotted for two days (upper panel), two weeks (middle panel), and mission life (lower panel).</a:t>
            </a:r>
          </a:p>
        </p:txBody>
      </p:sp>
      <p:sp>
        <p:nvSpPr>
          <p:cNvPr id="5" name="Footer Placeholder 4">
            <a:extLst>
              <a:ext uri="{FF2B5EF4-FFF2-40B4-BE49-F238E27FC236}">
                <a16:creationId xmlns:a16="http://schemas.microsoft.com/office/drawing/2014/main" id="{35E3A490-1F65-4FF7-BDEB-C15430D6E4F6}"/>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9C75B4AA-B87B-4663-9BC6-8A22ABB2E36C}"/>
              </a:ext>
            </a:extLst>
          </p:cNvPr>
          <p:cNvSpPr>
            <a:spLocks noGrp="1"/>
          </p:cNvSpPr>
          <p:nvPr>
            <p:ph type="sldNum" sz="quarter" idx="4"/>
          </p:nvPr>
        </p:nvSpPr>
        <p:spPr/>
        <p:txBody>
          <a:bodyPr/>
          <a:lstStyle/>
          <a:p>
            <a:fld id="{24AD0344-B142-42FF-A24F-67F68BAAC27D}" type="slidenum">
              <a:rPr lang="en-US" smtClean="0"/>
              <a:pPr/>
              <a:t>35</a:t>
            </a:fld>
            <a:endParaRPr lang="en-US" dirty="0"/>
          </a:p>
        </p:txBody>
      </p:sp>
      <p:pic>
        <p:nvPicPr>
          <p:cNvPr id="8" name="Picture 6" descr="GOES-18 ABI Barcode Artifact - ICT PCA - Band 7 - 06-11-2023">
            <a:extLst>
              <a:ext uri="{FF2B5EF4-FFF2-40B4-BE49-F238E27FC236}">
                <a16:creationId xmlns:a16="http://schemas.microsoft.com/office/drawing/2014/main" id="{CDFE721A-3E1A-4276-BD18-618DB4466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555" y="1131262"/>
            <a:ext cx="7905751" cy="513618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F6C2E10-5DE9-45B2-BC9D-BCA3D30A414E}"/>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1555859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ABCA-B15A-4208-AB20-21285B803F1D}"/>
              </a:ext>
            </a:extLst>
          </p:cNvPr>
          <p:cNvSpPr>
            <a:spLocks noGrp="1"/>
          </p:cNvSpPr>
          <p:nvPr>
            <p:ph type="title"/>
          </p:nvPr>
        </p:nvSpPr>
        <p:spPr/>
        <p:txBody>
          <a:bodyPr>
            <a:normAutofit fontScale="90000"/>
          </a:bodyPr>
          <a:lstStyle/>
          <a:p>
            <a:r>
              <a:rPr lang="en-US" dirty="0"/>
              <a:t>Auto-Covariance Function (ACF)</a:t>
            </a:r>
          </a:p>
        </p:txBody>
      </p:sp>
      <p:pic>
        <p:nvPicPr>
          <p:cNvPr id="25" name="Google Shape;136;p22">
            <a:extLst>
              <a:ext uri="{FF2B5EF4-FFF2-40B4-BE49-F238E27FC236}">
                <a16:creationId xmlns:a16="http://schemas.microsoft.com/office/drawing/2014/main" id="{AED433EE-45E8-490D-AD72-C81C2C849963}"/>
              </a:ext>
            </a:extLst>
          </p:cNvPr>
          <p:cNvPicPr preferRelativeResize="0"/>
          <p:nvPr/>
        </p:nvPicPr>
        <p:blipFill rotWithShape="1">
          <a:blip r:embed="rId3">
            <a:alphaModFix/>
          </a:blip>
          <a:srcRect/>
          <a:stretch/>
        </p:blipFill>
        <p:spPr>
          <a:xfrm>
            <a:off x="8201024" y="3424139"/>
            <a:ext cx="3381375" cy="2098837"/>
          </a:xfrm>
          <a:prstGeom prst="rect">
            <a:avLst/>
          </a:prstGeom>
          <a:noFill/>
          <a:ln>
            <a:noFill/>
          </a:ln>
        </p:spPr>
      </p:pic>
      <p:sp>
        <p:nvSpPr>
          <p:cNvPr id="26" name="Google Shape;132;p22">
            <a:extLst>
              <a:ext uri="{FF2B5EF4-FFF2-40B4-BE49-F238E27FC236}">
                <a16:creationId xmlns:a16="http://schemas.microsoft.com/office/drawing/2014/main" id="{A730EBED-FB42-4F22-BBE6-76C9155A6087}"/>
              </a:ext>
            </a:extLst>
          </p:cNvPr>
          <p:cNvSpPr txBox="1"/>
          <p:nvPr/>
        </p:nvSpPr>
        <p:spPr>
          <a:xfrm>
            <a:off x="609601" y="1159321"/>
            <a:ext cx="4219574" cy="5160674"/>
          </a:xfrm>
          <a:prstGeom prst="rect">
            <a:avLst/>
          </a:prstGeom>
          <a:noFill/>
          <a:ln>
            <a:noFill/>
          </a:ln>
        </p:spPr>
        <p:txBody>
          <a:bodyPr spcFirstLastPara="1" wrap="square" lIns="91425" tIns="45700" rIns="91425" bIns="45700" anchor="t" anchorCtr="0">
            <a:normAutofit/>
          </a:bodyPr>
          <a:lstStyle/>
          <a:p>
            <a:pPr marL="457200" marR="0" lvl="0" indent="-381000" algn="l" rtl="0">
              <a:lnSpc>
                <a:spcPct val="100000"/>
              </a:lnSpc>
              <a:spcBef>
                <a:spcPts val="480"/>
              </a:spcBef>
              <a:spcAft>
                <a:spcPts val="0"/>
              </a:spcAft>
              <a:buClr>
                <a:schemeClr val="dk1"/>
              </a:buClr>
              <a:buSzPct val="108108"/>
              <a:buFont typeface="Arial"/>
              <a:buChar char="•"/>
            </a:pPr>
            <a:r>
              <a:rPr lang="en-US" sz="2400" b="0" i="0" u="none" strike="noStrike" cap="none" dirty="0">
                <a:solidFill>
                  <a:schemeClr val="dk1"/>
                </a:solidFill>
                <a:latin typeface="Times New Roman"/>
                <a:ea typeface="Times New Roman"/>
                <a:cs typeface="Times New Roman"/>
                <a:sym typeface="Times New Roman"/>
              </a:rPr>
              <a:t>Also need to monitor using earth viewing data.</a:t>
            </a:r>
          </a:p>
          <a:p>
            <a:pPr marL="457200" marR="0" lvl="0" indent="-381000" algn="l" rtl="0">
              <a:lnSpc>
                <a:spcPct val="100000"/>
              </a:lnSpc>
              <a:spcBef>
                <a:spcPts val="480"/>
              </a:spcBef>
              <a:spcAft>
                <a:spcPts val="0"/>
              </a:spcAft>
              <a:buClr>
                <a:schemeClr val="dk1"/>
              </a:buClr>
              <a:buSzPct val="108108"/>
              <a:buFont typeface="Arial"/>
              <a:buChar char="•"/>
            </a:pPr>
            <a:r>
              <a:rPr lang="en-US" sz="2400" dirty="0">
                <a:solidFill>
                  <a:schemeClr val="dk1"/>
                </a:solidFill>
                <a:latin typeface="Times New Roman"/>
                <a:ea typeface="Times New Roman"/>
                <a:cs typeface="Times New Roman"/>
                <a:sym typeface="Times New Roman"/>
              </a:rPr>
              <a:t>Construct time-difference of PACUS data (to enhance BA).</a:t>
            </a:r>
          </a:p>
          <a:p>
            <a:pPr marL="457200" marR="0" lvl="0" indent="-381000" algn="l" rtl="0">
              <a:lnSpc>
                <a:spcPct val="100000"/>
              </a:lnSpc>
              <a:spcBef>
                <a:spcPts val="480"/>
              </a:spcBef>
              <a:spcAft>
                <a:spcPts val="0"/>
              </a:spcAft>
              <a:buClr>
                <a:schemeClr val="dk1"/>
              </a:buClr>
              <a:buSzPct val="108108"/>
              <a:buFont typeface="Arial"/>
              <a:buChar char="•"/>
            </a:pPr>
            <a:r>
              <a:rPr lang="en-US" sz="2400" b="0" i="0" u="none" strike="noStrike" cap="none" dirty="0">
                <a:solidFill>
                  <a:schemeClr val="dk1"/>
                </a:solidFill>
                <a:latin typeface="Times New Roman"/>
                <a:ea typeface="Times New Roman"/>
                <a:cs typeface="Times New Roman"/>
                <a:sym typeface="Times New Roman"/>
              </a:rPr>
              <a:t>Compute the column-mean over uniform areas.</a:t>
            </a:r>
          </a:p>
          <a:p>
            <a:pPr marL="457200" marR="0" lvl="0" indent="-381000" algn="l" rtl="0">
              <a:lnSpc>
                <a:spcPct val="100000"/>
              </a:lnSpc>
              <a:spcBef>
                <a:spcPts val="480"/>
              </a:spcBef>
              <a:spcAft>
                <a:spcPts val="0"/>
              </a:spcAft>
              <a:buClr>
                <a:schemeClr val="dk1"/>
              </a:buClr>
              <a:buSzPct val="108108"/>
              <a:buFont typeface="Arial"/>
              <a:buChar char="•"/>
            </a:pPr>
            <a:r>
              <a:rPr lang="en-US" sz="2400" b="0" i="0" u="none" strike="noStrike" cap="none" dirty="0">
                <a:solidFill>
                  <a:schemeClr val="dk1"/>
                </a:solidFill>
                <a:latin typeface="Times New Roman"/>
                <a:ea typeface="Times New Roman"/>
                <a:cs typeface="Times New Roman"/>
                <a:sym typeface="Times New Roman"/>
              </a:rPr>
              <a:t>Fit them to a logistic model.</a:t>
            </a:r>
            <a:endParaRPr dirty="0"/>
          </a:p>
          <a:p>
            <a:pPr marL="457200" marR="0" lvl="0" indent="-381000" algn="l" rtl="0">
              <a:lnSpc>
                <a:spcPct val="100000"/>
              </a:lnSpc>
              <a:spcBef>
                <a:spcPts val="480"/>
              </a:spcBef>
              <a:spcAft>
                <a:spcPts val="0"/>
              </a:spcAft>
              <a:buClr>
                <a:schemeClr val="dk1"/>
              </a:buClr>
              <a:buSzPct val="108108"/>
              <a:buFont typeface="Arial"/>
              <a:buChar char="•"/>
            </a:pPr>
            <a:r>
              <a:rPr lang="en-US" sz="2400" b="0" i="0" u="none" strike="noStrike" cap="none" dirty="0">
                <a:solidFill>
                  <a:schemeClr val="dk1"/>
                </a:solidFill>
                <a:latin typeface="Times New Roman"/>
                <a:ea typeface="Times New Roman"/>
                <a:cs typeface="Times New Roman"/>
                <a:sym typeface="Times New Roman"/>
              </a:rPr>
              <a:t>Find the lag from the logistic fitting at 1/e</a:t>
            </a:r>
            <a:endParaRPr dirty="0"/>
          </a:p>
          <a:p>
            <a:pPr marL="914400" marR="0" lvl="1" indent="-355600" algn="l" rtl="0">
              <a:lnSpc>
                <a:spcPct val="100000"/>
              </a:lnSpc>
              <a:spcBef>
                <a:spcPts val="400"/>
              </a:spcBef>
              <a:spcAft>
                <a:spcPts val="0"/>
              </a:spcAft>
              <a:buClr>
                <a:schemeClr val="dk1"/>
              </a:buClr>
              <a:buSzPct val="108108"/>
              <a:buFont typeface="Arial"/>
              <a:buChar char="–"/>
            </a:pPr>
            <a:r>
              <a:rPr lang="en-US" sz="2000" b="0" i="0" u="none" strike="noStrike" cap="none" dirty="0">
                <a:solidFill>
                  <a:schemeClr val="dk1"/>
                </a:solidFill>
                <a:latin typeface="Times New Roman"/>
                <a:ea typeface="Times New Roman"/>
                <a:cs typeface="Times New Roman"/>
                <a:sym typeface="Times New Roman"/>
              </a:rPr>
              <a:t>The larger the lag, the stronger the low frequency autocovariance, hence the BA.</a:t>
            </a:r>
            <a:endParaRPr dirty="0"/>
          </a:p>
          <a:p>
            <a:pPr marL="457200" marR="0" lvl="0" indent="-228600" algn="l" rtl="0">
              <a:lnSpc>
                <a:spcPct val="100000"/>
              </a:lnSpc>
              <a:spcBef>
                <a:spcPts val="480"/>
              </a:spcBef>
              <a:spcAft>
                <a:spcPts val="0"/>
              </a:spcAft>
              <a:buClr>
                <a:schemeClr val="dk1"/>
              </a:buClr>
              <a:buSzPct val="108108"/>
              <a:buFont typeface="Arial"/>
              <a:buNone/>
            </a:pPr>
            <a:endParaRPr sz="2400" b="0" i="0" u="none" strike="noStrike" cap="none" dirty="0">
              <a:solidFill>
                <a:schemeClr val="dk1"/>
              </a:solidFill>
              <a:latin typeface="Times New Roman"/>
              <a:ea typeface="Times New Roman"/>
              <a:cs typeface="Times New Roman"/>
              <a:sym typeface="Times New Roman"/>
            </a:endParaRPr>
          </a:p>
        </p:txBody>
      </p:sp>
      <p:sp>
        <p:nvSpPr>
          <p:cNvPr id="27" name="Google Shape;134;p22">
            <a:extLst>
              <a:ext uri="{FF2B5EF4-FFF2-40B4-BE49-F238E27FC236}">
                <a16:creationId xmlns:a16="http://schemas.microsoft.com/office/drawing/2014/main" id="{874ADA88-A883-4F9F-9B6C-3960B921C804}"/>
              </a:ext>
            </a:extLst>
          </p:cNvPr>
          <p:cNvSpPr txBox="1"/>
          <p:nvPr/>
        </p:nvSpPr>
        <p:spPr>
          <a:xfrm>
            <a:off x="8600199" y="4132592"/>
            <a:ext cx="146534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sym typeface="Arial"/>
              </a:rPr>
              <a:t>l = 3.7</a:t>
            </a:r>
            <a:endParaRPr dirty="0"/>
          </a:p>
        </p:txBody>
      </p:sp>
      <p:pic>
        <p:nvPicPr>
          <p:cNvPr id="28" name="Google Shape;135;p22">
            <a:extLst>
              <a:ext uri="{FF2B5EF4-FFF2-40B4-BE49-F238E27FC236}">
                <a16:creationId xmlns:a16="http://schemas.microsoft.com/office/drawing/2014/main" id="{5D1F2445-8832-4F37-940F-1C1914347DA3}"/>
              </a:ext>
            </a:extLst>
          </p:cNvPr>
          <p:cNvPicPr preferRelativeResize="0">
            <a:picLocks/>
          </p:cNvPicPr>
          <p:nvPr/>
        </p:nvPicPr>
        <p:blipFill rotWithShape="1">
          <a:blip r:embed="rId4">
            <a:alphaModFix/>
          </a:blip>
          <a:srcRect/>
          <a:stretch/>
        </p:blipFill>
        <p:spPr>
          <a:xfrm>
            <a:off x="4810127" y="3424139"/>
            <a:ext cx="3386136" cy="2100361"/>
          </a:xfrm>
          <a:prstGeom prst="rect">
            <a:avLst/>
          </a:prstGeom>
          <a:noFill/>
          <a:ln>
            <a:noFill/>
          </a:ln>
        </p:spPr>
      </p:pic>
      <p:sp>
        <p:nvSpPr>
          <p:cNvPr id="29" name="Google Shape;137;p22">
            <a:extLst>
              <a:ext uri="{FF2B5EF4-FFF2-40B4-BE49-F238E27FC236}">
                <a16:creationId xmlns:a16="http://schemas.microsoft.com/office/drawing/2014/main" id="{6D34F9C0-D28F-4CB1-8F4A-3941FAFBA5ED}"/>
              </a:ext>
            </a:extLst>
          </p:cNvPr>
          <p:cNvSpPr txBox="1"/>
          <p:nvPr/>
        </p:nvSpPr>
        <p:spPr>
          <a:xfrm>
            <a:off x="5048251" y="2989060"/>
            <a:ext cx="315243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2022/09/21 09:06Z – 09:11 Z</a:t>
            </a:r>
            <a:endParaRPr dirty="0"/>
          </a:p>
        </p:txBody>
      </p:sp>
      <p:sp>
        <p:nvSpPr>
          <p:cNvPr id="30" name="Google Shape;138;p22">
            <a:extLst>
              <a:ext uri="{FF2B5EF4-FFF2-40B4-BE49-F238E27FC236}">
                <a16:creationId xmlns:a16="http://schemas.microsoft.com/office/drawing/2014/main" id="{258219BC-F6C8-4F2B-81E8-010F8A762A63}"/>
              </a:ext>
            </a:extLst>
          </p:cNvPr>
          <p:cNvSpPr/>
          <p:nvPr/>
        </p:nvSpPr>
        <p:spPr>
          <a:xfrm>
            <a:off x="8200025" y="2991970"/>
            <a:ext cx="33823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2022/09/22 09:06Z – 09:11 Z</a:t>
            </a:r>
            <a:endParaRPr dirty="0"/>
          </a:p>
        </p:txBody>
      </p:sp>
      <p:pic>
        <p:nvPicPr>
          <p:cNvPr id="31" name="Google Shape;139;p22">
            <a:extLst>
              <a:ext uri="{FF2B5EF4-FFF2-40B4-BE49-F238E27FC236}">
                <a16:creationId xmlns:a16="http://schemas.microsoft.com/office/drawing/2014/main" id="{B4034AF4-7195-4299-AAAF-2FD7EE1347AA}"/>
              </a:ext>
            </a:extLst>
          </p:cNvPr>
          <p:cNvPicPr preferRelativeResize="0"/>
          <p:nvPr/>
        </p:nvPicPr>
        <p:blipFill rotWithShape="1">
          <a:blip r:embed="rId5">
            <a:alphaModFix/>
          </a:blip>
          <a:srcRect/>
          <a:stretch/>
        </p:blipFill>
        <p:spPr>
          <a:xfrm>
            <a:off x="8200024" y="1140508"/>
            <a:ext cx="3382375" cy="1801286"/>
          </a:xfrm>
          <a:prstGeom prst="rect">
            <a:avLst/>
          </a:prstGeom>
          <a:noFill/>
          <a:ln>
            <a:noFill/>
          </a:ln>
        </p:spPr>
      </p:pic>
      <p:pic>
        <p:nvPicPr>
          <p:cNvPr id="32" name="Google Shape;140;p22">
            <a:extLst>
              <a:ext uri="{FF2B5EF4-FFF2-40B4-BE49-F238E27FC236}">
                <a16:creationId xmlns:a16="http://schemas.microsoft.com/office/drawing/2014/main" id="{C7959FF7-759F-4E94-A2D5-F5E55469BC08}"/>
              </a:ext>
            </a:extLst>
          </p:cNvPr>
          <p:cNvPicPr preferRelativeResize="0"/>
          <p:nvPr/>
        </p:nvPicPr>
        <p:blipFill rotWithShape="1">
          <a:blip r:embed="rId6">
            <a:alphaModFix/>
          </a:blip>
          <a:srcRect/>
          <a:stretch/>
        </p:blipFill>
        <p:spPr>
          <a:xfrm>
            <a:off x="4814551" y="1161434"/>
            <a:ext cx="3386137" cy="1793081"/>
          </a:xfrm>
          <a:prstGeom prst="rect">
            <a:avLst/>
          </a:prstGeom>
          <a:noFill/>
          <a:ln>
            <a:noFill/>
          </a:ln>
        </p:spPr>
      </p:pic>
      <p:sp>
        <p:nvSpPr>
          <p:cNvPr id="33" name="Google Shape;142;p22">
            <a:extLst>
              <a:ext uri="{FF2B5EF4-FFF2-40B4-BE49-F238E27FC236}">
                <a16:creationId xmlns:a16="http://schemas.microsoft.com/office/drawing/2014/main" id="{0119AF68-A6FE-45E5-990D-6DCEC3E95FFF}"/>
              </a:ext>
            </a:extLst>
          </p:cNvPr>
          <p:cNvSpPr txBox="1"/>
          <p:nvPr/>
        </p:nvSpPr>
        <p:spPr>
          <a:xfrm>
            <a:off x="4829175" y="6093062"/>
            <a:ext cx="675322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Times New Roman"/>
                <a:ea typeface="Times New Roman"/>
                <a:cs typeface="Times New Roman"/>
                <a:sym typeface="Times New Roman"/>
              </a:rPr>
              <a:t>Where a</a:t>
            </a:r>
            <a:r>
              <a:rPr lang="en-US" sz="1400" b="0" i="0" u="none" strike="noStrike" cap="none" baseline="-25000" dirty="0">
                <a:solidFill>
                  <a:srgbClr val="000000"/>
                </a:solidFill>
                <a:latin typeface="Times New Roman"/>
                <a:ea typeface="Times New Roman"/>
                <a:cs typeface="Times New Roman"/>
                <a:sym typeface="Times New Roman"/>
              </a:rPr>
              <a:t>0</a:t>
            </a:r>
            <a:r>
              <a:rPr lang="en-US" sz="1400" b="0" i="0" u="none" strike="noStrike" cap="none" dirty="0">
                <a:solidFill>
                  <a:srgbClr val="000000"/>
                </a:solidFill>
                <a:latin typeface="Times New Roman"/>
                <a:ea typeface="Times New Roman"/>
                <a:cs typeface="Times New Roman"/>
                <a:sym typeface="Times New Roman"/>
              </a:rPr>
              <a:t>, a</a:t>
            </a:r>
            <a:r>
              <a:rPr lang="en-US" sz="1400" b="0" i="0" u="none" strike="noStrike" cap="none" baseline="-25000" dirty="0">
                <a:solidFill>
                  <a:srgbClr val="000000"/>
                </a:solidFill>
                <a:latin typeface="Times New Roman"/>
                <a:ea typeface="Times New Roman"/>
                <a:cs typeface="Times New Roman"/>
                <a:sym typeface="Times New Roman"/>
              </a:rPr>
              <a:t>1</a:t>
            </a:r>
            <a:r>
              <a:rPr lang="en-US" sz="1400" b="0" i="0" u="none" strike="noStrike" cap="none" dirty="0">
                <a:solidFill>
                  <a:srgbClr val="000000"/>
                </a:solidFill>
                <a:latin typeface="Times New Roman"/>
                <a:ea typeface="Times New Roman"/>
                <a:cs typeface="Times New Roman"/>
                <a:sym typeface="Times New Roman"/>
              </a:rPr>
              <a:t>, and a</a:t>
            </a:r>
            <a:r>
              <a:rPr lang="en-US" sz="1400" b="0" i="0" u="none" strike="noStrike" cap="none" baseline="-25000" dirty="0">
                <a:solidFill>
                  <a:srgbClr val="000000"/>
                </a:solidFill>
                <a:latin typeface="Times New Roman"/>
                <a:ea typeface="Times New Roman"/>
                <a:cs typeface="Times New Roman"/>
                <a:sym typeface="Times New Roman"/>
              </a:rPr>
              <a:t>2</a:t>
            </a:r>
            <a:r>
              <a:rPr lang="en-US" sz="1400" b="0" i="0" u="none" strike="noStrike" cap="none" dirty="0">
                <a:solidFill>
                  <a:srgbClr val="000000"/>
                </a:solidFill>
                <a:latin typeface="Times New Roman"/>
                <a:ea typeface="Times New Roman"/>
                <a:cs typeface="Times New Roman"/>
                <a:sym typeface="Times New Roman"/>
              </a:rPr>
              <a:t> are the fitting coefficients</a:t>
            </a:r>
            <a:endParaRPr dirty="0"/>
          </a:p>
        </p:txBody>
      </p:sp>
      <p:cxnSp>
        <p:nvCxnSpPr>
          <p:cNvPr id="34" name="Google Shape;143;p22">
            <a:extLst>
              <a:ext uri="{FF2B5EF4-FFF2-40B4-BE49-F238E27FC236}">
                <a16:creationId xmlns:a16="http://schemas.microsoft.com/office/drawing/2014/main" id="{4DB5CE24-C674-49B1-A5BF-FE6D9D0264F9}"/>
              </a:ext>
            </a:extLst>
          </p:cNvPr>
          <p:cNvCxnSpPr>
            <a:cxnSpLocks/>
            <a:stCxn id="35" idx="2"/>
          </p:cNvCxnSpPr>
          <p:nvPr/>
        </p:nvCxnSpPr>
        <p:spPr>
          <a:xfrm flipH="1">
            <a:off x="6991350" y="4375383"/>
            <a:ext cx="416278" cy="295666"/>
          </a:xfrm>
          <a:prstGeom prst="straightConnector1">
            <a:avLst/>
          </a:prstGeom>
          <a:noFill/>
          <a:ln w="9525" cap="flat" cmpd="sng">
            <a:solidFill>
              <a:srgbClr val="FF0000"/>
            </a:solidFill>
            <a:prstDash val="solid"/>
            <a:round/>
            <a:headEnd type="none" w="sm" len="sm"/>
            <a:tailEnd type="triangle" w="med" len="med"/>
          </a:ln>
        </p:spPr>
      </p:cxnSp>
      <p:sp>
        <p:nvSpPr>
          <p:cNvPr id="35" name="Google Shape;144;p22">
            <a:extLst>
              <a:ext uri="{FF2B5EF4-FFF2-40B4-BE49-F238E27FC236}">
                <a16:creationId xmlns:a16="http://schemas.microsoft.com/office/drawing/2014/main" id="{4B4B8891-91B2-4065-801A-9567CE498310}"/>
              </a:ext>
            </a:extLst>
          </p:cNvPr>
          <p:cNvSpPr txBox="1"/>
          <p:nvPr/>
        </p:nvSpPr>
        <p:spPr>
          <a:xfrm>
            <a:off x="6687298" y="4129162"/>
            <a:ext cx="1440659"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dirty="0">
                <a:solidFill>
                  <a:srgbClr val="FF0000"/>
                </a:solidFill>
                <a:latin typeface="Times New Roman"/>
                <a:ea typeface="Times New Roman"/>
                <a:cs typeface="Times New Roman"/>
                <a:sym typeface="Times New Roman"/>
              </a:rPr>
              <a:t>logistic fitting</a:t>
            </a:r>
            <a:endParaRPr dirty="0"/>
          </a:p>
        </p:txBody>
      </p:sp>
      <p:sp>
        <p:nvSpPr>
          <p:cNvPr id="36" name="Google Shape;133;p22">
            <a:extLst>
              <a:ext uri="{FF2B5EF4-FFF2-40B4-BE49-F238E27FC236}">
                <a16:creationId xmlns:a16="http://schemas.microsoft.com/office/drawing/2014/main" id="{D7C243D6-EF4F-473C-9017-46A461C2DEFC}"/>
              </a:ext>
            </a:extLst>
          </p:cNvPr>
          <p:cNvSpPr txBox="1"/>
          <p:nvPr/>
        </p:nvSpPr>
        <p:spPr>
          <a:xfrm>
            <a:off x="5217319" y="4132592"/>
            <a:ext cx="146684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r>
              <a:rPr lang="en-US" sz="1400" b="0" i="1" u="none" strike="noStrike" cap="none" dirty="0">
                <a:solidFill>
                  <a:srgbClr val="000000"/>
                </a:solidFill>
                <a:latin typeface="Arial"/>
                <a:ea typeface="Arial"/>
                <a:cs typeface="Arial"/>
                <a:sym typeface="Arial"/>
              </a:rPr>
              <a:t>l = 16.2 </a:t>
            </a:r>
            <a:endParaRPr i="1" dirty="0"/>
          </a:p>
        </p:txBody>
      </p:sp>
      <p:sp>
        <p:nvSpPr>
          <p:cNvPr id="37" name="Google Shape;144;p22">
            <a:extLst>
              <a:ext uri="{FF2B5EF4-FFF2-40B4-BE49-F238E27FC236}">
                <a16:creationId xmlns:a16="http://schemas.microsoft.com/office/drawing/2014/main" id="{CDB0CF00-115F-437B-A309-8C3D26F8A01A}"/>
              </a:ext>
            </a:extLst>
          </p:cNvPr>
          <p:cNvSpPr txBox="1"/>
          <p:nvPr/>
        </p:nvSpPr>
        <p:spPr>
          <a:xfrm>
            <a:off x="10073434" y="4124575"/>
            <a:ext cx="144065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0" i="0" u="none" strike="noStrike" cap="none" dirty="0">
                <a:solidFill>
                  <a:srgbClr val="FF0000"/>
                </a:solidFill>
                <a:latin typeface="Times New Roman"/>
                <a:ea typeface="Times New Roman"/>
                <a:cs typeface="Times New Roman"/>
                <a:sym typeface="Times New Roman"/>
              </a:rPr>
              <a:t>logistic fitting</a:t>
            </a:r>
            <a:endParaRPr dirty="0"/>
          </a:p>
        </p:txBody>
      </p:sp>
      <p:cxnSp>
        <p:nvCxnSpPr>
          <p:cNvPr id="38" name="Google Shape;143;p22">
            <a:extLst>
              <a:ext uri="{FF2B5EF4-FFF2-40B4-BE49-F238E27FC236}">
                <a16:creationId xmlns:a16="http://schemas.microsoft.com/office/drawing/2014/main" id="{C8E2F396-9D92-4AB0-A30F-10411CEC0F1B}"/>
              </a:ext>
            </a:extLst>
          </p:cNvPr>
          <p:cNvCxnSpPr>
            <a:cxnSpLocks/>
          </p:cNvCxnSpPr>
          <p:nvPr/>
        </p:nvCxnSpPr>
        <p:spPr>
          <a:xfrm flipH="1">
            <a:off x="10365285" y="4448513"/>
            <a:ext cx="416278" cy="295666"/>
          </a:xfrm>
          <a:prstGeom prst="straightConnector1">
            <a:avLst/>
          </a:prstGeom>
          <a:noFill/>
          <a:ln w="9525" cap="flat" cmpd="sng">
            <a:solidFill>
              <a:srgbClr val="FF0000"/>
            </a:solidFill>
            <a:prstDash val="solid"/>
            <a:round/>
            <a:headEnd type="none" w="sm" len="sm"/>
            <a:tailEnd type="triangle" w="med" len="med"/>
          </a:ln>
        </p:spPr>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52F2D9D-282F-49BB-8AD3-2AFC81147CED}"/>
                  </a:ext>
                </a:extLst>
              </p:cNvPr>
              <p:cNvSpPr txBox="1"/>
              <p:nvPr/>
            </p:nvSpPr>
            <p:spPr>
              <a:xfrm>
                <a:off x="4817099" y="5522473"/>
                <a:ext cx="6765299" cy="459934"/>
              </a:xfrm>
              <a:prstGeom prst="rect">
                <a:avLst/>
              </a:prstGeom>
              <a:noFill/>
            </p:spPr>
            <p:txBody>
              <a:bodyPr wrap="square" lIns="0" tIns="0" rIns="0" bIns="0" rtlCol="0">
                <a:spAutoFit/>
              </a:bodyPr>
              <a:lstStyle/>
              <a:p>
                <a:pPr algn="ctr"/>
                <a14:m>
                  <m:oMath xmlns:m="http://schemas.openxmlformats.org/officeDocument/2006/math">
                    <m:r>
                      <a:rPr lang="en-US" sz="2800" b="0" i="1" smtClean="0">
                        <a:latin typeface="Cambria Math" panose="02040503050406030204" pitchFamily="18" charset="0"/>
                        <a:ea typeface="Cambria Math" panose="02040503050406030204" pitchFamily="18" charset="0"/>
                      </a:rPr>
                      <m:t>𝑙</m:t>
                    </m:r>
                    <m:r>
                      <a:rPr lang="en-US" sz="2800" i="1" smtClean="0">
                        <a:latin typeface="Cambria Math" panose="02040503050406030204" pitchFamily="18" charset="0"/>
                        <a:ea typeface="Cambria Math" panose="02040503050406030204" pitchFamily="18" charset="0"/>
                      </a:rPr>
                      <m:t>=</m:t>
                    </m:r>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𝑒</m:t>
                        </m:r>
                      </m:e>
                      <m:sup>
                        <m:r>
                          <a:rPr lang="en-US" sz="2800" b="0" i="1" smtClean="0">
                            <a:latin typeface="Cambria Math" panose="02040503050406030204" pitchFamily="18" charset="0"/>
                            <a:ea typeface="Cambria Math" panose="02040503050406030204" pitchFamily="18" charset="0"/>
                          </a:rPr>
                          <m:t>𝑙𝑛</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𝐵</m:t>
                            </m:r>
                          </m:e>
                        </m:d>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𝑙𝑛</m:t>
                        </m:r>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𝑎</m:t>
                                </m:r>
                              </m:e>
                              <m:sub>
                                <m:r>
                                  <a:rPr lang="en-US" sz="2800" b="0" i="1" smtClean="0">
                                    <a:latin typeface="Cambria Math" panose="02040503050406030204" pitchFamily="18" charset="0"/>
                                    <a:ea typeface="Cambria Math" panose="02040503050406030204" pitchFamily="18" charset="0"/>
                                  </a:rPr>
                                  <m:t>1</m:t>
                                </m:r>
                              </m:sub>
                            </m:sSub>
                          </m:e>
                        </m:d>
                      </m:sup>
                    </m:sSup>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𝐵</m:t>
                    </m:r>
                    <m:r>
                      <a:rPr lang="en-US" sz="2800" b="0" i="1" smtClean="0">
                        <a:latin typeface="Cambria Math" panose="02040503050406030204" pitchFamily="18" charset="0"/>
                        <a:ea typeface="Cambria Math" panose="02040503050406030204" pitchFamily="18" charset="0"/>
                      </a:rPr>
                      <m:t>=</m:t>
                    </m:r>
                    <m:f>
                      <m:fPr>
                        <m:type m:val="lin"/>
                        <m:ctrlPr>
                          <a:rPr lang="en-US" sz="2800" b="0" i="1" smtClean="0">
                            <a:latin typeface="Cambria Math" panose="02040503050406030204" pitchFamily="18" charset="0"/>
                            <a:ea typeface="Cambria Math" panose="02040503050406030204" pitchFamily="18" charset="0"/>
                          </a:rPr>
                        </m:ctrlPr>
                      </m:fPr>
                      <m:num>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𝑒</m:t>
                            </m:r>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𝑎</m:t>
                                </m:r>
                              </m:e>
                              <m:sub>
                                <m:r>
                                  <a:rPr lang="en-US" sz="2800" i="1">
                                    <a:latin typeface="Cambria Math" panose="02040503050406030204" pitchFamily="18" charset="0"/>
                                    <a:ea typeface="Cambria Math" panose="02040503050406030204" pitchFamily="18" charset="0"/>
                                  </a:rPr>
                                  <m:t>2</m:t>
                                </m:r>
                              </m:sub>
                            </m:sSub>
                          </m:e>
                        </m:d>
                      </m:num>
                      <m:den>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𝑎</m:t>
                            </m:r>
                          </m:e>
                          <m:sub>
                            <m:r>
                              <a:rPr lang="en-US" sz="2800" i="1">
                                <a:latin typeface="Cambria Math" panose="02040503050406030204" pitchFamily="18" charset="0"/>
                                <a:ea typeface="Cambria Math" panose="02040503050406030204" pitchFamily="18" charset="0"/>
                              </a:rPr>
                              <m:t>0</m:t>
                            </m:r>
                          </m:sub>
                        </m:sSub>
                      </m:den>
                    </m:f>
                  </m:oMath>
                </a14:m>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mc:Choice>
        <mc:Fallback xmlns="">
          <p:sp>
            <p:nvSpPr>
              <p:cNvPr id="39" name="TextBox 38">
                <a:extLst>
                  <a:ext uri="{FF2B5EF4-FFF2-40B4-BE49-F238E27FC236}">
                    <a16:creationId xmlns:a16="http://schemas.microsoft.com/office/drawing/2014/main" id="{E52F2D9D-282F-49BB-8AD3-2AFC81147CED}"/>
                  </a:ext>
                </a:extLst>
              </p:cNvPr>
              <p:cNvSpPr txBox="1">
                <a:spLocks noRot="1" noChangeAspect="1" noMove="1" noResize="1" noEditPoints="1" noAdjustHandles="1" noChangeArrowheads="1" noChangeShapeType="1" noTextEdit="1"/>
              </p:cNvSpPr>
              <p:nvPr/>
            </p:nvSpPr>
            <p:spPr>
              <a:xfrm>
                <a:off x="4817099" y="5522473"/>
                <a:ext cx="6765299" cy="459934"/>
              </a:xfrm>
              <a:prstGeom prst="rect">
                <a:avLst/>
              </a:prstGeom>
              <a:blipFill>
                <a:blip r:embed="rId7"/>
                <a:stretch>
                  <a:fillRect/>
                </a:stretch>
              </a:blipFill>
            </p:spPr>
            <p:txBody>
              <a:bodyPr/>
              <a:lstStyle/>
              <a:p>
                <a:r>
                  <a:rPr lang="en-US">
                    <a:noFill/>
                  </a:rPr>
                  <a:t> </a:t>
                </a:r>
              </a:p>
            </p:txBody>
          </p:sp>
        </mc:Fallback>
      </mc:AlternateContent>
      <p:sp>
        <p:nvSpPr>
          <p:cNvPr id="40" name="Date Placeholder 39">
            <a:extLst>
              <a:ext uri="{FF2B5EF4-FFF2-40B4-BE49-F238E27FC236}">
                <a16:creationId xmlns:a16="http://schemas.microsoft.com/office/drawing/2014/main" id="{7C990469-6439-4900-B6F4-F117350B711D}"/>
              </a:ext>
            </a:extLst>
          </p:cNvPr>
          <p:cNvSpPr>
            <a:spLocks noGrp="1"/>
          </p:cNvSpPr>
          <p:nvPr>
            <p:ph type="dt" sz="half" idx="2"/>
          </p:nvPr>
        </p:nvSpPr>
        <p:spPr/>
        <p:txBody>
          <a:bodyPr/>
          <a:lstStyle/>
          <a:p>
            <a:r>
              <a:rPr lang="en-US"/>
              <a:t>2023-09-01</a:t>
            </a:r>
            <a:endParaRPr lang="en-US" dirty="0"/>
          </a:p>
        </p:txBody>
      </p:sp>
      <p:sp>
        <p:nvSpPr>
          <p:cNvPr id="41" name="Footer Placeholder 40">
            <a:extLst>
              <a:ext uri="{FF2B5EF4-FFF2-40B4-BE49-F238E27FC236}">
                <a16:creationId xmlns:a16="http://schemas.microsoft.com/office/drawing/2014/main" id="{D19AD979-D4DF-497B-B6B4-A9E579E2BC67}"/>
              </a:ext>
            </a:extLst>
          </p:cNvPr>
          <p:cNvSpPr>
            <a:spLocks noGrp="1"/>
          </p:cNvSpPr>
          <p:nvPr>
            <p:ph type="ftr" sz="quarter" idx="3"/>
          </p:nvPr>
        </p:nvSpPr>
        <p:spPr/>
        <p:txBody>
          <a:bodyPr/>
          <a:lstStyle/>
          <a:p>
            <a:r>
              <a:rPr lang="en-US"/>
              <a:t>Full Validation PS-PVR for GOES-18 ABI L1b Products</a:t>
            </a:r>
            <a:endParaRPr lang="en-US" dirty="0"/>
          </a:p>
        </p:txBody>
      </p:sp>
      <p:sp>
        <p:nvSpPr>
          <p:cNvPr id="42" name="Slide Number Placeholder 41">
            <a:extLst>
              <a:ext uri="{FF2B5EF4-FFF2-40B4-BE49-F238E27FC236}">
                <a16:creationId xmlns:a16="http://schemas.microsoft.com/office/drawing/2014/main" id="{0B7C6A9F-7B38-4772-B77F-D4E08899F88B}"/>
              </a:ext>
            </a:extLst>
          </p:cNvPr>
          <p:cNvSpPr>
            <a:spLocks noGrp="1"/>
          </p:cNvSpPr>
          <p:nvPr>
            <p:ph type="sldNum" sz="quarter" idx="4"/>
          </p:nvPr>
        </p:nvSpPr>
        <p:spPr/>
        <p:txBody>
          <a:bodyPr/>
          <a:lstStyle/>
          <a:p>
            <a:fld id="{24AD0344-B142-42FF-A24F-67F68BAAC27D}" type="slidenum">
              <a:rPr lang="en-US" smtClean="0"/>
              <a:pPr/>
              <a:t>36</a:t>
            </a:fld>
            <a:endParaRPr lang="en-US" dirty="0"/>
          </a:p>
        </p:txBody>
      </p:sp>
    </p:spTree>
    <p:extLst>
      <p:ext uri="{BB962C8B-B14F-4D97-AF65-F5344CB8AC3E}">
        <p14:creationId xmlns:p14="http://schemas.microsoft.com/office/powerpoint/2010/main" val="1893878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5" name="Content Placeholder 5">
            <a:extLst>
              <a:ext uri="{FF2B5EF4-FFF2-40B4-BE49-F238E27FC236}">
                <a16:creationId xmlns:a16="http://schemas.microsoft.com/office/drawing/2014/main" id="{A0245010-2DCF-4062-BBA4-4D2B6B574D9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71635" y="3912582"/>
            <a:ext cx="3509493" cy="1942115"/>
          </a:xfrm>
          <a:prstGeom prst="rect">
            <a:avLst/>
          </a:prstGeom>
        </p:spPr>
      </p:pic>
      <p:sp>
        <p:nvSpPr>
          <p:cNvPr id="129" name="Google Shape;129;p22"/>
          <p:cNvSpPr txBox="1">
            <a:spLocks noGrp="1"/>
          </p:cNvSpPr>
          <p:nvPr>
            <p:ph type="title"/>
          </p:nvPr>
        </p:nvSpPr>
        <p:spPr>
          <a:xfrm>
            <a:off x="1530850" y="101600"/>
            <a:ext cx="9144000" cy="701964"/>
          </a:xfrm>
          <a:prstGeom prst="rect">
            <a:avLst/>
          </a:prstGeom>
          <a:noFill/>
          <a:ln>
            <a:noFill/>
          </a:ln>
        </p:spPr>
        <p:txBody>
          <a:bodyPr spcFirstLastPara="1" wrap="square" lIns="91425" tIns="45700" rIns="91425" bIns="45700" anchor="ctr" anchorCtr="0">
            <a:normAutofit/>
          </a:bodyPr>
          <a:lstStyle/>
          <a:p>
            <a:pPr lvl="0">
              <a:lnSpc>
                <a:spcPct val="100000"/>
              </a:lnSpc>
              <a:spcBef>
                <a:spcPts val="0"/>
              </a:spcBef>
              <a:buSzPts val="3200"/>
            </a:pPr>
            <a:r>
              <a:rPr lang="en-US" sz="3600" dirty="0"/>
              <a:t>Maximum Radiance Difference (MRD)</a:t>
            </a:r>
            <a:endParaRPr sz="3600" dirty="0"/>
          </a:p>
        </p:txBody>
      </p:sp>
      <p:sp>
        <p:nvSpPr>
          <p:cNvPr id="132" name="Google Shape;132;p22"/>
          <p:cNvSpPr txBox="1"/>
          <p:nvPr/>
        </p:nvSpPr>
        <p:spPr>
          <a:xfrm>
            <a:off x="609600" y="1159320"/>
            <a:ext cx="4454327" cy="5583310"/>
          </a:xfrm>
          <a:prstGeom prst="rect">
            <a:avLst/>
          </a:prstGeom>
          <a:noFill/>
          <a:ln>
            <a:noFill/>
          </a:ln>
        </p:spPr>
        <p:txBody>
          <a:bodyPr spcFirstLastPara="1" wrap="square" lIns="91425" tIns="45700" rIns="91425" bIns="45700" anchor="t" anchorCtr="0">
            <a:normAutofit fontScale="92500" lnSpcReduction="10000"/>
          </a:bodyPr>
          <a:lstStyle/>
          <a:p>
            <a:pPr marL="457200" lvl="0" indent="-381000">
              <a:spcBef>
                <a:spcPts val="480"/>
              </a:spcBef>
              <a:buClr>
                <a:schemeClr val="dk1"/>
              </a:buClr>
              <a:buSzPct val="108108"/>
              <a:buFont typeface="Arial"/>
              <a:buChar char="•"/>
            </a:pPr>
            <a:r>
              <a:rPr lang="en-US" sz="2400" dirty="0">
                <a:solidFill>
                  <a:schemeClr val="dk1"/>
                </a:solidFill>
                <a:latin typeface="Times New Roman"/>
                <a:ea typeface="Times New Roman"/>
                <a:cs typeface="Times New Roman"/>
                <a:sym typeface="Times New Roman"/>
              </a:rPr>
              <a:t>Another monitoring using earth viewing data.</a:t>
            </a:r>
          </a:p>
          <a:p>
            <a:pPr marL="457200" lvl="0" indent="-381000">
              <a:spcBef>
                <a:spcPts val="480"/>
              </a:spcBef>
              <a:buClr>
                <a:schemeClr val="dk1"/>
              </a:buClr>
              <a:buSzPct val="108108"/>
              <a:buFont typeface="Arial"/>
              <a:buChar char="•"/>
            </a:pPr>
            <a:r>
              <a:rPr lang="en-US" sz="2400" dirty="0">
                <a:solidFill>
                  <a:schemeClr val="dk1"/>
                </a:solidFill>
                <a:latin typeface="Times New Roman"/>
                <a:ea typeface="Times New Roman"/>
                <a:cs typeface="Times New Roman"/>
                <a:sym typeface="Times New Roman"/>
              </a:rPr>
              <a:t>Construct time-difference of MESO2 images (to enhance BA).</a:t>
            </a:r>
          </a:p>
          <a:p>
            <a:pPr marL="457200" lvl="0" indent="-381000">
              <a:spcBef>
                <a:spcPts val="480"/>
              </a:spcBef>
              <a:buClr>
                <a:schemeClr val="dk1"/>
              </a:buClr>
              <a:buSzPct val="108108"/>
              <a:buFont typeface="Arial"/>
              <a:buChar char="•"/>
            </a:pPr>
            <a:r>
              <a:rPr lang="en-US" sz="2400" dirty="0">
                <a:solidFill>
                  <a:schemeClr val="dk1"/>
                </a:solidFill>
                <a:latin typeface="Times New Roman"/>
                <a:ea typeface="Times New Roman"/>
                <a:cs typeface="Times New Roman"/>
                <a:sym typeface="Times New Roman"/>
              </a:rPr>
              <a:t>Compute the column-mean over uniform areas.</a:t>
            </a:r>
          </a:p>
          <a:p>
            <a:pPr marL="457200" marR="0" lvl="0" indent="-381000" algn="l" rtl="0">
              <a:lnSpc>
                <a:spcPct val="120000"/>
              </a:lnSpc>
              <a:spcBef>
                <a:spcPts val="480"/>
              </a:spcBef>
              <a:spcAft>
                <a:spcPts val="0"/>
              </a:spcAft>
              <a:buClr>
                <a:schemeClr val="dk1"/>
              </a:buClr>
              <a:buSzPct val="108108"/>
              <a:buFont typeface="Arial"/>
              <a:buChar char="•"/>
            </a:pPr>
            <a:r>
              <a:rPr lang="en-US" sz="2400" dirty="0">
                <a:solidFill>
                  <a:schemeClr val="dk1"/>
                </a:solidFill>
                <a:latin typeface="Times New Roman"/>
                <a:ea typeface="Times New Roman"/>
                <a:cs typeface="Times New Roman"/>
                <a:sym typeface="Times New Roman"/>
              </a:rPr>
              <a:t>Smooth with a sliding median method to remove possible impact of large atmospheric system.</a:t>
            </a:r>
          </a:p>
          <a:p>
            <a:pPr marL="457200" marR="0" lvl="0" indent="-381000" algn="l" rtl="0">
              <a:lnSpc>
                <a:spcPct val="120000"/>
              </a:lnSpc>
              <a:spcBef>
                <a:spcPts val="480"/>
              </a:spcBef>
              <a:spcAft>
                <a:spcPts val="0"/>
              </a:spcAft>
              <a:buClr>
                <a:schemeClr val="dk1"/>
              </a:buClr>
              <a:buSzPct val="108108"/>
              <a:buFont typeface="Arial"/>
              <a:buChar char="•"/>
            </a:pPr>
            <a:r>
              <a:rPr lang="en-US" sz="2400" b="0" i="0" u="none" strike="noStrike" cap="none" dirty="0">
                <a:solidFill>
                  <a:schemeClr val="dk1"/>
                </a:solidFill>
                <a:latin typeface="Times New Roman"/>
                <a:ea typeface="Times New Roman"/>
                <a:cs typeface="Times New Roman"/>
                <a:sym typeface="Times New Roman"/>
              </a:rPr>
              <a:t>Characterize BA with the magnitude and frequency of the max</a:t>
            </a:r>
            <a:r>
              <a:rPr lang="en-US" sz="2400" dirty="0">
                <a:solidFill>
                  <a:schemeClr val="dk1"/>
                </a:solidFill>
                <a:latin typeface="Times New Roman"/>
                <a:ea typeface="Times New Roman"/>
                <a:cs typeface="Times New Roman"/>
                <a:sym typeface="Times New Roman"/>
              </a:rPr>
              <a:t>ima whose </a:t>
            </a:r>
            <a:r>
              <a:rPr lang="en-US" sz="2400" dirty="0" err="1">
                <a:solidFill>
                  <a:schemeClr val="dk1"/>
                </a:solidFill>
                <a:latin typeface="Times New Roman"/>
                <a:ea typeface="Times New Roman"/>
                <a:cs typeface="Times New Roman"/>
                <a:sym typeface="Times New Roman"/>
              </a:rPr>
              <a:t>NEdT</a:t>
            </a:r>
            <a:r>
              <a:rPr lang="en-US" sz="2400" dirty="0">
                <a:solidFill>
                  <a:schemeClr val="dk1"/>
                </a:solidFill>
                <a:latin typeface="Times New Roman"/>
                <a:ea typeface="Times New Roman"/>
                <a:cs typeface="Times New Roman"/>
                <a:sym typeface="Times New Roman"/>
              </a:rPr>
              <a:t> exceed 0.05 K @ 300 K.</a:t>
            </a:r>
          </a:p>
        </p:txBody>
      </p:sp>
      <p:sp>
        <p:nvSpPr>
          <p:cNvPr id="137" name="Google Shape;137;p22"/>
          <p:cNvSpPr txBox="1"/>
          <p:nvPr/>
        </p:nvSpPr>
        <p:spPr>
          <a:xfrm>
            <a:off x="4971635" y="1268781"/>
            <a:ext cx="315243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2022/08/18 08:12Z – 08:11 Z</a:t>
            </a:r>
            <a:endParaRPr dirty="0"/>
          </a:p>
        </p:txBody>
      </p:sp>
      <p:sp>
        <p:nvSpPr>
          <p:cNvPr id="138" name="Google Shape;138;p22"/>
          <p:cNvSpPr/>
          <p:nvPr/>
        </p:nvSpPr>
        <p:spPr>
          <a:xfrm>
            <a:off x="8809626" y="1268781"/>
            <a:ext cx="298753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2023/01/18 08:12Z – 08:11 Z</a:t>
            </a:r>
            <a:endParaRPr dirty="0"/>
          </a:p>
        </p:txBody>
      </p:sp>
      <p:pic>
        <p:nvPicPr>
          <p:cNvPr id="22" name="Picture 21">
            <a:extLst>
              <a:ext uri="{FF2B5EF4-FFF2-40B4-BE49-F238E27FC236}">
                <a16:creationId xmlns:a16="http://schemas.microsoft.com/office/drawing/2014/main" id="{49DCA570-D72E-4829-BC18-ECBA9F44E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1129" y="1610174"/>
            <a:ext cx="3533108" cy="1338388"/>
          </a:xfrm>
          <a:prstGeom prst="rect">
            <a:avLst/>
          </a:prstGeom>
        </p:spPr>
      </p:pic>
      <p:pic>
        <p:nvPicPr>
          <p:cNvPr id="24" name="Picture 23">
            <a:extLst>
              <a:ext uri="{FF2B5EF4-FFF2-40B4-BE49-F238E27FC236}">
                <a16:creationId xmlns:a16="http://schemas.microsoft.com/office/drawing/2014/main" id="{B93736B5-E30B-42CD-8EC4-DB1500605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360" y="1607030"/>
            <a:ext cx="3517768" cy="1338388"/>
          </a:xfrm>
          <a:prstGeom prst="rect">
            <a:avLst/>
          </a:prstGeom>
        </p:spPr>
      </p:pic>
      <p:grpSp>
        <p:nvGrpSpPr>
          <p:cNvPr id="26" name="Group 25">
            <a:extLst>
              <a:ext uri="{FF2B5EF4-FFF2-40B4-BE49-F238E27FC236}">
                <a16:creationId xmlns:a16="http://schemas.microsoft.com/office/drawing/2014/main" id="{373A09A3-4BA6-4CA8-BF50-F3B4C1F43D88}"/>
              </a:ext>
            </a:extLst>
          </p:cNvPr>
          <p:cNvGrpSpPr/>
          <p:nvPr/>
        </p:nvGrpSpPr>
        <p:grpSpPr>
          <a:xfrm>
            <a:off x="8481128" y="3907446"/>
            <a:ext cx="3533109" cy="1942115"/>
            <a:chOff x="6457272" y="3377749"/>
            <a:chExt cx="4769066" cy="2649481"/>
          </a:xfrm>
        </p:grpSpPr>
        <p:pic>
          <p:nvPicPr>
            <p:cNvPr id="27" name="Picture 26">
              <a:extLst>
                <a:ext uri="{FF2B5EF4-FFF2-40B4-BE49-F238E27FC236}">
                  <a16:creationId xmlns:a16="http://schemas.microsoft.com/office/drawing/2014/main" id="{3C4AB37B-0480-4EAC-BF7C-86916A8833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7272" y="3377749"/>
              <a:ext cx="4769066" cy="2649481"/>
            </a:xfrm>
            <a:prstGeom prst="rect">
              <a:avLst/>
            </a:prstGeom>
          </p:spPr>
        </p:pic>
        <p:cxnSp>
          <p:nvCxnSpPr>
            <p:cNvPr id="28" name="Straight Connector 27">
              <a:extLst>
                <a:ext uri="{FF2B5EF4-FFF2-40B4-BE49-F238E27FC236}">
                  <a16:creationId xmlns:a16="http://schemas.microsoft.com/office/drawing/2014/main" id="{6139BFA1-D51D-437A-9AC0-5FC4B66A348F}"/>
                </a:ext>
              </a:extLst>
            </p:cNvPr>
            <p:cNvCxnSpPr/>
            <p:nvPr/>
          </p:nvCxnSpPr>
          <p:spPr>
            <a:xfrm>
              <a:off x="7231805" y="4804465"/>
              <a:ext cx="37126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D06CEE-55D4-4AD0-9D9F-4F42E51EBF59}"/>
                </a:ext>
              </a:extLst>
            </p:cNvPr>
            <p:cNvCxnSpPr/>
            <p:nvPr/>
          </p:nvCxnSpPr>
          <p:spPr>
            <a:xfrm>
              <a:off x="7232385" y="4149645"/>
              <a:ext cx="3712685"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FA5D4B0-17CB-4EC1-9F67-6F69B51F4F39}"/>
                </a:ext>
              </a:extLst>
            </p:cNvPr>
            <p:cNvSpPr txBox="1"/>
            <p:nvPr/>
          </p:nvSpPr>
          <p:spPr>
            <a:xfrm>
              <a:off x="7473717" y="4988451"/>
              <a:ext cx="2454509" cy="333753"/>
            </a:xfrm>
            <a:prstGeom prst="rect">
              <a:avLst/>
            </a:prstGeom>
            <a:noFill/>
          </p:spPr>
          <p:txBody>
            <a:bodyPr wrap="none" rtlCol="0">
              <a:spAutoFit/>
            </a:bodyPr>
            <a:lstStyle/>
            <a:p>
              <a:r>
                <a:rPr lang="en-US" sz="1000" dirty="0"/>
                <a:t>Spike threshold = 0.05K@300K</a:t>
              </a:r>
            </a:p>
          </p:txBody>
        </p:sp>
      </p:grpSp>
      <p:grpSp>
        <p:nvGrpSpPr>
          <p:cNvPr id="6" name="Group 5">
            <a:extLst>
              <a:ext uri="{FF2B5EF4-FFF2-40B4-BE49-F238E27FC236}">
                <a16:creationId xmlns:a16="http://schemas.microsoft.com/office/drawing/2014/main" id="{431B83E9-F269-40FF-90E4-0986A2C497D1}"/>
              </a:ext>
            </a:extLst>
          </p:cNvPr>
          <p:cNvGrpSpPr/>
          <p:nvPr/>
        </p:nvGrpSpPr>
        <p:grpSpPr>
          <a:xfrm>
            <a:off x="5445023" y="4458368"/>
            <a:ext cx="2901236" cy="512198"/>
            <a:chOff x="5566252" y="3915481"/>
            <a:chExt cx="2790202" cy="494524"/>
          </a:xfrm>
        </p:grpSpPr>
        <p:cxnSp>
          <p:nvCxnSpPr>
            <p:cNvPr id="32" name="Straight Connector 31">
              <a:extLst>
                <a:ext uri="{FF2B5EF4-FFF2-40B4-BE49-F238E27FC236}">
                  <a16:creationId xmlns:a16="http://schemas.microsoft.com/office/drawing/2014/main" id="{6F3D3D33-6F8C-4085-9C7D-4AE4A955D407}"/>
                </a:ext>
              </a:extLst>
            </p:cNvPr>
            <p:cNvCxnSpPr/>
            <p:nvPr/>
          </p:nvCxnSpPr>
          <p:spPr>
            <a:xfrm>
              <a:off x="5624338" y="4410005"/>
              <a:ext cx="2732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2EAFE0-EB0D-487A-BB9E-96AE58B60A3C}"/>
                </a:ext>
              </a:extLst>
            </p:cNvPr>
            <p:cNvCxnSpPr/>
            <p:nvPr/>
          </p:nvCxnSpPr>
          <p:spPr>
            <a:xfrm>
              <a:off x="5566252" y="3915481"/>
              <a:ext cx="273211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7CFE52EE-F090-4FEA-8655-F9A2EC301899}"/>
              </a:ext>
            </a:extLst>
          </p:cNvPr>
          <p:cNvCxnSpPr>
            <a:cxnSpLocks/>
            <a:stCxn id="42" idx="2"/>
          </p:cNvCxnSpPr>
          <p:nvPr/>
        </p:nvCxnSpPr>
        <p:spPr>
          <a:xfrm flipH="1">
            <a:off x="5629888" y="3569179"/>
            <a:ext cx="2804792" cy="6138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9BE5DB6-FFEF-4047-B31C-567316689C2A}"/>
              </a:ext>
            </a:extLst>
          </p:cNvPr>
          <p:cNvCxnSpPr>
            <a:cxnSpLocks/>
            <a:stCxn id="42" idx="2"/>
          </p:cNvCxnSpPr>
          <p:nvPr/>
        </p:nvCxnSpPr>
        <p:spPr>
          <a:xfrm flipH="1">
            <a:off x="7287058" y="3569179"/>
            <a:ext cx="1147622" cy="76665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A34F460-553E-4F23-ADAE-69D577FEDDFD}"/>
              </a:ext>
            </a:extLst>
          </p:cNvPr>
          <p:cNvSpPr txBox="1"/>
          <p:nvPr/>
        </p:nvSpPr>
        <p:spPr>
          <a:xfrm>
            <a:off x="5063927" y="3199847"/>
            <a:ext cx="6741506" cy="369332"/>
          </a:xfrm>
          <a:prstGeom prst="rect">
            <a:avLst/>
          </a:prstGeom>
          <a:noFill/>
        </p:spPr>
        <p:txBody>
          <a:bodyPr wrap="square" rtlCol="0">
            <a:spAutoFit/>
          </a:bodyPr>
          <a:lstStyle/>
          <a:p>
            <a:pPr algn="ctr"/>
            <a:r>
              <a:rPr lang="en-US" dirty="0"/>
              <a:t>Radiance difference </a:t>
            </a:r>
            <a:r>
              <a:rPr lang="en-US" b="1" dirty="0">
                <a:solidFill>
                  <a:srgbClr val="0070C0"/>
                </a:solidFill>
              </a:rPr>
              <a:t>before</a:t>
            </a:r>
            <a:r>
              <a:rPr lang="en-US" dirty="0"/>
              <a:t> and </a:t>
            </a:r>
            <a:r>
              <a:rPr lang="en-US" b="1" dirty="0">
                <a:solidFill>
                  <a:srgbClr val="FF0000"/>
                </a:solidFill>
              </a:rPr>
              <a:t>after</a:t>
            </a:r>
            <a:r>
              <a:rPr lang="en-US" dirty="0"/>
              <a:t> the sliding smooth</a:t>
            </a:r>
          </a:p>
        </p:txBody>
      </p:sp>
      <p:sp>
        <p:nvSpPr>
          <p:cNvPr id="13" name="Date Placeholder 12">
            <a:extLst>
              <a:ext uri="{FF2B5EF4-FFF2-40B4-BE49-F238E27FC236}">
                <a16:creationId xmlns:a16="http://schemas.microsoft.com/office/drawing/2014/main" id="{7E631C4D-EF05-473E-99E7-0F919375915A}"/>
              </a:ext>
            </a:extLst>
          </p:cNvPr>
          <p:cNvSpPr>
            <a:spLocks noGrp="1"/>
          </p:cNvSpPr>
          <p:nvPr>
            <p:ph type="dt" sz="half" idx="2"/>
          </p:nvPr>
        </p:nvSpPr>
        <p:spPr/>
        <p:txBody>
          <a:bodyPr/>
          <a:lstStyle/>
          <a:p>
            <a:r>
              <a:rPr lang="en-US"/>
              <a:t>2023-09-01</a:t>
            </a:r>
            <a:endParaRPr lang="en-US" dirty="0"/>
          </a:p>
        </p:txBody>
      </p:sp>
      <p:sp>
        <p:nvSpPr>
          <p:cNvPr id="14" name="Footer Placeholder 13">
            <a:extLst>
              <a:ext uri="{FF2B5EF4-FFF2-40B4-BE49-F238E27FC236}">
                <a16:creationId xmlns:a16="http://schemas.microsoft.com/office/drawing/2014/main" id="{8E35B25B-36C6-4B45-8A5B-2DE76D48D4EA}"/>
              </a:ext>
            </a:extLst>
          </p:cNvPr>
          <p:cNvSpPr>
            <a:spLocks noGrp="1"/>
          </p:cNvSpPr>
          <p:nvPr>
            <p:ph type="ftr" sz="quarter" idx="3"/>
          </p:nvPr>
        </p:nvSpPr>
        <p:spPr/>
        <p:txBody>
          <a:bodyPr/>
          <a:lstStyle/>
          <a:p>
            <a:r>
              <a:rPr lang="en-US"/>
              <a:t>Full Validation PS-PVR for GOES-18 ABI L1b Products</a:t>
            </a:r>
            <a:endParaRPr lang="en-US" dirty="0"/>
          </a:p>
        </p:txBody>
      </p:sp>
      <p:sp>
        <p:nvSpPr>
          <p:cNvPr id="15" name="Slide Number Placeholder 14">
            <a:extLst>
              <a:ext uri="{FF2B5EF4-FFF2-40B4-BE49-F238E27FC236}">
                <a16:creationId xmlns:a16="http://schemas.microsoft.com/office/drawing/2014/main" id="{23FDD1E6-7344-4DC4-9A44-3C182153A2CB}"/>
              </a:ext>
            </a:extLst>
          </p:cNvPr>
          <p:cNvSpPr>
            <a:spLocks noGrp="1"/>
          </p:cNvSpPr>
          <p:nvPr>
            <p:ph type="sldNum" sz="quarter" idx="4"/>
          </p:nvPr>
        </p:nvSpPr>
        <p:spPr/>
        <p:txBody>
          <a:bodyPr/>
          <a:lstStyle/>
          <a:p>
            <a:fld id="{24AD0344-B142-42FF-A24F-67F68BAAC27D}" type="slidenum">
              <a:rPr lang="en-US" smtClean="0"/>
              <a:pPr/>
              <a:t>37</a:t>
            </a:fld>
            <a:endParaRPr lang="en-US" dirty="0"/>
          </a:p>
        </p:txBody>
      </p:sp>
    </p:spTree>
    <p:extLst>
      <p:ext uri="{BB962C8B-B14F-4D97-AF65-F5344CB8AC3E}">
        <p14:creationId xmlns:p14="http://schemas.microsoft.com/office/powerpoint/2010/main" val="2890993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7210-24CD-4FC9-B2DA-B6642FCB24B4}"/>
              </a:ext>
            </a:extLst>
          </p:cNvPr>
          <p:cNvSpPr>
            <a:spLocks noGrp="1"/>
          </p:cNvSpPr>
          <p:nvPr>
            <p:ph type="title"/>
          </p:nvPr>
        </p:nvSpPr>
        <p:spPr>
          <a:xfrm>
            <a:off x="1524001" y="128188"/>
            <a:ext cx="3454072" cy="637622"/>
          </a:xfrm>
        </p:spPr>
        <p:txBody>
          <a:bodyPr>
            <a:noAutofit/>
          </a:bodyPr>
          <a:lstStyle/>
          <a:p>
            <a:r>
              <a:rPr lang="en-US" sz="2000" dirty="0"/>
              <a:t>Comparison of the Metrics</a:t>
            </a:r>
          </a:p>
        </p:txBody>
      </p:sp>
      <p:sp>
        <p:nvSpPr>
          <p:cNvPr id="3" name="Content Placeholder 2">
            <a:extLst>
              <a:ext uri="{FF2B5EF4-FFF2-40B4-BE49-F238E27FC236}">
                <a16:creationId xmlns:a16="http://schemas.microsoft.com/office/drawing/2014/main" id="{61ECF359-C8E2-48CA-B337-56C2E101EEBF}"/>
              </a:ext>
            </a:extLst>
          </p:cNvPr>
          <p:cNvSpPr>
            <a:spLocks noGrp="1"/>
          </p:cNvSpPr>
          <p:nvPr>
            <p:ph idx="1"/>
          </p:nvPr>
        </p:nvSpPr>
        <p:spPr>
          <a:xfrm>
            <a:off x="494384" y="1131262"/>
            <a:ext cx="4483689" cy="5132805"/>
          </a:xfrm>
        </p:spPr>
        <p:txBody>
          <a:bodyPr>
            <a:normAutofit fontScale="62500" lnSpcReduction="20000"/>
          </a:bodyPr>
          <a:lstStyle/>
          <a:p>
            <a:pPr>
              <a:lnSpc>
                <a:spcPct val="120000"/>
              </a:lnSpc>
            </a:pPr>
            <a:r>
              <a:rPr lang="en-US" b="1" dirty="0">
                <a:solidFill>
                  <a:srgbClr val="009900"/>
                </a:solidFill>
              </a:rPr>
              <a:t>BA was substantially reduced after Sep 22</a:t>
            </a:r>
            <a:r>
              <a:rPr lang="en-US" dirty="0"/>
              <a:t>:</a:t>
            </a:r>
          </a:p>
          <a:p>
            <a:pPr lvl="1">
              <a:lnSpc>
                <a:spcPct val="120000"/>
              </a:lnSpc>
            </a:pPr>
            <a:r>
              <a:rPr lang="en-US" dirty="0"/>
              <a:t>FFT: No change.</a:t>
            </a:r>
          </a:p>
          <a:p>
            <a:pPr lvl="1">
              <a:lnSpc>
                <a:spcPct val="120000"/>
              </a:lnSpc>
            </a:pPr>
            <a:r>
              <a:rPr lang="en-US" dirty="0"/>
              <a:t>PCA &amp; ACF: Significant reduction.</a:t>
            </a:r>
          </a:p>
          <a:p>
            <a:pPr lvl="1">
              <a:lnSpc>
                <a:spcPct val="120000"/>
              </a:lnSpc>
            </a:pPr>
            <a:r>
              <a:rPr lang="en-US" dirty="0"/>
              <a:t>MRA: Smaller reduction.</a:t>
            </a:r>
          </a:p>
          <a:p>
            <a:pPr>
              <a:lnSpc>
                <a:spcPct val="120000"/>
              </a:lnSpc>
            </a:pPr>
            <a:r>
              <a:rPr lang="en-US" b="1" dirty="0">
                <a:solidFill>
                  <a:srgbClr val="7030A0"/>
                </a:solidFill>
              </a:rPr>
              <a:t>BA was somehow changed after Dec 25</a:t>
            </a:r>
            <a:r>
              <a:rPr lang="en-US" dirty="0"/>
              <a:t>:</a:t>
            </a:r>
          </a:p>
          <a:p>
            <a:pPr lvl="1">
              <a:lnSpc>
                <a:spcPct val="120000"/>
              </a:lnSpc>
            </a:pPr>
            <a:r>
              <a:rPr lang="en-US" dirty="0"/>
              <a:t>FFT: Significant reduction.</a:t>
            </a:r>
          </a:p>
          <a:p>
            <a:pPr lvl="1">
              <a:lnSpc>
                <a:spcPct val="120000"/>
              </a:lnSpc>
            </a:pPr>
            <a:r>
              <a:rPr lang="en-US" dirty="0"/>
              <a:t>PCS: noticeable changes.</a:t>
            </a:r>
          </a:p>
          <a:p>
            <a:pPr lvl="1">
              <a:lnSpc>
                <a:spcPct val="120000"/>
              </a:lnSpc>
            </a:pPr>
            <a:r>
              <a:rPr lang="en-US" dirty="0"/>
              <a:t>ACF &amp; MRA: Little change.</a:t>
            </a:r>
          </a:p>
          <a:p>
            <a:pPr>
              <a:lnSpc>
                <a:spcPct val="120000"/>
              </a:lnSpc>
            </a:pPr>
            <a:r>
              <a:rPr lang="en-US" b="1" dirty="0"/>
              <a:t>No report for BA change in June 2023</a:t>
            </a:r>
            <a:r>
              <a:rPr lang="en-US" dirty="0"/>
              <a:t>:</a:t>
            </a:r>
          </a:p>
          <a:p>
            <a:pPr lvl="1">
              <a:lnSpc>
                <a:spcPct val="120000"/>
              </a:lnSpc>
            </a:pPr>
            <a:r>
              <a:rPr lang="en-US" dirty="0"/>
              <a:t>FFT: noticeable excursion.</a:t>
            </a:r>
          </a:p>
          <a:p>
            <a:pPr lvl="1">
              <a:lnSpc>
                <a:spcPct val="120000"/>
              </a:lnSpc>
            </a:pPr>
            <a:r>
              <a:rPr lang="en-US" dirty="0"/>
              <a:t>ACF: Some reaction.</a:t>
            </a:r>
          </a:p>
          <a:p>
            <a:pPr lvl="1">
              <a:lnSpc>
                <a:spcPct val="120000"/>
              </a:lnSpc>
            </a:pPr>
            <a:r>
              <a:rPr lang="en-US" dirty="0"/>
              <a:t>PCA &amp; MRA: little change, if at all.</a:t>
            </a:r>
          </a:p>
          <a:p>
            <a:pPr>
              <a:lnSpc>
                <a:spcPct val="120000"/>
              </a:lnSpc>
            </a:pPr>
            <a:r>
              <a:rPr lang="en-US" dirty="0"/>
              <a:t>Summary:</a:t>
            </a:r>
          </a:p>
          <a:p>
            <a:pPr lvl="1">
              <a:lnSpc>
                <a:spcPct val="120000"/>
              </a:lnSpc>
            </a:pPr>
            <a:r>
              <a:rPr lang="en-US" dirty="0"/>
              <a:t>PCA &amp; ACF had similar responses to BA. </a:t>
            </a:r>
          </a:p>
          <a:p>
            <a:pPr lvl="1">
              <a:lnSpc>
                <a:spcPct val="120000"/>
              </a:lnSpc>
            </a:pPr>
            <a:r>
              <a:rPr lang="en-US" dirty="0"/>
              <a:t>FFT does not seem to respond to BA changes.</a:t>
            </a:r>
          </a:p>
        </p:txBody>
      </p:sp>
      <p:sp>
        <p:nvSpPr>
          <p:cNvPr id="5" name="Footer Placeholder 4">
            <a:extLst>
              <a:ext uri="{FF2B5EF4-FFF2-40B4-BE49-F238E27FC236}">
                <a16:creationId xmlns:a16="http://schemas.microsoft.com/office/drawing/2014/main" id="{96DADCE1-E71A-411C-AEB8-597882AD1E4E}"/>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84376B1E-0921-4336-9C7A-33B2AAB9AEDE}"/>
              </a:ext>
            </a:extLst>
          </p:cNvPr>
          <p:cNvSpPr>
            <a:spLocks noGrp="1"/>
          </p:cNvSpPr>
          <p:nvPr>
            <p:ph type="sldNum" sz="quarter" idx="4"/>
          </p:nvPr>
        </p:nvSpPr>
        <p:spPr/>
        <p:txBody>
          <a:bodyPr/>
          <a:lstStyle/>
          <a:p>
            <a:fld id="{24AD0344-B142-42FF-A24F-67F68BAAC27D}" type="slidenum">
              <a:rPr lang="en-US" smtClean="0"/>
              <a:pPr/>
              <a:t>38</a:t>
            </a:fld>
            <a:endParaRPr lang="en-US" dirty="0"/>
          </a:p>
        </p:txBody>
      </p:sp>
      <p:sp>
        <p:nvSpPr>
          <p:cNvPr id="4" name="Date Placeholder 3">
            <a:extLst>
              <a:ext uri="{FF2B5EF4-FFF2-40B4-BE49-F238E27FC236}">
                <a16:creationId xmlns:a16="http://schemas.microsoft.com/office/drawing/2014/main" id="{B784C6AD-BBEF-496A-B06D-F16E632246F7}"/>
              </a:ext>
            </a:extLst>
          </p:cNvPr>
          <p:cNvSpPr>
            <a:spLocks noGrp="1"/>
          </p:cNvSpPr>
          <p:nvPr>
            <p:ph type="dt" sz="half" idx="2"/>
          </p:nvPr>
        </p:nvSpPr>
        <p:spPr/>
        <p:txBody>
          <a:bodyPr/>
          <a:lstStyle/>
          <a:p>
            <a:r>
              <a:rPr lang="en-US"/>
              <a:t>2023-09-01</a:t>
            </a:r>
            <a:endParaRPr lang="en-US" dirty="0"/>
          </a:p>
        </p:txBody>
      </p:sp>
      <p:pic>
        <p:nvPicPr>
          <p:cNvPr id="30" name="Content Placeholder 5">
            <a:extLst>
              <a:ext uri="{FF2B5EF4-FFF2-40B4-BE49-F238E27FC236}">
                <a16:creationId xmlns:a16="http://schemas.microsoft.com/office/drawing/2014/main" id="{A99F0F77-95B6-4AD0-A5A2-283A3E02712B}"/>
              </a:ext>
            </a:extLst>
          </p:cNvPr>
          <p:cNvPicPr>
            <a:picLocks noChangeAspect="1"/>
          </p:cNvPicPr>
          <p:nvPr/>
        </p:nvPicPr>
        <p:blipFill>
          <a:blip r:embed="rId2"/>
          <a:stretch>
            <a:fillRect/>
          </a:stretch>
        </p:blipFill>
        <p:spPr>
          <a:xfrm>
            <a:off x="5092667" y="3241086"/>
            <a:ext cx="6896511" cy="1611731"/>
          </a:xfrm>
          <a:prstGeom prst="rect">
            <a:avLst/>
          </a:prstGeom>
        </p:spPr>
      </p:pic>
      <p:pic>
        <p:nvPicPr>
          <p:cNvPr id="31" name="Picture 30">
            <a:extLst>
              <a:ext uri="{FF2B5EF4-FFF2-40B4-BE49-F238E27FC236}">
                <a16:creationId xmlns:a16="http://schemas.microsoft.com/office/drawing/2014/main" id="{FCE5792F-D496-41B1-B5E5-87EBC792F507}"/>
              </a:ext>
            </a:extLst>
          </p:cNvPr>
          <p:cNvPicPr>
            <a:picLocks noChangeAspect="1"/>
          </p:cNvPicPr>
          <p:nvPr/>
        </p:nvPicPr>
        <p:blipFill>
          <a:blip r:embed="rId3"/>
          <a:stretch>
            <a:fillRect/>
          </a:stretch>
        </p:blipFill>
        <p:spPr>
          <a:xfrm>
            <a:off x="5130997" y="4831546"/>
            <a:ext cx="6896511" cy="1577800"/>
          </a:xfrm>
          <a:prstGeom prst="rect">
            <a:avLst/>
          </a:prstGeom>
        </p:spPr>
      </p:pic>
      <p:pic>
        <p:nvPicPr>
          <p:cNvPr id="32" name="Picture 31">
            <a:extLst>
              <a:ext uri="{FF2B5EF4-FFF2-40B4-BE49-F238E27FC236}">
                <a16:creationId xmlns:a16="http://schemas.microsoft.com/office/drawing/2014/main" id="{F5E9511C-782B-40B6-A739-C295B9EF5CF0}"/>
              </a:ext>
            </a:extLst>
          </p:cNvPr>
          <p:cNvPicPr>
            <a:picLocks noChangeAspect="1"/>
          </p:cNvPicPr>
          <p:nvPr/>
        </p:nvPicPr>
        <p:blipFill>
          <a:blip r:embed="rId4"/>
          <a:stretch>
            <a:fillRect/>
          </a:stretch>
        </p:blipFill>
        <p:spPr>
          <a:xfrm>
            <a:off x="4981986" y="255616"/>
            <a:ext cx="6631094" cy="1589246"/>
          </a:xfrm>
          <a:prstGeom prst="rect">
            <a:avLst/>
          </a:prstGeom>
        </p:spPr>
      </p:pic>
      <p:pic>
        <p:nvPicPr>
          <p:cNvPr id="33" name="Picture 32">
            <a:extLst>
              <a:ext uri="{FF2B5EF4-FFF2-40B4-BE49-F238E27FC236}">
                <a16:creationId xmlns:a16="http://schemas.microsoft.com/office/drawing/2014/main" id="{07E2DC6C-BCAE-4B61-927A-A76DF4E6715E}"/>
              </a:ext>
            </a:extLst>
          </p:cNvPr>
          <p:cNvPicPr>
            <a:picLocks noChangeAspect="1"/>
          </p:cNvPicPr>
          <p:nvPr/>
        </p:nvPicPr>
        <p:blipFill>
          <a:blip r:embed="rId5"/>
          <a:stretch>
            <a:fillRect/>
          </a:stretch>
        </p:blipFill>
        <p:spPr>
          <a:xfrm>
            <a:off x="5130997" y="1755818"/>
            <a:ext cx="6536267" cy="1485268"/>
          </a:xfrm>
          <a:prstGeom prst="rect">
            <a:avLst/>
          </a:prstGeom>
        </p:spPr>
      </p:pic>
      <p:cxnSp>
        <p:nvCxnSpPr>
          <p:cNvPr id="34" name="Straight Connector 33">
            <a:extLst>
              <a:ext uri="{FF2B5EF4-FFF2-40B4-BE49-F238E27FC236}">
                <a16:creationId xmlns:a16="http://schemas.microsoft.com/office/drawing/2014/main" id="{AC4780D0-537E-444F-9702-658D6F028486}"/>
              </a:ext>
            </a:extLst>
          </p:cNvPr>
          <p:cNvCxnSpPr>
            <a:cxnSpLocks/>
          </p:cNvCxnSpPr>
          <p:nvPr/>
        </p:nvCxnSpPr>
        <p:spPr>
          <a:xfrm flipV="1">
            <a:off x="6061805" y="330274"/>
            <a:ext cx="0" cy="58564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EA2547-83AF-4539-A4B6-A41E6AAD6AD2}"/>
              </a:ext>
            </a:extLst>
          </p:cNvPr>
          <p:cNvCxnSpPr>
            <a:cxnSpLocks/>
          </p:cNvCxnSpPr>
          <p:nvPr/>
        </p:nvCxnSpPr>
        <p:spPr>
          <a:xfrm flipV="1">
            <a:off x="7609512" y="280356"/>
            <a:ext cx="0" cy="58564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FD9FF7-11E8-4C94-8345-4532337521CC}"/>
              </a:ext>
            </a:extLst>
          </p:cNvPr>
          <p:cNvCxnSpPr>
            <a:cxnSpLocks/>
          </p:cNvCxnSpPr>
          <p:nvPr/>
        </p:nvCxnSpPr>
        <p:spPr>
          <a:xfrm flipV="1">
            <a:off x="10240952" y="312851"/>
            <a:ext cx="0" cy="58564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347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815A-E222-4F88-AF5E-95FF9F368EF5}"/>
              </a:ext>
            </a:extLst>
          </p:cNvPr>
          <p:cNvSpPr>
            <a:spLocks noGrp="1"/>
          </p:cNvSpPr>
          <p:nvPr>
            <p:ph type="title"/>
          </p:nvPr>
        </p:nvSpPr>
        <p:spPr/>
        <p:txBody>
          <a:bodyPr>
            <a:normAutofit fontScale="90000"/>
          </a:bodyPr>
          <a:lstStyle/>
          <a:p>
            <a:r>
              <a:rPr lang="en-US" sz="4400" dirty="0"/>
              <a:t>Summary</a:t>
            </a:r>
            <a:endParaRPr lang="en-US" dirty="0"/>
          </a:p>
        </p:txBody>
      </p:sp>
      <p:sp>
        <p:nvSpPr>
          <p:cNvPr id="3" name="Content Placeholder 2">
            <a:extLst>
              <a:ext uri="{FF2B5EF4-FFF2-40B4-BE49-F238E27FC236}">
                <a16:creationId xmlns:a16="http://schemas.microsoft.com/office/drawing/2014/main" id="{8ED6034F-060A-4CE8-BC94-8FE61F2E0E87}"/>
              </a:ext>
            </a:extLst>
          </p:cNvPr>
          <p:cNvSpPr>
            <a:spLocks noGrp="1"/>
          </p:cNvSpPr>
          <p:nvPr>
            <p:ph idx="1"/>
          </p:nvPr>
        </p:nvSpPr>
        <p:spPr/>
        <p:txBody>
          <a:bodyPr>
            <a:normAutofit fontScale="92500" lnSpcReduction="20000"/>
          </a:bodyPr>
          <a:lstStyle/>
          <a:p>
            <a:pPr>
              <a:lnSpc>
                <a:spcPct val="110000"/>
              </a:lnSpc>
            </a:pPr>
            <a:r>
              <a:rPr lang="en-US" dirty="0"/>
              <a:t>Barcode Artifact (faint, vertically oriented stripes) were found during visual inspection of GOES-18 Advanced Baseline Imager (ABI) 3.9 µm Channel images.</a:t>
            </a:r>
          </a:p>
          <a:p>
            <a:pPr>
              <a:lnSpc>
                <a:spcPct val="110000"/>
              </a:lnSpc>
            </a:pPr>
            <a:r>
              <a:rPr lang="en-US" dirty="0"/>
              <a:t>While visual inspection remains important for BA evaluation, it is also desirable to characterize BA objectively, qualitatively, and automatically.</a:t>
            </a:r>
          </a:p>
          <a:p>
            <a:pPr>
              <a:lnSpc>
                <a:spcPct val="110000"/>
              </a:lnSpc>
            </a:pPr>
            <a:r>
              <a:rPr lang="en-US" dirty="0"/>
              <a:t>Three metrics are considered for their effectiveness to quantify BA.</a:t>
            </a:r>
          </a:p>
          <a:p>
            <a:pPr lvl="1">
              <a:lnSpc>
                <a:spcPct val="110000"/>
              </a:lnSpc>
            </a:pPr>
            <a:r>
              <a:rPr lang="en-US" dirty="0"/>
              <a:t>Two are based on ICT radiance:</a:t>
            </a:r>
          </a:p>
          <a:p>
            <a:pPr lvl="2">
              <a:lnSpc>
                <a:spcPct val="110000"/>
              </a:lnSpc>
            </a:pPr>
            <a:r>
              <a:rPr lang="en-US" dirty="0"/>
              <a:t>Amplitude of characteristic frequency using FFT analysis, and</a:t>
            </a:r>
          </a:p>
          <a:p>
            <a:pPr lvl="2">
              <a:lnSpc>
                <a:spcPct val="110000"/>
              </a:lnSpc>
            </a:pPr>
            <a:r>
              <a:rPr lang="en-US" dirty="0"/>
              <a:t>Principal Component Analysis (PCA).</a:t>
            </a:r>
          </a:p>
          <a:p>
            <a:pPr lvl="1">
              <a:lnSpc>
                <a:spcPct val="110000"/>
              </a:lnSpc>
            </a:pPr>
            <a:r>
              <a:rPr lang="en-US" dirty="0"/>
              <a:t>One is based earth viewing radiance (Auto-Covariance Function or ACF).</a:t>
            </a:r>
          </a:p>
          <a:p>
            <a:pPr>
              <a:lnSpc>
                <a:spcPct val="110000"/>
              </a:lnSpc>
            </a:pPr>
            <a:r>
              <a:rPr lang="en-US" dirty="0"/>
              <a:t>BA is also monitored by PRO, OSPO, L3Harris, and elsewhere.</a:t>
            </a:r>
          </a:p>
          <a:p>
            <a:pPr>
              <a:lnSpc>
                <a:spcPct val="110000"/>
              </a:lnSpc>
            </a:pPr>
            <a:r>
              <a:rPr lang="en-US" dirty="0"/>
              <a:t>L3Harris and MIT/LL have proposed options to reduce BA. </a:t>
            </a:r>
          </a:p>
          <a:p>
            <a:endParaRPr lang="en-US" dirty="0"/>
          </a:p>
        </p:txBody>
      </p:sp>
      <p:sp>
        <p:nvSpPr>
          <p:cNvPr id="5" name="Footer Placeholder 4">
            <a:extLst>
              <a:ext uri="{FF2B5EF4-FFF2-40B4-BE49-F238E27FC236}">
                <a16:creationId xmlns:a16="http://schemas.microsoft.com/office/drawing/2014/main" id="{C6FD1E05-83E6-4EA3-8825-C6F902DA350E}"/>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E602F322-54F9-455A-9357-91E104DE415C}"/>
              </a:ext>
            </a:extLst>
          </p:cNvPr>
          <p:cNvSpPr>
            <a:spLocks noGrp="1"/>
          </p:cNvSpPr>
          <p:nvPr>
            <p:ph type="sldNum" sz="quarter" idx="4"/>
          </p:nvPr>
        </p:nvSpPr>
        <p:spPr/>
        <p:txBody>
          <a:bodyPr/>
          <a:lstStyle/>
          <a:p>
            <a:fld id="{24AD0344-B142-42FF-A24F-67F68BAAC27D}" type="slidenum">
              <a:rPr lang="en-US" smtClean="0"/>
              <a:pPr/>
              <a:t>39</a:t>
            </a:fld>
            <a:endParaRPr lang="en-US" dirty="0"/>
          </a:p>
        </p:txBody>
      </p:sp>
      <p:sp>
        <p:nvSpPr>
          <p:cNvPr id="4" name="Date Placeholder 3">
            <a:extLst>
              <a:ext uri="{FF2B5EF4-FFF2-40B4-BE49-F238E27FC236}">
                <a16:creationId xmlns:a16="http://schemas.microsoft.com/office/drawing/2014/main" id="{906C6724-B63F-4115-A420-AE23DC9C72AF}"/>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204439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963B-F460-4A4B-9A8E-C9CF0F1AECF1}"/>
              </a:ext>
            </a:extLst>
          </p:cNvPr>
          <p:cNvSpPr>
            <a:spLocks noGrp="1"/>
          </p:cNvSpPr>
          <p:nvPr>
            <p:ph type="title"/>
          </p:nvPr>
        </p:nvSpPr>
        <p:spPr/>
        <p:txBody>
          <a:bodyPr>
            <a:normAutofit fontScale="90000"/>
          </a:bodyPr>
          <a:lstStyle/>
          <a:p>
            <a:r>
              <a:rPr lang="en-US" dirty="0"/>
              <a:t>Scope – Required PLPT</a:t>
            </a:r>
          </a:p>
        </p:txBody>
      </p:sp>
      <p:pic>
        <p:nvPicPr>
          <p:cNvPr id="8" name="Picture 7">
            <a:extLst>
              <a:ext uri="{FF2B5EF4-FFF2-40B4-BE49-F238E27FC236}">
                <a16:creationId xmlns:a16="http://schemas.microsoft.com/office/drawing/2014/main" id="{203287C6-1F64-409D-AC16-13DE93C479CF}"/>
              </a:ext>
            </a:extLst>
          </p:cNvPr>
          <p:cNvPicPr>
            <a:picLocks noChangeAspect="1"/>
          </p:cNvPicPr>
          <p:nvPr/>
        </p:nvPicPr>
        <p:blipFill>
          <a:blip r:embed="rId2"/>
          <a:stretch>
            <a:fillRect/>
          </a:stretch>
        </p:blipFill>
        <p:spPr>
          <a:xfrm>
            <a:off x="576283" y="1104770"/>
            <a:ext cx="4356900" cy="5383579"/>
          </a:xfrm>
          <a:prstGeom prst="rect">
            <a:avLst/>
          </a:prstGeom>
        </p:spPr>
      </p:pic>
      <p:graphicFrame>
        <p:nvGraphicFramePr>
          <p:cNvPr id="42" name="Table 41">
            <a:extLst>
              <a:ext uri="{FF2B5EF4-FFF2-40B4-BE49-F238E27FC236}">
                <a16:creationId xmlns:a16="http://schemas.microsoft.com/office/drawing/2014/main" id="{E181C8BE-BB3B-4634-9265-A91FFB3504FE}"/>
              </a:ext>
            </a:extLst>
          </p:cNvPr>
          <p:cNvGraphicFramePr>
            <a:graphicFrameLocks noGrp="1"/>
          </p:cNvGraphicFramePr>
          <p:nvPr>
            <p:extLst>
              <p:ext uri="{D42A27DB-BD31-4B8C-83A1-F6EECF244321}">
                <p14:modId xmlns:p14="http://schemas.microsoft.com/office/powerpoint/2010/main" val="88183461"/>
              </p:ext>
            </p:extLst>
          </p:nvPr>
        </p:nvGraphicFramePr>
        <p:xfrm>
          <a:off x="9122491" y="5201108"/>
          <a:ext cx="2518909" cy="426720"/>
        </p:xfrm>
        <a:graphic>
          <a:graphicData uri="http://schemas.openxmlformats.org/drawingml/2006/table">
            <a:tbl>
              <a:tblPr firstRow="1" bandRow="1">
                <a:tableStyleId>{5C22544A-7EE6-4342-B048-85BDC9FD1C3A}</a:tableStyleId>
              </a:tblPr>
              <a:tblGrid>
                <a:gridCol w="1835090">
                  <a:extLst>
                    <a:ext uri="{9D8B030D-6E8A-4147-A177-3AD203B41FA5}">
                      <a16:colId xmlns:a16="http://schemas.microsoft.com/office/drawing/2014/main" val="456233938"/>
                    </a:ext>
                  </a:extLst>
                </a:gridCol>
                <a:gridCol w="208280">
                  <a:extLst>
                    <a:ext uri="{9D8B030D-6E8A-4147-A177-3AD203B41FA5}">
                      <a16:colId xmlns:a16="http://schemas.microsoft.com/office/drawing/2014/main" val="3752956149"/>
                    </a:ext>
                  </a:extLst>
                </a:gridCol>
                <a:gridCol w="208280">
                  <a:extLst>
                    <a:ext uri="{9D8B030D-6E8A-4147-A177-3AD203B41FA5}">
                      <a16:colId xmlns:a16="http://schemas.microsoft.com/office/drawing/2014/main" val="658760524"/>
                    </a:ext>
                  </a:extLst>
                </a:gridCol>
                <a:gridCol w="267259">
                  <a:extLst>
                    <a:ext uri="{9D8B030D-6E8A-4147-A177-3AD203B41FA5}">
                      <a16:colId xmlns:a16="http://schemas.microsoft.com/office/drawing/2014/main" val="4259051582"/>
                    </a:ext>
                  </a:extLst>
                </a:gridCol>
              </a:tblGrid>
              <a:tr h="0">
                <a:tc>
                  <a:txBody>
                    <a:bodyPr/>
                    <a:lstStyle/>
                    <a:p>
                      <a:r>
                        <a:rPr lang="en-US" sz="800" b="0" cap="none" spc="0" dirty="0">
                          <a:ln w="0"/>
                          <a:solidFill>
                            <a:schemeClr val="tx1"/>
                          </a:solidFill>
                          <a:effectLst>
                            <a:outerShdw blurRad="38100" dist="19050" dir="2700000" algn="tl" rotWithShape="0">
                              <a:schemeClr val="dk1">
                                <a:alpha val="40000"/>
                              </a:schemeClr>
                            </a:outerShdw>
                          </a:effectLst>
                        </a:rPr>
                        <a:t>ABI-L1b-PLPT-40 Space Chasing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cap="none" spc="0" dirty="0">
                        <a:ln w="0"/>
                        <a:solidFill>
                          <a:schemeClr val="tx1"/>
                        </a:solidFill>
                        <a:effectLst>
                          <a:outerShdw blurRad="38100" dist="19050" dir="2700000" algn="tl" rotWithShape="0">
                            <a:schemeClr val="dk1">
                              <a:alpha val="40000"/>
                            </a:schemeClr>
                          </a:outerShdw>
                        </a:effectLs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sz="800" b="0" cap="none" spc="0" dirty="0">
                        <a:ln w="0"/>
                        <a:solidFill>
                          <a:schemeClr val="tx1"/>
                        </a:solidFill>
                        <a:effectLst>
                          <a:outerShdw blurRad="38100" dist="19050" dir="2700000" algn="tl" rotWithShape="0">
                            <a:schemeClr val="dk1">
                              <a:alpha val="40000"/>
                            </a:schemeClr>
                          </a:outerShdw>
                        </a:effectLs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sz="800" b="0" cap="none" spc="0" dirty="0">
                        <a:ln w="0"/>
                        <a:solidFill>
                          <a:schemeClr val="tx1"/>
                        </a:solidFill>
                        <a:effectLst>
                          <a:outerShdw blurRad="38100" dist="19050" dir="2700000" algn="tl" rotWithShape="0">
                            <a:schemeClr val="dk1">
                              <a:alpha val="40000"/>
                            </a:schemeClr>
                          </a:outerShdw>
                        </a:effectLs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679000202"/>
                  </a:ext>
                </a:extLst>
              </a:tr>
              <a:tr h="0">
                <a:tc>
                  <a:txBody>
                    <a:bodyPr/>
                    <a:lstStyle/>
                    <a:p>
                      <a:r>
                        <a:rPr lang="en-US" sz="800" b="0" cap="none" spc="0" dirty="0">
                          <a:ln w="0"/>
                          <a:solidFill>
                            <a:schemeClr val="tx1"/>
                          </a:solidFill>
                          <a:effectLst>
                            <a:outerShdw blurRad="38100" dist="19050" dir="2700000" algn="tl" rotWithShape="0">
                              <a:schemeClr val="dk1">
                                <a:alpha val="40000"/>
                              </a:schemeClr>
                            </a:outerShdw>
                          </a:effectLst>
                        </a:rPr>
                        <a:t>ABI-L1b-PLPT-41 Space NSS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cap="none" spc="0" dirty="0">
                        <a:ln w="0"/>
                        <a:solidFill>
                          <a:schemeClr val="tx1"/>
                        </a:solidFill>
                        <a:effectLst>
                          <a:outerShdw blurRad="38100" dist="19050" dir="2700000" algn="tl" rotWithShape="0">
                            <a:schemeClr val="dk1">
                              <a:alpha val="40000"/>
                            </a:schemeClr>
                          </a:outerShdw>
                        </a:effectLs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sz="800" b="0" cap="none" spc="0" dirty="0">
                        <a:ln w="0"/>
                        <a:solidFill>
                          <a:schemeClr val="tx1"/>
                        </a:solidFill>
                        <a:effectLst>
                          <a:outerShdw blurRad="38100" dist="19050" dir="2700000" algn="tl" rotWithShape="0">
                            <a:schemeClr val="dk1">
                              <a:alpha val="40000"/>
                            </a:schemeClr>
                          </a:outerShdw>
                        </a:effectLs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sz="800" b="0" cap="none" spc="0" dirty="0">
                        <a:ln w="0"/>
                        <a:solidFill>
                          <a:schemeClr val="tx1"/>
                        </a:solidFill>
                        <a:effectLst>
                          <a:outerShdw blurRad="38100" dist="19050" dir="2700000" algn="tl" rotWithShape="0">
                            <a:schemeClr val="dk1">
                              <a:alpha val="40000"/>
                            </a:schemeClr>
                          </a:outerShdw>
                        </a:effectLs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783727967"/>
                  </a:ext>
                </a:extLst>
              </a:tr>
            </a:tbl>
          </a:graphicData>
        </a:graphic>
      </p:graphicFrame>
      <p:sp>
        <p:nvSpPr>
          <p:cNvPr id="20" name="TextBox 19">
            <a:extLst>
              <a:ext uri="{FF2B5EF4-FFF2-40B4-BE49-F238E27FC236}">
                <a16:creationId xmlns:a16="http://schemas.microsoft.com/office/drawing/2014/main" id="{FB0AE163-18C8-4B47-AD3E-CA71CD104C61}"/>
              </a:ext>
            </a:extLst>
          </p:cNvPr>
          <p:cNvSpPr txBox="1"/>
          <p:nvPr/>
        </p:nvSpPr>
        <p:spPr>
          <a:xfrm>
            <a:off x="9122491" y="1444779"/>
            <a:ext cx="2447619" cy="2308324"/>
          </a:xfrm>
          <a:prstGeom prst="rect">
            <a:avLst/>
          </a:prstGeom>
          <a:noFill/>
        </p:spPr>
        <p:txBody>
          <a:bodyPr wrap="square" rtlCol="0">
            <a:spAutoFit/>
          </a:bodyPr>
          <a:lstStyle/>
          <a:p>
            <a:pPr marL="233363" indent="-233363">
              <a:buFont typeface="+mj-lt"/>
              <a:buAutoNum type="arabicPeriod"/>
            </a:pPr>
            <a:r>
              <a:rPr lang="en-US" dirty="0"/>
              <a:t>PLPT-09: Added back with new methodology after the RIMP was published. </a:t>
            </a:r>
          </a:p>
          <a:p>
            <a:pPr marL="233363" indent="-233363">
              <a:buFont typeface="+mj-lt"/>
              <a:buAutoNum type="arabicPeriod"/>
            </a:pPr>
            <a:r>
              <a:rPr lang="en-US" dirty="0"/>
              <a:t>PLPT-20: Split into PLPT-40 &amp; PLPT-41 (below).</a:t>
            </a:r>
          </a:p>
        </p:txBody>
      </p:sp>
      <p:sp>
        <p:nvSpPr>
          <p:cNvPr id="21" name="Date Placeholder 3">
            <a:extLst>
              <a:ext uri="{FF2B5EF4-FFF2-40B4-BE49-F238E27FC236}">
                <a16:creationId xmlns:a16="http://schemas.microsoft.com/office/drawing/2014/main" id="{6C6A871B-EBA5-4468-8754-D3081C7331CA}"/>
              </a:ext>
            </a:extLst>
          </p:cNvPr>
          <p:cNvSpPr>
            <a:spLocks noGrp="1"/>
          </p:cNvSpPr>
          <p:nvPr>
            <p:ph type="dt" sz="half" idx="2"/>
          </p:nvPr>
        </p:nvSpPr>
        <p:spPr>
          <a:xfrm>
            <a:off x="621890" y="6409346"/>
            <a:ext cx="2278626" cy="333285"/>
          </a:xfrm>
        </p:spPr>
        <p:txBody>
          <a:bodyPr/>
          <a:lstStyle/>
          <a:p>
            <a:r>
              <a:rPr lang="en-US" dirty="0"/>
              <a:t>2023-09-01</a:t>
            </a:r>
          </a:p>
        </p:txBody>
      </p:sp>
      <p:sp>
        <p:nvSpPr>
          <p:cNvPr id="22" name="Footer Placeholder 4">
            <a:extLst>
              <a:ext uri="{FF2B5EF4-FFF2-40B4-BE49-F238E27FC236}">
                <a16:creationId xmlns:a16="http://schemas.microsoft.com/office/drawing/2014/main" id="{8023755F-C90D-4C3F-B22B-C185586C1A93}"/>
              </a:ext>
            </a:extLst>
          </p:cNvPr>
          <p:cNvSpPr>
            <a:spLocks noGrp="1"/>
          </p:cNvSpPr>
          <p:nvPr>
            <p:ph type="ftr" sz="quarter" idx="3"/>
          </p:nvPr>
        </p:nvSpPr>
        <p:spPr>
          <a:xfrm>
            <a:off x="3365090" y="6409347"/>
            <a:ext cx="5461822" cy="333284"/>
          </a:xfrm>
        </p:spPr>
        <p:txBody>
          <a:bodyPr/>
          <a:lstStyle/>
          <a:p>
            <a:r>
              <a:rPr lang="en-US" dirty="0"/>
              <a:t>Full Validation PS-PVR for GOES-18 ABI L1b Products</a:t>
            </a:r>
          </a:p>
        </p:txBody>
      </p:sp>
      <p:sp>
        <p:nvSpPr>
          <p:cNvPr id="23" name="Slide Number Placeholder 5">
            <a:extLst>
              <a:ext uri="{FF2B5EF4-FFF2-40B4-BE49-F238E27FC236}">
                <a16:creationId xmlns:a16="http://schemas.microsoft.com/office/drawing/2014/main" id="{02E211B5-C45E-4C9A-A6BA-8338D29A13BC}"/>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4</a:t>
            </a:fld>
            <a:endParaRPr lang="en-US" dirty="0"/>
          </a:p>
        </p:txBody>
      </p:sp>
      <p:pic>
        <p:nvPicPr>
          <p:cNvPr id="24" name="Picture 23">
            <a:extLst>
              <a:ext uri="{FF2B5EF4-FFF2-40B4-BE49-F238E27FC236}">
                <a16:creationId xmlns:a16="http://schemas.microsoft.com/office/drawing/2014/main" id="{8B613B0E-6452-4779-82E7-BE279E14AB4E}"/>
              </a:ext>
            </a:extLst>
          </p:cNvPr>
          <p:cNvPicPr>
            <a:picLocks noChangeAspect="1"/>
          </p:cNvPicPr>
          <p:nvPr/>
        </p:nvPicPr>
        <p:blipFill>
          <a:blip r:embed="rId3"/>
          <a:stretch>
            <a:fillRect/>
          </a:stretch>
        </p:blipFill>
        <p:spPr>
          <a:xfrm>
            <a:off x="4933183" y="1104770"/>
            <a:ext cx="4191035" cy="5304576"/>
          </a:xfrm>
          <a:prstGeom prst="rect">
            <a:avLst/>
          </a:prstGeom>
        </p:spPr>
      </p:pic>
    </p:spTree>
    <p:extLst>
      <p:ext uri="{BB962C8B-B14F-4D97-AF65-F5344CB8AC3E}">
        <p14:creationId xmlns:p14="http://schemas.microsoft.com/office/powerpoint/2010/main" val="40568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Report of individual </a:t>
            </a:r>
            <a:r>
              <a:rPr lang="en-US" dirty="0" err="1"/>
              <a:t>plpt</a:t>
            </a:r>
            <a:endParaRPr lang="en-US" dirty="0"/>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40</a:t>
            </a:fld>
            <a:endParaRPr lang="en-US" altLang="en-US" dirty="0"/>
          </a:p>
        </p:txBody>
      </p:sp>
      <p:sp>
        <p:nvSpPr>
          <p:cNvPr id="5" name="Footer Placeholder 4">
            <a:extLst>
              <a:ext uri="{FF2B5EF4-FFF2-40B4-BE49-F238E27FC236}">
                <a16:creationId xmlns:a16="http://schemas.microsoft.com/office/drawing/2014/main" id="{81EF2882-A6BB-4ABA-981A-FE138F100C97}"/>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4" name="Date Placeholder 3">
            <a:extLst>
              <a:ext uri="{FF2B5EF4-FFF2-40B4-BE49-F238E27FC236}">
                <a16:creationId xmlns:a16="http://schemas.microsoft.com/office/drawing/2014/main" id="{63C6FF90-DBED-4E8E-8476-66BF65C6F8C7}"/>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2218355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a:spLocks noGrp="1"/>
          </p:cNvSpPr>
          <p:nvPr>
            <p:ph type="title"/>
          </p:nvPr>
        </p:nvSpPr>
        <p:spPr>
          <a:xfrm>
            <a:off x="963084" y="4406901"/>
            <a:ext cx="10543116" cy="13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IR VALIDATION</a:t>
            </a:r>
            <a:endParaRPr/>
          </a:p>
        </p:txBody>
      </p:sp>
      <p:sp>
        <p:nvSpPr>
          <p:cNvPr id="58" name="Google Shape;58;p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a:t>ABI-L1b-PLPT-01, Fangfang Yu, Hui Xu and Haifeng Qian</a:t>
            </a:r>
            <a:endParaRPr/>
          </a:p>
        </p:txBody>
      </p:sp>
      <p:sp>
        <p:nvSpPr>
          <p:cNvPr id="2" name="Date Placeholder 1">
            <a:extLst>
              <a:ext uri="{FF2B5EF4-FFF2-40B4-BE49-F238E27FC236}">
                <a16:creationId xmlns:a16="http://schemas.microsoft.com/office/drawing/2014/main" id="{ABD7776C-833B-4413-82DE-C505C73E307D}"/>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C22F0102-B67A-4C69-B082-B8388C31A9B9}"/>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D13226E1-36C2-4418-A2BB-0AB0604F3EF7}"/>
              </a:ext>
            </a:extLst>
          </p:cNvPr>
          <p:cNvSpPr>
            <a:spLocks noGrp="1"/>
          </p:cNvSpPr>
          <p:nvPr>
            <p:ph type="sldNum" sz="quarter" idx="4"/>
          </p:nvPr>
        </p:nvSpPr>
        <p:spPr/>
        <p:txBody>
          <a:bodyPr/>
          <a:lstStyle/>
          <a:p>
            <a:fld id="{24AD0344-B142-42FF-A24F-67F68BAAC27D}"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1026" name="Picture 2" descr="GOES-18 ABI GEO-LEO IR Inter-Calibration  - Band 14 (11.2µm) - night_IASI">
            <a:extLst>
              <a:ext uri="{FF2B5EF4-FFF2-40B4-BE49-F238E27FC236}">
                <a16:creationId xmlns:a16="http://schemas.microsoft.com/office/drawing/2014/main" id="{39847650-4B47-494F-BDD9-04FA380553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410" y="4793074"/>
            <a:ext cx="2524245" cy="1826893"/>
          </a:xfrm>
          <a:prstGeom prst="rect">
            <a:avLst/>
          </a:prstGeom>
          <a:noFill/>
          <a:extLst>
            <a:ext uri="{909E8E84-426E-40DD-AFC4-6F175D3DCCD1}">
              <a14:hiddenFill xmlns:a14="http://schemas.microsoft.com/office/drawing/2010/main">
                <a:solidFill>
                  <a:srgbClr val="FFFFFF"/>
                </a:solidFill>
              </a14:hiddenFill>
            </a:ext>
          </a:extLst>
        </p:spPr>
      </p:pic>
      <p:sp>
        <p:nvSpPr>
          <p:cNvPr id="66" name="Google Shape;66;p2"/>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67" name="Google Shape;67;p2"/>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dirty="0"/>
          </a:p>
        </p:txBody>
      </p:sp>
      <p:sp>
        <p:nvSpPr>
          <p:cNvPr id="68" name="Google Shape;68;p2"/>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69" name="Google Shape;69;p2"/>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PLPT-01: IR Validation</a:t>
            </a:r>
            <a:endParaRPr sz="4800" dirty="0"/>
          </a:p>
        </p:txBody>
      </p:sp>
      <p:cxnSp>
        <p:nvCxnSpPr>
          <p:cNvPr id="70" name="Google Shape;70;p2"/>
          <p:cNvCxnSpPr/>
          <p:nvPr/>
        </p:nvCxnSpPr>
        <p:spPr>
          <a:xfrm>
            <a:off x="6096000" y="1295401"/>
            <a:ext cx="0" cy="5060951"/>
          </a:xfrm>
          <a:prstGeom prst="straightConnector1">
            <a:avLst/>
          </a:prstGeom>
          <a:noFill/>
          <a:ln w="38100" cap="flat" cmpd="sng">
            <a:solidFill>
              <a:schemeClr val="lt1"/>
            </a:solidFill>
            <a:prstDash val="solid"/>
            <a:round/>
            <a:headEnd type="none" w="sm" len="sm"/>
            <a:tailEnd type="none" w="sm" len="sm"/>
          </a:ln>
        </p:spPr>
      </p:cxnSp>
      <p:cxnSp>
        <p:nvCxnSpPr>
          <p:cNvPr id="71" name="Google Shape;71;p2"/>
          <p:cNvCxnSpPr/>
          <p:nvPr/>
        </p:nvCxnSpPr>
        <p:spPr>
          <a:xfrm rot="10800000" flipH="1">
            <a:off x="1558212" y="3761400"/>
            <a:ext cx="8780786" cy="17498"/>
          </a:xfrm>
          <a:prstGeom prst="straightConnector1">
            <a:avLst/>
          </a:prstGeom>
          <a:noFill/>
          <a:ln w="38100" cap="flat" cmpd="sng">
            <a:solidFill>
              <a:schemeClr val="lt1"/>
            </a:solidFill>
            <a:prstDash val="solid"/>
            <a:round/>
            <a:headEnd type="none" w="sm" len="sm"/>
            <a:tailEnd type="none" w="sm" len="sm"/>
          </a:ln>
        </p:spPr>
      </p:cxnSp>
      <p:cxnSp>
        <p:nvCxnSpPr>
          <p:cNvPr id="72" name="Google Shape;72;p2"/>
          <p:cNvCxnSpPr>
            <a:endCxn id="67" idx="0"/>
          </p:cNvCxnSpPr>
          <p:nvPr/>
        </p:nvCxnSpPr>
        <p:spPr>
          <a:xfrm>
            <a:off x="6093619" y="1162307"/>
            <a:ext cx="0" cy="5237700"/>
          </a:xfrm>
          <a:prstGeom prst="straightConnector1">
            <a:avLst/>
          </a:prstGeom>
          <a:noFill/>
          <a:ln w="38100" cap="flat" cmpd="sng">
            <a:solidFill>
              <a:schemeClr val="dk1"/>
            </a:solidFill>
            <a:prstDash val="solid"/>
            <a:round/>
            <a:headEnd type="none" w="sm" len="sm"/>
            <a:tailEnd type="none" w="sm" len="sm"/>
          </a:ln>
        </p:spPr>
      </p:cxnSp>
      <p:cxnSp>
        <p:nvCxnSpPr>
          <p:cNvPr id="73" name="Google Shape;73;p2"/>
          <p:cNvCxnSpPr/>
          <p:nvPr/>
        </p:nvCxnSpPr>
        <p:spPr>
          <a:xfrm>
            <a:off x="609601" y="3657600"/>
            <a:ext cx="10972799" cy="1"/>
          </a:xfrm>
          <a:prstGeom prst="straightConnector1">
            <a:avLst/>
          </a:prstGeom>
          <a:noFill/>
          <a:ln w="38100" cap="flat" cmpd="sng">
            <a:solidFill>
              <a:schemeClr val="dk1"/>
            </a:solidFill>
            <a:prstDash val="solid"/>
            <a:round/>
            <a:headEnd type="none" w="sm" len="sm"/>
            <a:tailEnd type="none" w="sm" len="sm"/>
          </a:ln>
        </p:spPr>
      </p:cxnSp>
      <p:sp>
        <p:nvSpPr>
          <p:cNvPr id="74" name="Google Shape;74;p2"/>
          <p:cNvSpPr/>
          <p:nvPr/>
        </p:nvSpPr>
        <p:spPr>
          <a:xfrm>
            <a:off x="607220" y="1151479"/>
            <a:ext cx="5328924" cy="18773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Objectives</a:t>
            </a:r>
            <a:endParaRPr sz="2000" b="0" i="0" u="none" strike="noStrike" cap="none" dirty="0">
              <a:solidFill>
                <a:schemeClr val="dk1"/>
              </a:solidFill>
              <a:latin typeface="Calibri"/>
              <a:ea typeface="Calibri"/>
              <a:cs typeface="Calibri"/>
              <a:sym typeface="Calibri"/>
            </a:endParaRPr>
          </a:p>
          <a:p>
            <a:pPr lvl="0" algn="ctr">
              <a:buClr>
                <a:schemeClr val="dk1"/>
              </a:buClr>
              <a:buSzPts val="1400"/>
            </a:pPr>
            <a:r>
              <a:rPr lang="en-US" sz="1600" dirty="0">
                <a:solidFill>
                  <a:schemeClr val="dk1"/>
                </a:solidFill>
                <a:latin typeface="Calibri"/>
                <a:ea typeface="Calibri"/>
                <a:cs typeface="Calibri"/>
                <a:sym typeface="Calibri"/>
              </a:rPr>
              <a:t>Evaluate the calibration accuracy of thermal emissive bands, including dependency on orbit (time of day), season, scene radiance, and scan angle. </a:t>
            </a:r>
            <a:endParaRPr sz="1600" dirty="0"/>
          </a:p>
          <a:p>
            <a:pPr marL="0" marR="0" lvl="0" indent="0" algn="ctr" rtl="0">
              <a:spcBef>
                <a:spcPts val="0"/>
              </a:spcBef>
              <a:spcAft>
                <a:spcPts val="0"/>
              </a:spcAft>
              <a:buNone/>
            </a:pPr>
            <a:endParaRPr sz="14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Related Requirements</a:t>
            </a:r>
            <a:endParaRPr dirty="0"/>
          </a:p>
          <a:p>
            <a:pPr marL="0" marR="0" lvl="0" indent="0" algn="ctr" rtl="0">
              <a:spcBef>
                <a:spcPts val="0"/>
              </a:spcBef>
              <a:spcAft>
                <a:spcPts val="0"/>
              </a:spcAft>
              <a:buNone/>
            </a:pPr>
            <a:r>
              <a:rPr lang="en-US" sz="1400" b="0" i="0" u="none" strike="noStrike" cap="none" dirty="0">
                <a:solidFill>
                  <a:schemeClr val="dk1"/>
                </a:solidFill>
                <a:latin typeface="Calibri"/>
                <a:ea typeface="Calibri"/>
                <a:cs typeface="Calibri"/>
                <a:sym typeface="Calibri"/>
              </a:rPr>
              <a:t>MDR 506, 737, 1493/1503, 519, and 2130</a:t>
            </a:r>
            <a:endParaRPr dirty="0"/>
          </a:p>
        </p:txBody>
      </p:sp>
      <p:sp>
        <p:nvSpPr>
          <p:cNvPr id="77" name="Google Shape;77;p2"/>
          <p:cNvSpPr/>
          <p:nvPr/>
        </p:nvSpPr>
        <p:spPr>
          <a:xfrm>
            <a:off x="6270193" y="1113151"/>
            <a:ext cx="5326283" cy="1261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Methodology</a:t>
            </a:r>
            <a:endParaRPr dirty="0"/>
          </a:p>
          <a:p>
            <a:pPr marL="0" marR="0" lvl="0" indent="0" algn="just" rtl="0">
              <a:spcBef>
                <a:spcPts val="0"/>
              </a:spcBef>
              <a:spcAft>
                <a:spcPts val="0"/>
              </a:spcAft>
              <a:buNone/>
            </a:pPr>
            <a:r>
              <a:rPr lang="en-US" sz="1400" b="0" i="0" u="none" strike="noStrike" cap="none" dirty="0">
                <a:solidFill>
                  <a:schemeClr val="dk1"/>
                </a:solidFill>
                <a:latin typeface="Calibri"/>
                <a:ea typeface="Calibri"/>
                <a:cs typeface="Calibri"/>
                <a:sym typeface="Calibri"/>
              </a:rPr>
              <a:t>GEO-LEO: Radiance of IASI-B &amp; C, two </a:t>
            </a:r>
            <a:r>
              <a:rPr lang="en-US" sz="1400" b="0" i="0" u="none" strike="noStrike" cap="none" dirty="0" err="1">
                <a:solidFill>
                  <a:schemeClr val="dk1"/>
                </a:solidFill>
                <a:latin typeface="Calibri"/>
                <a:ea typeface="Calibri"/>
                <a:cs typeface="Calibri"/>
                <a:sym typeface="Calibri"/>
              </a:rPr>
              <a:t>CrIS</a:t>
            </a:r>
            <a:r>
              <a:rPr lang="en-US" sz="1400" b="0" i="0" u="none" strike="noStrike" cap="none" dirty="0">
                <a:solidFill>
                  <a:schemeClr val="dk1"/>
                </a:solidFill>
                <a:latin typeface="Calibri"/>
                <a:ea typeface="Calibri"/>
                <a:cs typeface="Calibri"/>
                <a:sym typeface="Calibri"/>
              </a:rPr>
              <a:t> onboard SNPP &amp; NOAA-20 are compared with G18 IR radiance. </a:t>
            </a:r>
            <a:endParaRPr dirty="0"/>
          </a:p>
          <a:p>
            <a:pPr marL="0" marR="0" lvl="0" indent="0" algn="just" rtl="0">
              <a:spcBef>
                <a:spcPts val="0"/>
              </a:spcBef>
              <a:spcAft>
                <a:spcPts val="0"/>
              </a:spcAft>
              <a:buNone/>
            </a:pPr>
            <a:r>
              <a:rPr lang="en-US" sz="1400" b="0" i="0" u="none" strike="noStrike" cap="none" dirty="0">
                <a:solidFill>
                  <a:schemeClr val="dk1"/>
                </a:solidFill>
                <a:latin typeface="Calibri"/>
                <a:ea typeface="Calibri"/>
                <a:cs typeface="Calibri"/>
                <a:sym typeface="Calibri"/>
              </a:rPr>
              <a:t>GEO-GEO: Radiance difference between G18 and G16 over the geo-location and temporal matched pixels at the overlapped area</a:t>
            </a:r>
            <a:endParaRPr dirty="0"/>
          </a:p>
        </p:txBody>
      </p:sp>
      <p:sp>
        <p:nvSpPr>
          <p:cNvPr id="78" name="Google Shape;78;p2"/>
          <p:cNvSpPr/>
          <p:nvPr/>
        </p:nvSpPr>
        <p:spPr>
          <a:xfrm>
            <a:off x="6248400" y="2351901"/>
            <a:ext cx="238482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GEO-LEO Inter-Calibration Criteria:</a:t>
            </a:r>
            <a:endParaRPr/>
          </a:p>
        </p:txBody>
      </p:sp>
      <p:sp>
        <p:nvSpPr>
          <p:cNvPr id="79" name="Google Shape;79;p2"/>
          <p:cNvSpPr/>
          <p:nvPr/>
        </p:nvSpPr>
        <p:spPr>
          <a:xfrm>
            <a:off x="6187164" y="2585430"/>
            <a:ext cx="30711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Difference in cosine viewing zenith angles: &lt; 1%</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match in time: 5 minutes</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Spatial resolution: FOV ~ ABI FOV;  ENV size ~ 3 x FOV size</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Relative azimuth angle (RAA) difference: &lt; 150 degree</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Spatial homogeneity: FOV and ENV CoV &lt; 5%</a:t>
            </a:r>
            <a:endParaRPr/>
          </a:p>
        </p:txBody>
      </p:sp>
      <p:sp>
        <p:nvSpPr>
          <p:cNvPr id="80" name="Google Shape;80;p2"/>
          <p:cNvSpPr/>
          <p:nvPr/>
        </p:nvSpPr>
        <p:spPr>
          <a:xfrm>
            <a:off x="0" y="3761399"/>
            <a:ext cx="508559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chemeClr val="dk1"/>
                </a:solidFill>
                <a:latin typeface="Calibri"/>
                <a:ea typeface="Calibri"/>
                <a:cs typeface="Calibri"/>
                <a:sym typeface="Calibri"/>
              </a:rPr>
              <a:t>Table: GOES-18 ABI IR Radiometric Accuracy at the full validation (</a:t>
            </a:r>
            <a:r>
              <a:rPr lang="en-US" sz="1100" dirty="0" err="1">
                <a:solidFill>
                  <a:schemeClr val="dk1"/>
                </a:solidFill>
                <a:latin typeface="Calibri"/>
                <a:ea typeface="Calibri"/>
                <a:cs typeface="Calibri"/>
                <a:sym typeface="Calibri"/>
              </a:rPr>
              <a:t>mK</a:t>
            </a:r>
            <a:r>
              <a:rPr lang="en-US" sz="1100" dirty="0">
                <a:solidFill>
                  <a:schemeClr val="dk1"/>
                </a:solidFill>
                <a:latin typeface="Calibri"/>
                <a:ea typeface="Calibri"/>
                <a:cs typeface="Calibri"/>
                <a:sym typeface="Calibri"/>
              </a:rPr>
              <a:t> @300K)</a:t>
            </a:r>
            <a:endParaRPr dirty="0"/>
          </a:p>
        </p:txBody>
      </p:sp>
      <p:graphicFrame>
        <p:nvGraphicFramePr>
          <p:cNvPr id="81" name="Google Shape;81;p2"/>
          <p:cNvGraphicFramePr/>
          <p:nvPr/>
        </p:nvGraphicFramePr>
        <p:xfrm>
          <a:off x="190708" y="4039377"/>
          <a:ext cx="5752900" cy="619125"/>
        </p:xfrm>
        <a:graphic>
          <a:graphicData uri="http://schemas.openxmlformats.org/drawingml/2006/table">
            <a:tbl>
              <a:tblPr>
                <a:noFill/>
              </a:tblPr>
              <a:tblGrid>
                <a:gridCol w="837925">
                  <a:extLst>
                    <a:ext uri="{9D8B030D-6E8A-4147-A177-3AD203B41FA5}">
                      <a16:colId xmlns:a16="http://schemas.microsoft.com/office/drawing/2014/main" val="20000"/>
                    </a:ext>
                  </a:extLst>
                </a:gridCol>
                <a:gridCol w="500700">
                  <a:extLst>
                    <a:ext uri="{9D8B030D-6E8A-4147-A177-3AD203B41FA5}">
                      <a16:colId xmlns:a16="http://schemas.microsoft.com/office/drawing/2014/main" val="20001"/>
                    </a:ext>
                  </a:extLst>
                </a:gridCol>
                <a:gridCol w="490475">
                  <a:extLst>
                    <a:ext uri="{9D8B030D-6E8A-4147-A177-3AD203B41FA5}">
                      <a16:colId xmlns:a16="http://schemas.microsoft.com/office/drawing/2014/main" val="20002"/>
                    </a:ext>
                  </a:extLst>
                </a:gridCol>
                <a:gridCol w="490475">
                  <a:extLst>
                    <a:ext uri="{9D8B030D-6E8A-4147-A177-3AD203B41FA5}">
                      <a16:colId xmlns:a16="http://schemas.microsoft.com/office/drawing/2014/main" val="20003"/>
                    </a:ext>
                  </a:extLst>
                </a:gridCol>
                <a:gridCol w="490475">
                  <a:extLst>
                    <a:ext uri="{9D8B030D-6E8A-4147-A177-3AD203B41FA5}">
                      <a16:colId xmlns:a16="http://schemas.microsoft.com/office/drawing/2014/main" val="20004"/>
                    </a:ext>
                  </a:extLst>
                </a:gridCol>
                <a:gridCol w="490475">
                  <a:extLst>
                    <a:ext uri="{9D8B030D-6E8A-4147-A177-3AD203B41FA5}">
                      <a16:colId xmlns:a16="http://schemas.microsoft.com/office/drawing/2014/main" val="20005"/>
                    </a:ext>
                  </a:extLst>
                </a:gridCol>
                <a:gridCol w="490475">
                  <a:extLst>
                    <a:ext uri="{9D8B030D-6E8A-4147-A177-3AD203B41FA5}">
                      <a16:colId xmlns:a16="http://schemas.microsoft.com/office/drawing/2014/main" val="20006"/>
                    </a:ext>
                  </a:extLst>
                </a:gridCol>
                <a:gridCol w="490475">
                  <a:extLst>
                    <a:ext uri="{9D8B030D-6E8A-4147-A177-3AD203B41FA5}">
                      <a16:colId xmlns:a16="http://schemas.microsoft.com/office/drawing/2014/main" val="20007"/>
                    </a:ext>
                  </a:extLst>
                </a:gridCol>
                <a:gridCol w="490475">
                  <a:extLst>
                    <a:ext uri="{9D8B030D-6E8A-4147-A177-3AD203B41FA5}">
                      <a16:colId xmlns:a16="http://schemas.microsoft.com/office/drawing/2014/main" val="20008"/>
                    </a:ext>
                  </a:extLst>
                </a:gridCol>
                <a:gridCol w="490475">
                  <a:extLst>
                    <a:ext uri="{9D8B030D-6E8A-4147-A177-3AD203B41FA5}">
                      <a16:colId xmlns:a16="http://schemas.microsoft.com/office/drawing/2014/main" val="20009"/>
                    </a:ext>
                  </a:extLst>
                </a:gridCol>
                <a:gridCol w="490475">
                  <a:extLst>
                    <a:ext uri="{9D8B030D-6E8A-4147-A177-3AD203B41FA5}">
                      <a16:colId xmlns:a16="http://schemas.microsoft.com/office/drawing/2014/main" val="20010"/>
                    </a:ext>
                  </a:extLst>
                </a:gridCol>
              </a:tblGrid>
              <a:tr h="200025">
                <a:tc>
                  <a:txBody>
                    <a:bodyPr/>
                    <a:lstStyle/>
                    <a:p>
                      <a:pPr marL="0" marR="0" lvl="0" indent="0" algn="ctr" rtl="0">
                        <a:spcBef>
                          <a:spcPts val="0"/>
                        </a:spcBef>
                        <a:spcAft>
                          <a:spcPts val="0"/>
                        </a:spcAft>
                        <a:buNone/>
                      </a:pPr>
                      <a:r>
                        <a:rPr lang="en-US" sz="1100" b="1" u="none" strike="noStrike" cap="none" dirty="0"/>
                        <a:t> </a:t>
                      </a:r>
                      <a:endParaRPr sz="1100" b="1"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dirty="0"/>
                        <a:t>CH07</a:t>
                      </a:r>
                      <a:endParaRPr sz="1100" b="1"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CH08</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CH09</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CH10</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CH11</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CH12</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CH13</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CH14</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CH15</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CH16</a:t>
                      </a:r>
                      <a:endParaRPr sz="1100" b="1"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0"/>
                  </a:ext>
                </a:extLst>
              </a:tr>
              <a:tr h="209550">
                <a:tc>
                  <a:txBody>
                    <a:bodyPr/>
                    <a:lstStyle/>
                    <a:p>
                      <a:pPr marL="0" marR="0" lvl="0" indent="0" algn="ctr" rtl="0">
                        <a:spcBef>
                          <a:spcPts val="0"/>
                        </a:spcBef>
                        <a:spcAft>
                          <a:spcPts val="0"/>
                        </a:spcAft>
                        <a:buNone/>
                      </a:pPr>
                      <a:r>
                        <a:rPr lang="en-US" sz="1200" b="1" u="none" strike="noStrike" cap="none"/>
                        <a:t>Mean</a:t>
                      </a:r>
                      <a:endParaRPr sz="1200" b="1" i="0" u="none" strike="noStrike" cap="none">
                        <a:solidFill>
                          <a:srgbClr val="000000"/>
                        </a:solidFill>
                        <a:latin typeface="Times New Roman"/>
                        <a:ea typeface="Times New Roman"/>
                        <a:cs typeface="Times New Roman"/>
                        <a:sym typeface="Times New Roman"/>
                      </a:endParaRPr>
                    </a:p>
                  </a:txBody>
                  <a:tcPr marL="9525" marR="9525" marT="9525" marB="0" anchor="b"/>
                </a:tc>
                <a:tc>
                  <a:txBody>
                    <a:bodyPr/>
                    <a:lstStyle/>
                    <a:p>
                      <a:pPr marL="0" marR="0" lvl="0" indent="0" algn="ctr" rtl="0">
                        <a:spcBef>
                          <a:spcPts val="0"/>
                        </a:spcBef>
                        <a:spcAft>
                          <a:spcPts val="0"/>
                        </a:spcAft>
                        <a:buNone/>
                      </a:pPr>
                      <a:r>
                        <a:rPr lang="en-US" sz="1100" b="1" u="none" strike="noStrike" cap="none" dirty="0"/>
                        <a:t>-29 </a:t>
                      </a:r>
                      <a:endParaRPr sz="1100" b="1"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dirty="0"/>
                        <a:t>-15</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-87</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31</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-53</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2</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-45</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-21</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34</a:t>
                      </a:r>
                      <a:endParaRPr b="1" dirty="0"/>
                    </a:p>
                  </a:txBody>
                  <a:tcPr marL="9525" marR="9525" marT="9525" marB="0" anchor="b"/>
                </a:tc>
                <a:tc>
                  <a:txBody>
                    <a:bodyPr/>
                    <a:lstStyle/>
                    <a:p>
                      <a:pPr marL="0" marR="0" lvl="0" indent="0" algn="ctr" rtl="0">
                        <a:spcBef>
                          <a:spcPts val="0"/>
                        </a:spcBef>
                        <a:spcAft>
                          <a:spcPts val="0"/>
                        </a:spcAft>
                        <a:buNone/>
                      </a:pPr>
                      <a:r>
                        <a:rPr lang="en-US" sz="1100" b="1" u="none" strike="noStrike" cap="none" dirty="0"/>
                        <a:t>128</a:t>
                      </a:r>
                      <a:endParaRPr b="1" dirty="0"/>
                    </a:p>
                  </a:txBody>
                  <a:tcPr marL="9525" marR="9525" marT="9525" marB="0" anchor="b"/>
                </a:tc>
                <a:extLst>
                  <a:ext uri="{0D108BD9-81ED-4DB2-BD59-A6C34878D82A}">
                    <a16:rowId xmlns:a16="http://schemas.microsoft.com/office/drawing/2014/main" val="10001"/>
                  </a:ext>
                </a:extLst>
              </a:tr>
              <a:tr h="209550">
                <a:tc>
                  <a:txBody>
                    <a:bodyPr/>
                    <a:lstStyle/>
                    <a:p>
                      <a:pPr marL="0" marR="0" lvl="0" indent="0" algn="ctr" rtl="0">
                        <a:spcBef>
                          <a:spcPts val="0"/>
                        </a:spcBef>
                        <a:spcAft>
                          <a:spcPts val="0"/>
                        </a:spcAft>
                        <a:buNone/>
                      </a:pPr>
                      <a:r>
                        <a:rPr lang="en-US" sz="1200" b="1" u="none" strike="noStrike" cap="none"/>
                        <a:t>STDV</a:t>
                      </a:r>
                      <a:endParaRPr sz="1200" b="1" i="0" u="none" strike="noStrike" cap="none">
                        <a:solidFill>
                          <a:srgbClr val="000000"/>
                        </a:solidFill>
                        <a:latin typeface="Times New Roman"/>
                        <a:ea typeface="Times New Roman"/>
                        <a:cs typeface="Times New Roman"/>
                        <a:sym typeface="Times New Roman"/>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163</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u="none" strike="noStrike" cap="none"/>
                        <a:t>62</a:t>
                      </a:r>
                      <a:endParaRPr sz="11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100</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126</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341</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267</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456</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493</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496</a:t>
                      </a:r>
                      <a:endParaRPr b="1" dirty="0"/>
                    </a:p>
                  </a:txBody>
                  <a:tcPr marL="9525" marR="9525" marT="9525" marB="0" anchor="b"/>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430</a:t>
                      </a:r>
                      <a:endParaRPr b="1" dirty="0"/>
                    </a:p>
                  </a:txBody>
                  <a:tcPr marL="9525" marR="9525" marT="9525" marB="0" anchor="b"/>
                </a:tc>
                <a:extLst>
                  <a:ext uri="{0D108BD9-81ED-4DB2-BD59-A6C34878D82A}">
                    <a16:rowId xmlns:a16="http://schemas.microsoft.com/office/drawing/2014/main" val="10002"/>
                  </a:ext>
                </a:extLst>
              </a:tr>
            </a:tbl>
          </a:graphicData>
        </a:graphic>
      </p:graphicFrame>
      <p:sp>
        <p:nvSpPr>
          <p:cNvPr id="82" name="Google Shape;82;p2"/>
          <p:cNvSpPr/>
          <p:nvPr/>
        </p:nvSpPr>
        <p:spPr>
          <a:xfrm>
            <a:off x="6240015" y="3714108"/>
            <a:ext cx="5326267" cy="2678359"/>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Conclusions</a:t>
            </a:r>
            <a:endParaRPr sz="2000" b="1" i="1"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2000" dirty="0">
                <a:solidFill>
                  <a:schemeClr val="dk1"/>
                </a:solidFill>
                <a:latin typeface="Calibri"/>
                <a:ea typeface="Calibri"/>
                <a:cs typeface="Calibri"/>
                <a:sym typeface="Calibri"/>
              </a:rPr>
              <a:t>All IR channels meet the required radiometric accuracy (&lt;1 K @300 K). </a:t>
            </a:r>
          </a:p>
          <a:p>
            <a:pPr marL="285750" marR="0" lvl="0" indent="-285750" algn="just" rtl="0">
              <a:spcBef>
                <a:spcPts val="0"/>
              </a:spcBef>
              <a:spcAft>
                <a:spcPts val="0"/>
              </a:spcAft>
              <a:buClr>
                <a:schemeClr val="dk1"/>
              </a:buClr>
              <a:buSzPts val="1400"/>
              <a:buFont typeface="Arial"/>
              <a:buChar char="•"/>
            </a:pPr>
            <a:r>
              <a:rPr lang="en-US" sz="2000" dirty="0">
                <a:solidFill>
                  <a:schemeClr val="dk1"/>
                </a:solidFill>
                <a:latin typeface="Calibri"/>
                <a:ea typeface="Calibri"/>
                <a:cs typeface="Calibri"/>
                <a:sym typeface="Calibri"/>
              </a:rPr>
              <a:t>The stated accuracy does not vary with time of the day, season of the year, radiance intensity, and scan angle.</a:t>
            </a:r>
          </a:p>
        </p:txBody>
      </p:sp>
      <p:sp>
        <p:nvSpPr>
          <p:cNvPr id="83" name="Google Shape;83;p2"/>
          <p:cNvSpPr/>
          <p:nvPr/>
        </p:nvSpPr>
        <p:spPr>
          <a:xfrm>
            <a:off x="9185194" y="2323841"/>
            <a:ext cx="24642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Calibri"/>
                <a:ea typeface="Calibri"/>
                <a:cs typeface="Calibri"/>
                <a:sym typeface="Calibri"/>
              </a:rPr>
              <a:t>GEO-GEO inter-comparison Criteria:</a:t>
            </a:r>
            <a:endParaRPr/>
          </a:p>
        </p:txBody>
      </p:sp>
      <p:sp>
        <p:nvSpPr>
          <p:cNvPr id="84" name="Google Shape;84;p2"/>
          <p:cNvSpPr/>
          <p:nvPr/>
        </p:nvSpPr>
        <p:spPr>
          <a:xfrm>
            <a:off x="9189495" y="2490329"/>
            <a:ext cx="2705443"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Spatial domain: [-20.S and 20.N] in latitude</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Difference in cosine viewing zenith angle &lt; 2%</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Time difference: &lt; minute</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Spatial homogeneity: standard deviation of 5x5 array &lt; channel dependent threshold </a:t>
            </a:r>
            <a:endParaRPr/>
          </a:p>
        </p:txBody>
      </p:sp>
      <p:pic>
        <p:nvPicPr>
          <p:cNvPr id="87" name="Google Shape;87;p2"/>
          <p:cNvPicPr preferRelativeResize="0"/>
          <p:nvPr/>
        </p:nvPicPr>
        <p:blipFill rotWithShape="1">
          <a:blip r:embed="rId4">
            <a:alphaModFix/>
          </a:blip>
          <a:srcRect/>
          <a:stretch/>
        </p:blipFill>
        <p:spPr>
          <a:xfrm>
            <a:off x="2875819" y="4666248"/>
            <a:ext cx="3016812" cy="1508859"/>
          </a:xfrm>
          <a:prstGeom prst="rect">
            <a:avLst/>
          </a:prstGeom>
          <a:noFill/>
          <a:ln>
            <a:noFill/>
          </a:ln>
        </p:spPr>
      </p:pic>
      <p:sp>
        <p:nvSpPr>
          <p:cNvPr id="88" name="Google Shape;88;p2"/>
          <p:cNvSpPr txBox="1"/>
          <p:nvPr/>
        </p:nvSpPr>
        <p:spPr>
          <a:xfrm>
            <a:off x="552532" y="5845888"/>
            <a:ext cx="210388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Figure 1.  Stable radiance difference to the reference instruments</a:t>
            </a:r>
            <a:endParaRPr sz="1200" dirty="0">
              <a:solidFill>
                <a:schemeClr val="dk1"/>
              </a:solidFill>
              <a:latin typeface="Calibri"/>
              <a:ea typeface="Calibri"/>
              <a:cs typeface="Calibri"/>
              <a:sym typeface="Calibri"/>
            </a:endParaRPr>
          </a:p>
        </p:txBody>
      </p:sp>
      <p:sp>
        <p:nvSpPr>
          <p:cNvPr id="89" name="Google Shape;89;p2"/>
          <p:cNvSpPr txBox="1"/>
          <p:nvPr/>
        </p:nvSpPr>
        <p:spPr>
          <a:xfrm>
            <a:off x="2884184" y="6099201"/>
            <a:ext cx="300008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Figure 2. Slight calibration variation can be observed at the satellite midnight time </a:t>
            </a:r>
            <a:endParaRPr sz="12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1" name="Google Shape;101;p4"/>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02" name="Google Shape;102;p4"/>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03" name="Google Shape;103;p4"/>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04" name="Google Shape;104;p4"/>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Overall Accuracy</a:t>
            </a:r>
            <a:endParaRPr dirty="0"/>
          </a:p>
        </p:txBody>
      </p:sp>
      <p:graphicFrame>
        <p:nvGraphicFramePr>
          <p:cNvPr id="105" name="Google Shape;105;p4"/>
          <p:cNvGraphicFramePr/>
          <p:nvPr>
            <p:extLst>
              <p:ext uri="{D42A27DB-BD31-4B8C-83A1-F6EECF244321}">
                <p14:modId xmlns:p14="http://schemas.microsoft.com/office/powerpoint/2010/main" val="101679026"/>
              </p:ext>
            </p:extLst>
          </p:nvPr>
        </p:nvGraphicFramePr>
        <p:xfrm>
          <a:off x="614128" y="1259481"/>
          <a:ext cx="8101600" cy="4799925"/>
        </p:xfrm>
        <a:graphic>
          <a:graphicData uri="http://schemas.openxmlformats.org/drawingml/2006/table">
            <a:tbl>
              <a:tblPr>
                <a:noFill/>
              </a:tblPr>
              <a:tblGrid>
                <a:gridCol w="630850">
                  <a:extLst>
                    <a:ext uri="{9D8B030D-6E8A-4147-A177-3AD203B41FA5}">
                      <a16:colId xmlns:a16="http://schemas.microsoft.com/office/drawing/2014/main" val="20000"/>
                    </a:ext>
                  </a:extLst>
                </a:gridCol>
                <a:gridCol w="1245125">
                  <a:extLst>
                    <a:ext uri="{9D8B030D-6E8A-4147-A177-3AD203B41FA5}">
                      <a16:colId xmlns:a16="http://schemas.microsoft.com/office/drawing/2014/main" val="20001"/>
                    </a:ext>
                  </a:extLst>
                </a:gridCol>
                <a:gridCol w="1245125">
                  <a:extLst>
                    <a:ext uri="{9D8B030D-6E8A-4147-A177-3AD203B41FA5}">
                      <a16:colId xmlns:a16="http://schemas.microsoft.com/office/drawing/2014/main" val="20002"/>
                    </a:ext>
                  </a:extLst>
                </a:gridCol>
                <a:gridCol w="1245125">
                  <a:extLst>
                    <a:ext uri="{9D8B030D-6E8A-4147-A177-3AD203B41FA5}">
                      <a16:colId xmlns:a16="http://schemas.microsoft.com/office/drawing/2014/main" val="20003"/>
                    </a:ext>
                  </a:extLst>
                </a:gridCol>
                <a:gridCol w="1245125">
                  <a:extLst>
                    <a:ext uri="{9D8B030D-6E8A-4147-A177-3AD203B41FA5}">
                      <a16:colId xmlns:a16="http://schemas.microsoft.com/office/drawing/2014/main" val="20004"/>
                    </a:ext>
                  </a:extLst>
                </a:gridCol>
                <a:gridCol w="1245125">
                  <a:extLst>
                    <a:ext uri="{9D8B030D-6E8A-4147-A177-3AD203B41FA5}">
                      <a16:colId xmlns:a16="http://schemas.microsoft.com/office/drawing/2014/main" val="20007"/>
                    </a:ext>
                  </a:extLst>
                </a:gridCol>
                <a:gridCol w="1245125">
                  <a:extLst>
                    <a:ext uri="{9D8B030D-6E8A-4147-A177-3AD203B41FA5}">
                      <a16:colId xmlns:a16="http://schemas.microsoft.com/office/drawing/2014/main" val="20008"/>
                    </a:ext>
                  </a:extLst>
                </a:gridCol>
              </a:tblGrid>
              <a:tr h="369225">
                <a:tc gridSpan="7">
                  <a:txBody>
                    <a:bodyPr/>
                    <a:lstStyle/>
                    <a:p>
                      <a:pPr marL="0" marR="0" lvl="0" indent="0" algn="ctr" rtl="0">
                        <a:spcBef>
                          <a:spcPts val="0"/>
                        </a:spcBef>
                        <a:spcAft>
                          <a:spcPts val="0"/>
                        </a:spcAft>
                        <a:buNone/>
                      </a:pPr>
                      <a:r>
                        <a:rPr lang="en-US" sz="1800" u="none" strike="noStrike" cap="none"/>
                        <a:t>Radiometric Accuracy IR (mK)</a:t>
                      </a:r>
                      <a:endParaRPr sz="1800" b="0"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9225">
                <a:tc rowSpan="2">
                  <a:txBody>
                    <a:bodyPr/>
                    <a:lstStyle/>
                    <a:p>
                      <a:pPr marL="0" marR="0" lvl="0" indent="0" algn="ctr" rtl="0">
                        <a:spcBef>
                          <a:spcPts val="0"/>
                        </a:spcBef>
                        <a:spcAft>
                          <a:spcPts val="0"/>
                        </a:spcAft>
                        <a:buNone/>
                      </a:pPr>
                      <a:r>
                        <a:rPr lang="en-US" sz="1800" u="none" strike="noStrike" cap="none"/>
                        <a:t>Band</a:t>
                      </a:r>
                      <a:endParaRPr sz="1800" b="0" i="0" u="none" strike="noStrike" cap="none">
                        <a:solidFill>
                          <a:srgbClr val="000000"/>
                        </a:solidFill>
                        <a:latin typeface="Calibri"/>
                        <a:ea typeface="Calibri"/>
                        <a:cs typeface="Calibri"/>
                        <a:sym typeface="Calibri"/>
                      </a:endParaRPr>
                    </a:p>
                  </a:txBody>
                  <a:tcPr marL="9525" marR="9525" marT="9525" marB="0" anchor="ctr"/>
                </a:tc>
                <a:tc gridSpan="2">
                  <a:txBody>
                    <a:bodyPr/>
                    <a:lstStyle/>
                    <a:p>
                      <a:pPr marL="0" marR="0" lvl="0" indent="0" algn="ctr" rtl="0">
                        <a:spcBef>
                          <a:spcPts val="0"/>
                        </a:spcBef>
                        <a:spcAft>
                          <a:spcPts val="0"/>
                        </a:spcAft>
                        <a:buNone/>
                      </a:pPr>
                      <a:r>
                        <a:rPr lang="en-US" sz="1800" u="none" strike="noStrike" cap="none"/>
                        <a:t>GEO-LEO Metop-B/IASI</a:t>
                      </a:r>
                      <a:endParaRPr sz="1800" b="0"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n-US"/>
                    </a:p>
                  </a:txBody>
                  <a:tcPr/>
                </a:tc>
                <a:tc gridSpan="2">
                  <a:txBody>
                    <a:bodyPr/>
                    <a:lstStyle/>
                    <a:p>
                      <a:pPr marL="0" marR="0" lvl="0" indent="0" algn="ctr" rtl="0">
                        <a:spcBef>
                          <a:spcPts val="0"/>
                        </a:spcBef>
                        <a:spcAft>
                          <a:spcPts val="0"/>
                        </a:spcAft>
                        <a:buNone/>
                      </a:pPr>
                      <a:r>
                        <a:rPr lang="en-US" sz="1800" u="none" strike="noStrike" cap="none">
                          <a:solidFill>
                            <a:srgbClr val="FF0000"/>
                          </a:solidFill>
                        </a:rPr>
                        <a:t>GEO-LEO Metop-C/IASI</a:t>
                      </a:r>
                      <a:endParaRPr sz="1800" b="0" i="0" u="none" strike="noStrike" cap="none">
                        <a:solidFill>
                          <a:srgbClr val="FF0000"/>
                        </a:solidFill>
                        <a:latin typeface="Calibri"/>
                        <a:ea typeface="Calibri"/>
                        <a:cs typeface="Calibri"/>
                        <a:sym typeface="Calibri"/>
                      </a:endParaRPr>
                    </a:p>
                  </a:txBody>
                  <a:tcPr marL="9525" marR="9525" marT="9525" marB="0" anchor="b"/>
                </a:tc>
                <a:tc hMerge="1">
                  <a:txBody>
                    <a:bodyPr/>
                    <a:lstStyle/>
                    <a:p>
                      <a:endParaRPr lang="en-US"/>
                    </a:p>
                  </a:txBody>
                  <a:tcPr/>
                </a:tc>
                <a:tc gridSpan="2">
                  <a:txBody>
                    <a:bodyPr/>
                    <a:lstStyle/>
                    <a:p>
                      <a:pPr marL="0" marR="0" lvl="0" indent="0" algn="ctr" rtl="0">
                        <a:spcBef>
                          <a:spcPts val="0"/>
                        </a:spcBef>
                        <a:spcAft>
                          <a:spcPts val="0"/>
                        </a:spcAft>
                        <a:buNone/>
                      </a:pPr>
                      <a:r>
                        <a:rPr lang="en-US" sz="1800" u="none" strike="noStrike" cap="none"/>
                        <a:t>GEO-LEO N20/CrIS</a:t>
                      </a:r>
                      <a:endParaRPr sz="1800" b="0"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n-US"/>
                    </a:p>
                  </a:txBody>
                  <a:tcPr/>
                </a:tc>
                <a:extLst>
                  <a:ext uri="{0D108BD9-81ED-4DB2-BD59-A6C34878D82A}">
                    <a16:rowId xmlns:a16="http://schemas.microsoft.com/office/drawing/2014/main" val="10001"/>
                  </a:ext>
                </a:extLst>
              </a:tr>
              <a:tr h="369225">
                <a:tc vMerge="1">
                  <a:txBody>
                    <a:bodyPr/>
                    <a:lstStyle/>
                    <a:p>
                      <a:endParaRPr lang="en-US"/>
                    </a:p>
                  </a:txBody>
                  <a:tcPr/>
                </a:tc>
                <a:tc>
                  <a:txBody>
                    <a:bodyPr/>
                    <a:lstStyle/>
                    <a:p>
                      <a:pPr marL="0" marR="0" lvl="0" indent="0" algn="ctr" rtl="0">
                        <a:spcBef>
                          <a:spcPts val="0"/>
                        </a:spcBef>
                        <a:spcAft>
                          <a:spcPts val="0"/>
                        </a:spcAft>
                        <a:buNone/>
                      </a:pPr>
                      <a:r>
                        <a:rPr lang="en-US" sz="1800" u="none" strike="noStrike" cap="none"/>
                        <a:t>Mean</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800" u="none" strike="noStrike" cap="none" dirty="0"/>
                        <a:t>STDV</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800" u="none" strike="noStrike" cap="none">
                          <a:solidFill>
                            <a:srgbClr val="FF0000"/>
                          </a:solidFill>
                        </a:rPr>
                        <a:t>Mean</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800" u="none" strike="noStrike" cap="none">
                          <a:solidFill>
                            <a:srgbClr val="FF0000"/>
                          </a:solidFill>
                        </a:rPr>
                        <a:t>STDV</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800" u="none" strike="noStrike" cap="none"/>
                        <a:t>Mean</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800" u="none" strike="noStrike" cap="none"/>
                        <a:t>STDV</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2"/>
                  </a:ext>
                </a:extLst>
              </a:tr>
              <a:tr h="369225">
                <a:tc>
                  <a:txBody>
                    <a:bodyPr/>
                    <a:lstStyle/>
                    <a:p>
                      <a:pPr marL="0" marR="0" lvl="0" indent="0" algn="r" rtl="0">
                        <a:spcBef>
                          <a:spcPts val="0"/>
                        </a:spcBef>
                        <a:spcAft>
                          <a:spcPts val="0"/>
                        </a:spcAft>
                        <a:buNone/>
                      </a:pPr>
                      <a:r>
                        <a:rPr lang="en-US" sz="1800" u="none" strike="noStrike" cap="none"/>
                        <a:t>7</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-36</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161</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-29</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163</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n-US" sz="1800" b="0" i="0" u="none" strike="noStrike" cap="none" dirty="0">
                          <a:solidFill>
                            <a:schemeClr val="tx1"/>
                          </a:solidFill>
                          <a:latin typeface="Calibri"/>
                          <a:ea typeface="Calibri"/>
                          <a:cs typeface="Calibri"/>
                          <a:sym typeface="Calibri"/>
                        </a:rPr>
                        <a:t>(</a:t>
                      </a:r>
                      <a:r>
                        <a:rPr lang="en-US" sz="1800" b="0" i="0" u="none" strike="noStrike" cap="none" dirty="0" err="1">
                          <a:solidFill>
                            <a:schemeClr val="tx1"/>
                          </a:solidFill>
                          <a:latin typeface="Calibri"/>
                          <a:ea typeface="Calibri"/>
                          <a:cs typeface="Calibri"/>
                          <a:sym typeface="Calibri"/>
                        </a:rPr>
                        <a:t>i</a:t>
                      </a:r>
                      <a:r>
                        <a:rPr lang="en-US" sz="1800" b="0" i="0" u="none" strike="noStrike" cap="none" dirty="0">
                          <a:solidFill>
                            <a:schemeClr val="tx1"/>
                          </a:solidFill>
                          <a:latin typeface="Calibri"/>
                          <a:ea typeface="Calibri"/>
                          <a:cs typeface="Calibri"/>
                          <a:sym typeface="Calibri"/>
                        </a:rPr>
                        <a:t>)</a:t>
                      </a:r>
                      <a:endParaRPr sz="1800" b="0" i="0" u="none" strike="noStrike" cap="none" dirty="0">
                        <a:solidFill>
                          <a:schemeClr val="tx1"/>
                        </a:solidFill>
                        <a:latin typeface="Calibri"/>
                        <a:ea typeface="Calibri"/>
                        <a:cs typeface="Calibri"/>
                        <a:sym typeface="Calibri"/>
                      </a:endParaRP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dirty="0">
                          <a:solidFill>
                            <a:schemeClr val="tx1"/>
                          </a:solidFill>
                          <a:latin typeface="+mn-lt"/>
                          <a:ea typeface="Calibri"/>
                          <a:cs typeface="Calibri"/>
                          <a:sym typeface="Calibri"/>
                        </a:rPr>
                        <a:t>(</a:t>
                      </a:r>
                      <a:r>
                        <a:rPr lang="en-US" sz="1800" b="0" i="0" u="none" strike="noStrike" cap="none" dirty="0" err="1">
                          <a:solidFill>
                            <a:schemeClr val="tx1"/>
                          </a:solidFill>
                          <a:latin typeface="+mn-lt"/>
                          <a:ea typeface="Calibri"/>
                          <a:cs typeface="Calibri"/>
                          <a:sym typeface="Calibri"/>
                        </a:rPr>
                        <a:t>i</a:t>
                      </a:r>
                      <a:r>
                        <a:rPr lang="en-US" sz="1800" b="0" i="0" u="none" strike="noStrike" cap="none" dirty="0">
                          <a:solidFill>
                            <a:schemeClr val="tx1"/>
                          </a:solidFill>
                          <a:latin typeface="+mn-lt"/>
                          <a:ea typeface="Calibri"/>
                          <a:cs typeface="Calibri"/>
                          <a:sym typeface="Calibri"/>
                        </a:rPr>
                        <a:t>)</a:t>
                      </a:r>
                    </a:p>
                  </a:txBody>
                  <a:tcPr marL="9525" marR="9525" marT="9525" marB="0" anchor="b"/>
                </a:tc>
                <a:extLst>
                  <a:ext uri="{0D108BD9-81ED-4DB2-BD59-A6C34878D82A}">
                    <a16:rowId xmlns:a16="http://schemas.microsoft.com/office/drawing/2014/main" val="10003"/>
                  </a:ext>
                </a:extLst>
              </a:tr>
              <a:tr h="369225">
                <a:tc>
                  <a:txBody>
                    <a:bodyPr/>
                    <a:lstStyle/>
                    <a:p>
                      <a:pPr marL="0" marR="0" lvl="0" indent="0" algn="r" rtl="0">
                        <a:spcBef>
                          <a:spcPts val="0"/>
                        </a:spcBef>
                        <a:spcAft>
                          <a:spcPts val="0"/>
                        </a:spcAft>
                        <a:buNone/>
                      </a:pPr>
                      <a:r>
                        <a:rPr lang="en-US" sz="1800" u="none" strike="noStrike" cap="none"/>
                        <a:t>8</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-17</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60</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-15</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62</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222</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83</a:t>
                      </a:r>
                      <a:endParaRPr sz="1800" b="0" i="0" u="none" strike="noStrike" cap="none" dirty="0">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4"/>
                  </a:ext>
                </a:extLst>
              </a:tr>
              <a:tr h="369225">
                <a:tc>
                  <a:txBody>
                    <a:bodyPr/>
                    <a:lstStyle/>
                    <a:p>
                      <a:pPr marL="0" marR="0" lvl="0" indent="0" algn="r" rtl="0">
                        <a:spcBef>
                          <a:spcPts val="0"/>
                        </a:spcBef>
                        <a:spcAft>
                          <a:spcPts val="0"/>
                        </a:spcAft>
                        <a:buNone/>
                      </a:pPr>
                      <a:r>
                        <a:rPr lang="en-US" sz="1800" u="none" strike="noStrike" cap="none"/>
                        <a:t>9</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-89</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98</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-87</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100</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-76</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86</a:t>
                      </a:r>
                      <a:endParaRPr sz="1800" b="0" i="0" u="none" strike="noStrike" cap="none" dirty="0">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5"/>
                  </a:ext>
                </a:extLst>
              </a:tr>
              <a:tr h="369225">
                <a:tc>
                  <a:txBody>
                    <a:bodyPr/>
                    <a:lstStyle/>
                    <a:p>
                      <a:pPr marL="0" marR="0" lvl="0" indent="0" algn="r" rtl="0">
                        <a:spcBef>
                          <a:spcPts val="0"/>
                        </a:spcBef>
                        <a:spcAft>
                          <a:spcPts val="0"/>
                        </a:spcAft>
                        <a:buNone/>
                      </a:pPr>
                      <a:r>
                        <a:rPr lang="en-US" sz="1800" u="none" strike="noStrike" cap="none"/>
                        <a:t>10</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31</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126</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31</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126</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43</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109</a:t>
                      </a:r>
                      <a:endParaRPr sz="1800" b="0" i="0" u="none" strike="noStrike" cap="none" dirty="0">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6"/>
                  </a:ext>
                </a:extLst>
              </a:tr>
              <a:tr h="369225">
                <a:tc>
                  <a:txBody>
                    <a:bodyPr/>
                    <a:lstStyle/>
                    <a:p>
                      <a:pPr marL="0" marR="0" lvl="0" indent="0" algn="r" rtl="0">
                        <a:spcBef>
                          <a:spcPts val="0"/>
                        </a:spcBef>
                        <a:spcAft>
                          <a:spcPts val="0"/>
                        </a:spcAft>
                        <a:buNone/>
                      </a:pPr>
                      <a:r>
                        <a:rPr lang="en-US" sz="1800" u="none" strike="noStrike" cap="none"/>
                        <a:t>11</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-57</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335</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-53</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341</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t>
                      </a:r>
                      <a:r>
                        <a:rPr kumimoji="0" lang="en-US" sz="1800" b="0" i="0" u="none" strike="noStrike" kern="1200" cap="none" spc="0" normalizeH="0" baseline="0" noProof="0" dirty="0" err="1">
                          <a:ln>
                            <a:noFill/>
                          </a:ln>
                          <a:solidFill>
                            <a:prstClr val="black"/>
                          </a:solidFill>
                          <a:effectLst/>
                          <a:uLnTx/>
                          <a:uFillTx/>
                          <a:latin typeface="Calibri"/>
                          <a:ea typeface="Calibri"/>
                          <a:cs typeface="Calibri"/>
                          <a:sym typeface="Calibri"/>
                        </a:rPr>
                        <a:t>i</a:t>
                      </a: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t>
                      </a:r>
                      <a:r>
                        <a:rPr kumimoji="0" lang="en-US" sz="1800" b="0" i="0" u="none" strike="noStrike" kern="1200" cap="none" spc="0" normalizeH="0" baseline="0" noProof="0" dirty="0" err="1">
                          <a:ln>
                            <a:noFill/>
                          </a:ln>
                          <a:solidFill>
                            <a:prstClr val="black"/>
                          </a:solidFill>
                          <a:effectLst/>
                          <a:uLnTx/>
                          <a:uFillTx/>
                          <a:latin typeface="Calibri"/>
                          <a:ea typeface="Calibri"/>
                          <a:cs typeface="Calibri"/>
                          <a:sym typeface="Calibri"/>
                        </a:rPr>
                        <a:t>i</a:t>
                      </a: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t>
                      </a:r>
                    </a:p>
                  </a:txBody>
                  <a:tcPr marL="9525" marR="9525" marT="9525" marB="0" anchor="b"/>
                </a:tc>
                <a:extLst>
                  <a:ext uri="{0D108BD9-81ED-4DB2-BD59-A6C34878D82A}">
                    <a16:rowId xmlns:a16="http://schemas.microsoft.com/office/drawing/2014/main" val="10007"/>
                  </a:ext>
                </a:extLst>
              </a:tr>
              <a:tr h="369225">
                <a:tc>
                  <a:txBody>
                    <a:bodyPr/>
                    <a:lstStyle/>
                    <a:p>
                      <a:pPr marL="0" marR="0" lvl="0" indent="0" algn="r" rtl="0">
                        <a:spcBef>
                          <a:spcPts val="0"/>
                        </a:spcBef>
                        <a:spcAft>
                          <a:spcPts val="0"/>
                        </a:spcAft>
                        <a:buNone/>
                      </a:pPr>
                      <a:r>
                        <a:rPr lang="en-US" sz="1800" u="none" strike="noStrike" cap="none"/>
                        <a:t>12</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-24</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263</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2</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267</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37</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216</a:t>
                      </a:r>
                      <a:endParaRPr sz="1800" b="0" i="0" u="none" strike="noStrike" cap="none" dirty="0">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8"/>
                  </a:ext>
                </a:extLst>
              </a:tr>
              <a:tr h="369225">
                <a:tc>
                  <a:txBody>
                    <a:bodyPr/>
                    <a:lstStyle/>
                    <a:p>
                      <a:pPr marL="0" marR="0" lvl="0" indent="0" algn="r" rtl="0">
                        <a:spcBef>
                          <a:spcPts val="0"/>
                        </a:spcBef>
                        <a:spcAft>
                          <a:spcPts val="0"/>
                        </a:spcAft>
                        <a:buNone/>
                      </a:pPr>
                      <a:r>
                        <a:rPr lang="en-US" sz="1800" u="none" strike="noStrike" cap="none"/>
                        <a:t>13</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-50</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450</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-42</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456</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-9</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362</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9"/>
                  </a:ext>
                </a:extLst>
              </a:tr>
              <a:tr h="369225">
                <a:tc>
                  <a:txBody>
                    <a:bodyPr/>
                    <a:lstStyle/>
                    <a:p>
                      <a:pPr marL="0" marR="0" lvl="0" indent="0" algn="r" rtl="0">
                        <a:spcBef>
                          <a:spcPts val="0"/>
                        </a:spcBef>
                        <a:spcAft>
                          <a:spcPts val="0"/>
                        </a:spcAft>
                        <a:buNone/>
                      </a:pPr>
                      <a:r>
                        <a:rPr lang="en-US" sz="1800" u="none" strike="noStrike" cap="none"/>
                        <a:t>14</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-29</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492</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-21</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493</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b="0" i="0" u="none" strike="noStrike" cap="none" dirty="0">
                          <a:solidFill>
                            <a:srgbClr val="000000"/>
                          </a:solidFill>
                          <a:latin typeface="Calibri"/>
                          <a:ea typeface="Calibri"/>
                          <a:cs typeface="Calibri"/>
                          <a:sym typeface="Calibri"/>
                        </a:rPr>
                        <a:t>8</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395</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0"/>
                  </a:ext>
                </a:extLst>
              </a:tr>
              <a:tr h="369225">
                <a:tc>
                  <a:txBody>
                    <a:bodyPr/>
                    <a:lstStyle/>
                    <a:p>
                      <a:pPr marL="0" marR="0" lvl="0" indent="0" algn="r" rtl="0">
                        <a:spcBef>
                          <a:spcPts val="0"/>
                        </a:spcBef>
                        <a:spcAft>
                          <a:spcPts val="0"/>
                        </a:spcAft>
                        <a:buNone/>
                      </a:pPr>
                      <a:r>
                        <a:rPr lang="en-US" sz="1800" u="none" strike="noStrike" cap="none"/>
                        <a:t>15</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22</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495</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34</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496</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56</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403</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1"/>
                  </a:ext>
                </a:extLst>
              </a:tr>
              <a:tr h="369225">
                <a:tc>
                  <a:txBody>
                    <a:bodyPr/>
                    <a:lstStyle/>
                    <a:p>
                      <a:pPr marL="0" marR="0" lvl="0" indent="0" algn="r" rtl="0">
                        <a:spcBef>
                          <a:spcPts val="0"/>
                        </a:spcBef>
                        <a:spcAft>
                          <a:spcPts val="0"/>
                        </a:spcAft>
                        <a:buNone/>
                      </a:pPr>
                      <a:r>
                        <a:rPr lang="en-US" sz="1800" u="none" strike="noStrike" cap="none"/>
                        <a:t>16</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110</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t>425</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solidFill>
                            <a:srgbClr val="FF0000"/>
                          </a:solidFill>
                        </a:rPr>
                        <a:t>128</a:t>
                      </a:r>
                      <a:endParaRPr sz="1800" b="0" i="0" u="none" strike="noStrike" cap="none" dirty="0">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a:solidFill>
                            <a:srgbClr val="FF0000"/>
                          </a:solidFill>
                        </a:rPr>
                        <a:t>430</a:t>
                      </a:r>
                      <a:endParaRPr sz="1800" b="0" i="0" u="none" strike="noStrike" cap="none">
                        <a:solidFill>
                          <a:srgbClr val="FF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149</a:t>
                      </a:r>
                      <a:endParaRPr sz="18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n-US" sz="1800" u="none" strike="noStrike" cap="none" dirty="0"/>
                        <a:t>358</a:t>
                      </a:r>
                      <a:endParaRPr sz="1800" b="0" i="0" u="none" strike="noStrike" cap="none" dirty="0">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2"/>
                  </a:ext>
                </a:extLst>
              </a:tr>
            </a:tbl>
          </a:graphicData>
        </a:graphic>
      </p:graphicFrame>
      <p:pic>
        <p:nvPicPr>
          <p:cNvPr id="7" name="Picture 6">
            <a:extLst>
              <a:ext uri="{FF2B5EF4-FFF2-40B4-BE49-F238E27FC236}">
                <a16:creationId xmlns:a16="http://schemas.microsoft.com/office/drawing/2014/main" id="{3A2D8EBA-4406-4694-9252-C47AC96060A2}"/>
              </a:ext>
            </a:extLst>
          </p:cNvPr>
          <p:cNvPicPr>
            <a:picLocks noChangeAspect="1"/>
          </p:cNvPicPr>
          <p:nvPr/>
        </p:nvPicPr>
        <p:blipFill>
          <a:blip r:embed="rId3"/>
          <a:stretch>
            <a:fillRect/>
          </a:stretch>
        </p:blipFill>
        <p:spPr>
          <a:xfrm>
            <a:off x="9045241" y="1369008"/>
            <a:ext cx="2882151" cy="1644594"/>
          </a:xfrm>
          <a:prstGeom prst="rect">
            <a:avLst/>
          </a:prstGeom>
        </p:spPr>
      </p:pic>
      <p:sp>
        <p:nvSpPr>
          <p:cNvPr id="2" name="TextBox 1">
            <a:extLst>
              <a:ext uri="{FF2B5EF4-FFF2-40B4-BE49-F238E27FC236}">
                <a16:creationId xmlns:a16="http://schemas.microsoft.com/office/drawing/2014/main" id="{F575A0F5-33F3-4C58-BF4F-9F62B321344B}"/>
              </a:ext>
            </a:extLst>
          </p:cNvPr>
          <p:cNvSpPr txBox="1"/>
          <p:nvPr/>
        </p:nvSpPr>
        <p:spPr>
          <a:xfrm>
            <a:off x="9174145" y="3265714"/>
            <a:ext cx="2753247" cy="923330"/>
          </a:xfrm>
          <a:prstGeom prst="rect">
            <a:avLst/>
          </a:prstGeom>
          <a:noFill/>
        </p:spPr>
        <p:txBody>
          <a:bodyPr wrap="square" rtlCol="0">
            <a:spAutoFit/>
          </a:bodyPr>
          <a:lstStyle/>
          <a:p>
            <a:r>
              <a:rPr lang="en-US" dirty="0"/>
              <a:t>(</a:t>
            </a:r>
            <a:r>
              <a:rPr lang="en-US" dirty="0" err="1"/>
              <a:t>i</a:t>
            </a:r>
            <a:r>
              <a:rPr lang="en-US" dirty="0"/>
              <a:t>): Unreliable results because </a:t>
            </a:r>
            <a:r>
              <a:rPr lang="en-US" dirty="0" err="1"/>
              <a:t>CrIS</a:t>
            </a:r>
            <a:r>
              <a:rPr lang="en-US" dirty="0"/>
              <a:t> only partially covers these channels.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09"/>
        <p:cNvGrpSpPr/>
        <p:nvPr/>
      </p:nvGrpSpPr>
      <p:grpSpPr>
        <a:xfrm>
          <a:off x="0" y="0"/>
          <a:ext cx="0" cy="0"/>
          <a:chOff x="0" y="0"/>
          <a:chExt cx="0" cy="0"/>
        </a:xfrm>
      </p:grpSpPr>
      <p:sp>
        <p:nvSpPr>
          <p:cNvPr id="110" name="Google Shape;110;p5"/>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11" name="Google Shape;111;p5"/>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12" name="Google Shape;112;p5"/>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113" name="Google Shape;113;p5"/>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Independent of Scene Radiance</a:t>
            </a:r>
            <a:endParaRPr dirty="0"/>
          </a:p>
        </p:txBody>
      </p:sp>
      <p:grpSp>
        <p:nvGrpSpPr>
          <p:cNvPr id="114" name="Google Shape;114;p5"/>
          <p:cNvGrpSpPr/>
          <p:nvPr/>
        </p:nvGrpSpPr>
        <p:grpSpPr>
          <a:xfrm>
            <a:off x="304800" y="1104900"/>
            <a:ext cx="11247120" cy="5237825"/>
            <a:chOff x="419100" y="1065260"/>
            <a:chExt cx="11247120" cy="5237825"/>
          </a:xfrm>
        </p:grpSpPr>
        <p:pic>
          <p:nvPicPr>
            <p:cNvPr id="115" name="Google Shape;115;p5"/>
            <p:cNvPicPr preferRelativeResize="0"/>
            <p:nvPr/>
          </p:nvPicPr>
          <p:blipFill rotWithShape="1">
            <a:blip r:embed="rId3">
              <a:alphaModFix/>
            </a:blip>
            <a:srcRect r="5585"/>
            <a:stretch/>
          </p:blipFill>
          <p:spPr>
            <a:xfrm>
              <a:off x="419100" y="1082366"/>
              <a:ext cx="2705100" cy="1719072"/>
            </a:xfrm>
            <a:prstGeom prst="rect">
              <a:avLst/>
            </a:prstGeom>
            <a:noFill/>
            <a:ln>
              <a:noFill/>
            </a:ln>
          </p:spPr>
        </p:pic>
        <p:pic>
          <p:nvPicPr>
            <p:cNvPr id="116" name="Google Shape;116;p5"/>
            <p:cNvPicPr preferRelativeResize="0"/>
            <p:nvPr/>
          </p:nvPicPr>
          <p:blipFill rotWithShape="1">
            <a:blip r:embed="rId4">
              <a:alphaModFix/>
            </a:blip>
            <a:srcRect r="5585"/>
            <a:stretch/>
          </p:blipFill>
          <p:spPr>
            <a:xfrm>
              <a:off x="3228498" y="1082366"/>
              <a:ext cx="2705100" cy="1719072"/>
            </a:xfrm>
            <a:prstGeom prst="rect">
              <a:avLst/>
            </a:prstGeom>
            <a:noFill/>
            <a:ln>
              <a:noFill/>
            </a:ln>
          </p:spPr>
        </p:pic>
        <p:pic>
          <p:nvPicPr>
            <p:cNvPr id="117" name="Google Shape;117;p5"/>
            <p:cNvPicPr preferRelativeResize="0"/>
            <p:nvPr/>
          </p:nvPicPr>
          <p:blipFill rotWithShape="1">
            <a:blip r:embed="rId5">
              <a:alphaModFix/>
            </a:blip>
            <a:srcRect r="5585"/>
            <a:stretch/>
          </p:blipFill>
          <p:spPr>
            <a:xfrm>
              <a:off x="6088380" y="1065260"/>
              <a:ext cx="2705100" cy="1719072"/>
            </a:xfrm>
            <a:prstGeom prst="rect">
              <a:avLst/>
            </a:prstGeom>
            <a:noFill/>
            <a:ln>
              <a:noFill/>
            </a:ln>
          </p:spPr>
        </p:pic>
        <p:pic>
          <p:nvPicPr>
            <p:cNvPr id="118" name="Google Shape;118;p5"/>
            <p:cNvPicPr preferRelativeResize="0"/>
            <p:nvPr/>
          </p:nvPicPr>
          <p:blipFill rotWithShape="1">
            <a:blip r:embed="rId6">
              <a:alphaModFix/>
            </a:blip>
            <a:srcRect r="5585"/>
            <a:stretch/>
          </p:blipFill>
          <p:spPr>
            <a:xfrm>
              <a:off x="8945880" y="1066800"/>
              <a:ext cx="2705100" cy="1719072"/>
            </a:xfrm>
            <a:prstGeom prst="rect">
              <a:avLst/>
            </a:prstGeom>
            <a:noFill/>
            <a:ln>
              <a:noFill/>
            </a:ln>
          </p:spPr>
        </p:pic>
        <p:pic>
          <p:nvPicPr>
            <p:cNvPr id="119" name="Google Shape;119;p5"/>
            <p:cNvPicPr preferRelativeResize="0"/>
            <p:nvPr/>
          </p:nvPicPr>
          <p:blipFill rotWithShape="1">
            <a:blip r:embed="rId7">
              <a:alphaModFix/>
            </a:blip>
            <a:srcRect r="5585"/>
            <a:stretch/>
          </p:blipFill>
          <p:spPr>
            <a:xfrm>
              <a:off x="419100" y="2881254"/>
              <a:ext cx="2705100" cy="1719072"/>
            </a:xfrm>
            <a:prstGeom prst="rect">
              <a:avLst/>
            </a:prstGeom>
            <a:noFill/>
            <a:ln>
              <a:noFill/>
            </a:ln>
          </p:spPr>
        </p:pic>
        <p:pic>
          <p:nvPicPr>
            <p:cNvPr id="120" name="Google Shape;120;p5"/>
            <p:cNvPicPr preferRelativeResize="0"/>
            <p:nvPr/>
          </p:nvPicPr>
          <p:blipFill rotWithShape="1">
            <a:blip r:embed="rId8">
              <a:alphaModFix/>
            </a:blip>
            <a:srcRect r="5585"/>
            <a:stretch/>
          </p:blipFill>
          <p:spPr>
            <a:xfrm>
              <a:off x="3238500" y="2848740"/>
              <a:ext cx="2705100" cy="1719072"/>
            </a:xfrm>
            <a:prstGeom prst="rect">
              <a:avLst/>
            </a:prstGeom>
            <a:noFill/>
            <a:ln>
              <a:noFill/>
            </a:ln>
          </p:spPr>
        </p:pic>
        <p:pic>
          <p:nvPicPr>
            <p:cNvPr id="121" name="Google Shape;121;p5"/>
            <p:cNvPicPr preferRelativeResize="0"/>
            <p:nvPr/>
          </p:nvPicPr>
          <p:blipFill rotWithShape="1">
            <a:blip r:embed="rId9">
              <a:alphaModFix/>
            </a:blip>
            <a:srcRect r="5585"/>
            <a:stretch/>
          </p:blipFill>
          <p:spPr>
            <a:xfrm>
              <a:off x="6096000" y="2848740"/>
              <a:ext cx="2705100" cy="1719072"/>
            </a:xfrm>
            <a:prstGeom prst="rect">
              <a:avLst/>
            </a:prstGeom>
            <a:noFill/>
            <a:ln>
              <a:noFill/>
            </a:ln>
          </p:spPr>
        </p:pic>
        <p:pic>
          <p:nvPicPr>
            <p:cNvPr id="122" name="Google Shape;122;p5"/>
            <p:cNvPicPr preferRelativeResize="0"/>
            <p:nvPr/>
          </p:nvPicPr>
          <p:blipFill rotWithShape="1">
            <a:blip r:embed="rId10">
              <a:alphaModFix/>
            </a:blip>
            <a:srcRect r="5585"/>
            <a:stretch/>
          </p:blipFill>
          <p:spPr>
            <a:xfrm>
              <a:off x="8961120" y="2817796"/>
              <a:ext cx="2705100" cy="1719072"/>
            </a:xfrm>
            <a:prstGeom prst="rect">
              <a:avLst/>
            </a:prstGeom>
            <a:noFill/>
            <a:ln>
              <a:noFill/>
            </a:ln>
          </p:spPr>
        </p:pic>
        <p:pic>
          <p:nvPicPr>
            <p:cNvPr id="123" name="Google Shape;123;p5"/>
            <p:cNvPicPr preferRelativeResize="0"/>
            <p:nvPr/>
          </p:nvPicPr>
          <p:blipFill rotWithShape="1">
            <a:blip r:embed="rId11">
              <a:alphaModFix/>
            </a:blip>
            <a:srcRect r="5585"/>
            <a:stretch/>
          </p:blipFill>
          <p:spPr>
            <a:xfrm>
              <a:off x="3238500" y="4584013"/>
              <a:ext cx="2705100" cy="1719072"/>
            </a:xfrm>
            <a:prstGeom prst="rect">
              <a:avLst/>
            </a:prstGeom>
            <a:noFill/>
            <a:ln>
              <a:noFill/>
            </a:ln>
          </p:spPr>
        </p:pic>
        <p:pic>
          <p:nvPicPr>
            <p:cNvPr id="124" name="Google Shape;124;p5"/>
            <p:cNvPicPr preferRelativeResize="0"/>
            <p:nvPr/>
          </p:nvPicPr>
          <p:blipFill rotWithShape="1">
            <a:blip r:embed="rId12">
              <a:alphaModFix/>
            </a:blip>
            <a:srcRect/>
            <a:stretch/>
          </p:blipFill>
          <p:spPr>
            <a:xfrm>
              <a:off x="6096778" y="4584013"/>
              <a:ext cx="2865120" cy="1719072"/>
            </a:xfrm>
            <a:prstGeom prst="rect">
              <a:avLst/>
            </a:prstGeom>
            <a:noFill/>
            <a:ln>
              <a:noFill/>
            </a:ln>
          </p:spPr>
        </p:pic>
      </p:grpSp>
      <p:sp>
        <p:nvSpPr>
          <p:cNvPr id="125" name="Google Shape;125;p5"/>
          <p:cNvSpPr txBox="1"/>
          <p:nvPr/>
        </p:nvSpPr>
        <p:spPr>
          <a:xfrm>
            <a:off x="8850630" y="5039130"/>
            <a:ext cx="2667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No strong scene radiance dependent bias </a:t>
            </a:r>
            <a:endParaRPr dirty="0"/>
          </a:p>
        </p:txBody>
      </p:sp>
      <p:sp>
        <p:nvSpPr>
          <p:cNvPr id="18" name="Google Shape;125;p5">
            <a:extLst>
              <a:ext uri="{FF2B5EF4-FFF2-40B4-BE49-F238E27FC236}">
                <a16:creationId xmlns:a16="http://schemas.microsoft.com/office/drawing/2014/main" id="{9EDD9216-2155-45BB-94CB-5D9955D4F25A}"/>
              </a:ext>
            </a:extLst>
          </p:cNvPr>
          <p:cNvSpPr txBox="1"/>
          <p:nvPr/>
        </p:nvSpPr>
        <p:spPr>
          <a:xfrm>
            <a:off x="304800" y="4623653"/>
            <a:ext cx="27051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Density plot of bias as a function of scene radiance (brightness temperature) for the ten GOES-18 ABI IR channels.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29"/>
        <p:cNvGrpSpPr/>
        <p:nvPr/>
      </p:nvGrpSpPr>
      <p:grpSpPr>
        <a:xfrm>
          <a:off x="0" y="0"/>
          <a:ext cx="0" cy="0"/>
          <a:chOff x="0" y="0"/>
          <a:chExt cx="0" cy="0"/>
        </a:xfrm>
      </p:grpSpPr>
      <p:sp>
        <p:nvSpPr>
          <p:cNvPr id="133" name="Google Shape;133;p6"/>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Independent of Season</a:t>
            </a:r>
            <a:endParaRPr dirty="0"/>
          </a:p>
        </p:txBody>
      </p:sp>
      <p:sp>
        <p:nvSpPr>
          <p:cNvPr id="145" name="Google Shape;145;p6"/>
          <p:cNvSpPr txBox="1"/>
          <p:nvPr/>
        </p:nvSpPr>
        <p:spPr>
          <a:xfrm>
            <a:off x="8472584" y="1431424"/>
            <a:ext cx="2983712" cy="120028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1800" dirty="0">
                <a:solidFill>
                  <a:schemeClr val="dk1"/>
                </a:solidFill>
                <a:latin typeface="Calibri"/>
                <a:ea typeface="Calibri"/>
                <a:cs typeface="Calibri"/>
                <a:sym typeface="Calibri"/>
              </a:rPr>
              <a:t>Stable bias compared with the reference instruments after the scan mirror (SM) update on 06/27/2022</a:t>
            </a:r>
          </a:p>
        </p:txBody>
      </p:sp>
      <p:pic>
        <p:nvPicPr>
          <p:cNvPr id="2050" name="Picture 2" descr="GOES-18 ABI GEO-LEO IR Inter-Calibration  - Band 07 (3.9µm) - night_IASI">
            <a:extLst>
              <a:ext uri="{FF2B5EF4-FFF2-40B4-BE49-F238E27FC236}">
                <a16:creationId xmlns:a16="http://schemas.microsoft.com/office/drawing/2014/main" id="{0F7122FD-6AA5-4AB5-8FE8-4CC3625C8A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06" y="259418"/>
            <a:ext cx="2687224" cy="2013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ES-18 ABI GEO-LEO IR Inter-Calibration  - Band 08 (6.2µm) - night_IASI">
            <a:extLst>
              <a:ext uri="{FF2B5EF4-FFF2-40B4-BE49-F238E27FC236}">
                <a16:creationId xmlns:a16="http://schemas.microsoft.com/office/drawing/2014/main" id="{81ECA5A9-48FA-4147-A3BD-46836CB616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903" y="1378769"/>
            <a:ext cx="2571385" cy="1926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ES-18 ABI GEO-LEO IR Inter-Calibration  - Band 09 (6.9µm) - night_IASI">
            <a:extLst>
              <a:ext uri="{FF2B5EF4-FFF2-40B4-BE49-F238E27FC236}">
                <a16:creationId xmlns:a16="http://schemas.microsoft.com/office/drawing/2014/main" id="{E282D23C-7FA9-42EB-9A40-CA873A4290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5499" y="2482101"/>
            <a:ext cx="2668946" cy="19999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ES-18 ABI GEO-LEO IR Inter-Calibration  - Band 12 (9.6µm) - night_IASI">
            <a:extLst>
              <a:ext uri="{FF2B5EF4-FFF2-40B4-BE49-F238E27FC236}">
                <a16:creationId xmlns:a16="http://schemas.microsoft.com/office/drawing/2014/main" id="{908AED17-2937-491C-AE53-AD9A89A039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0313" y="883669"/>
            <a:ext cx="2632166" cy="19723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ES-18 ABI GEO-LEO IR Inter-Calibration  - Band 13 (10.3µm) - night_IASI">
            <a:extLst>
              <a:ext uri="{FF2B5EF4-FFF2-40B4-BE49-F238E27FC236}">
                <a16:creationId xmlns:a16="http://schemas.microsoft.com/office/drawing/2014/main" id="{4B887741-014F-43E6-B181-2AB4BD6459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5427" y="1939942"/>
            <a:ext cx="2542842" cy="190541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OES-18 ABI GEO-LEO IR Inter-Calibration  - Band 14 (11.2µm) - night_IASI">
            <a:extLst>
              <a:ext uri="{FF2B5EF4-FFF2-40B4-BE49-F238E27FC236}">
                <a16:creationId xmlns:a16="http://schemas.microsoft.com/office/drawing/2014/main" id="{3DB068BD-B053-422C-8CF3-554969411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3096" y="3166626"/>
            <a:ext cx="2610421" cy="195605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OES-18 ABI GEO-LEO IR Inter-Calibration  - Band 15 (12.3µm) - night_IASI">
            <a:extLst>
              <a:ext uri="{FF2B5EF4-FFF2-40B4-BE49-F238E27FC236}">
                <a16:creationId xmlns:a16="http://schemas.microsoft.com/office/drawing/2014/main" id="{1EF46FFF-9361-4B49-863D-F9F9D267EF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1847" y="4387124"/>
            <a:ext cx="2771775" cy="207696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OES-18 ABI GEO-LEO IR Inter-Calibration  - Band 16 (13.3µm) - night_IASI">
            <a:extLst>
              <a:ext uri="{FF2B5EF4-FFF2-40B4-BE49-F238E27FC236}">
                <a16:creationId xmlns:a16="http://schemas.microsoft.com/office/drawing/2014/main" id="{A382E471-B5E8-4FD2-92D1-8AD169AB3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5862" y="4680942"/>
            <a:ext cx="2574971" cy="19294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OES-18 ABI GEO-LEO IR Inter-Calibration  - Band 10 (7.3µm) - night_IASI">
            <a:extLst>
              <a:ext uri="{FF2B5EF4-FFF2-40B4-BE49-F238E27FC236}">
                <a16:creationId xmlns:a16="http://schemas.microsoft.com/office/drawing/2014/main" id="{12739460-C731-432E-8EE2-ABAA88381F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3329" y="3756106"/>
            <a:ext cx="2649311" cy="19851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ES-18 ABI GEO-LEO IR Inter-Calibration  - Band 11 (8.4µm) - night_IASI">
            <a:extLst>
              <a:ext uri="{FF2B5EF4-FFF2-40B4-BE49-F238E27FC236}">
                <a16:creationId xmlns:a16="http://schemas.microsoft.com/office/drawing/2014/main" id="{A0A74AB2-8A65-4507-89F9-40D552F221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807" y="4775610"/>
            <a:ext cx="2660741" cy="199376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AB72CAC-B6EB-4B75-A5A4-D162077F851C}"/>
              </a:ext>
            </a:extLst>
          </p:cNvPr>
          <p:cNvCxnSpPr>
            <a:cxnSpLocks/>
            <a:stCxn id="6" idx="0"/>
          </p:cNvCxnSpPr>
          <p:nvPr/>
        </p:nvCxnSpPr>
        <p:spPr>
          <a:xfrm flipV="1">
            <a:off x="1104517" y="2110154"/>
            <a:ext cx="683832" cy="212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3F5C12-E7DD-4196-A8A5-A0319A8DAFFC}"/>
              </a:ext>
            </a:extLst>
          </p:cNvPr>
          <p:cNvSpPr txBox="1"/>
          <p:nvPr/>
        </p:nvSpPr>
        <p:spPr>
          <a:xfrm>
            <a:off x="367476" y="4235120"/>
            <a:ext cx="1474082" cy="830997"/>
          </a:xfrm>
          <a:prstGeom prst="rect">
            <a:avLst/>
          </a:prstGeom>
          <a:noFill/>
        </p:spPr>
        <p:txBody>
          <a:bodyPr wrap="square" rtlCol="0">
            <a:spAutoFit/>
          </a:bodyPr>
          <a:lstStyle/>
          <a:p>
            <a:r>
              <a:rPr lang="en-US" sz="1600" dirty="0" err="1"/>
              <a:t>CrIS</a:t>
            </a:r>
            <a:r>
              <a:rPr lang="en-US" sz="1600" dirty="0"/>
              <a:t> partially covers ABI B08 &amp; B11 SRF.</a:t>
            </a:r>
          </a:p>
        </p:txBody>
      </p:sp>
      <p:pic>
        <p:nvPicPr>
          <p:cNvPr id="10" name="Picture 9">
            <a:extLst>
              <a:ext uri="{FF2B5EF4-FFF2-40B4-BE49-F238E27FC236}">
                <a16:creationId xmlns:a16="http://schemas.microsoft.com/office/drawing/2014/main" id="{F2EC1E50-CF7B-4431-A50E-AA643C0FA36B}"/>
              </a:ext>
            </a:extLst>
          </p:cNvPr>
          <p:cNvPicPr>
            <a:picLocks noChangeAspect="1"/>
          </p:cNvPicPr>
          <p:nvPr/>
        </p:nvPicPr>
        <p:blipFill>
          <a:blip r:embed="rId13"/>
          <a:stretch>
            <a:fillRect/>
          </a:stretch>
        </p:blipFill>
        <p:spPr>
          <a:xfrm>
            <a:off x="41919" y="5291212"/>
            <a:ext cx="2179518" cy="1243662"/>
          </a:xfrm>
          <a:prstGeom prst="rect">
            <a:avLst/>
          </a:prstGeom>
        </p:spPr>
      </p:pic>
      <p:cxnSp>
        <p:nvCxnSpPr>
          <p:cNvPr id="38" name="Straight Arrow Connector 37">
            <a:extLst>
              <a:ext uri="{FF2B5EF4-FFF2-40B4-BE49-F238E27FC236}">
                <a16:creationId xmlns:a16="http://schemas.microsoft.com/office/drawing/2014/main" id="{4D7784F7-4BAA-40C9-AE16-61A90DCE6FF0}"/>
              </a:ext>
            </a:extLst>
          </p:cNvPr>
          <p:cNvCxnSpPr>
            <a:cxnSpLocks/>
            <a:stCxn id="41" idx="2"/>
          </p:cNvCxnSpPr>
          <p:nvPr/>
        </p:nvCxnSpPr>
        <p:spPr>
          <a:xfrm flipH="1">
            <a:off x="6349292" y="1428883"/>
            <a:ext cx="1064902" cy="264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60010F0-37CA-46B5-9310-7B6A741E1758}"/>
              </a:ext>
            </a:extLst>
          </p:cNvPr>
          <p:cNvSpPr txBox="1"/>
          <p:nvPr/>
        </p:nvSpPr>
        <p:spPr>
          <a:xfrm>
            <a:off x="6742479" y="1182662"/>
            <a:ext cx="1343430" cy="246221"/>
          </a:xfrm>
          <a:prstGeom prst="rect">
            <a:avLst/>
          </a:prstGeom>
          <a:noFill/>
        </p:spPr>
        <p:txBody>
          <a:bodyPr wrap="square" rtlCol="0">
            <a:spAutoFit/>
          </a:bodyPr>
          <a:lstStyle/>
          <a:p>
            <a:r>
              <a:rPr lang="en-US" sz="1000" dirty="0"/>
              <a:t>N20 SNPP anomaly</a:t>
            </a:r>
          </a:p>
        </p:txBody>
      </p:sp>
      <p:cxnSp>
        <p:nvCxnSpPr>
          <p:cNvPr id="50" name="Straight Connector 49">
            <a:extLst>
              <a:ext uri="{FF2B5EF4-FFF2-40B4-BE49-F238E27FC236}">
                <a16:creationId xmlns:a16="http://schemas.microsoft.com/office/drawing/2014/main" id="{772E09D2-62B1-4742-9679-0F91C590828C}"/>
              </a:ext>
            </a:extLst>
          </p:cNvPr>
          <p:cNvCxnSpPr>
            <a:cxnSpLocks/>
          </p:cNvCxnSpPr>
          <p:nvPr/>
        </p:nvCxnSpPr>
        <p:spPr>
          <a:xfrm>
            <a:off x="7742224" y="4691593"/>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EB2EF2-BA90-426E-9232-3A34F6FBA6FB}"/>
              </a:ext>
            </a:extLst>
          </p:cNvPr>
          <p:cNvCxnSpPr>
            <a:cxnSpLocks/>
          </p:cNvCxnSpPr>
          <p:nvPr/>
        </p:nvCxnSpPr>
        <p:spPr>
          <a:xfrm>
            <a:off x="2957888" y="4011314"/>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90EAEB-64B6-436C-80D6-E519FAA22040}"/>
              </a:ext>
            </a:extLst>
          </p:cNvPr>
          <p:cNvCxnSpPr>
            <a:cxnSpLocks/>
          </p:cNvCxnSpPr>
          <p:nvPr/>
        </p:nvCxnSpPr>
        <p:spPr>
          <a:xfrm>
            <a:off x="10164979" y="4963287"/>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A8AAE10-82BC-44F6-9DC1-598871FC5660}"/>
              </a:ext>
            </a:extLst>
          </p:cNvPr>
          <p:cNvCxnSpPr>
            <a:cxnSpLocks/>
            <a:stCxn id="63" idx="0"/>
          </p:cNvCxnSpPr>
          <p:nvPr/>
        </p:nvCxnSpPr>
        <p:spPr>
          <a:xfrm flipH="1" flipV="1">
            <a:off x="7788535" y="5632403"/>
            <a:ext cx="1258712" cy="766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630BE2B-9114-465F-8BCA-C514AABC2AA5}"/>
              </a:ext>
            </a:extLst>
          </p:cNvPr>
          <p:cNvCxnSpPr>
            <a:cxnSpLocks/>
          </p:cNvCxnSpPr>
          <p:nvPr/>
        </p:nvCxnSpPr>
        <p:spPr>
          <a:xfrm>
            <a:off x="2502865" y="2812717"/>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BC59412-1322-4239-A2F6-8A8A2B37B6D9}"/>
              </a:ext>
            </a:extLst>
          </p:cNvPr>
          <p:cNvCxnSpPr>
            <a:cxnSpLocks/>
          </p:cNvCxnSpPr>
          <p:nvPr/>
        </p:nvCxnSpPr>
        <p:spPr>
          <a:xfrm>
            <a:off x="4860712" y="1143424"/>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AAD63-DAB1-4A17-B491-2C91E4F3BCB5}"/>
              </a:ext>
            </a:extLst>
          </p:cNvPr>
          <p:cNvCxnSpPr>
            <a:cxnSpLocks/>
          </p:cNvCxnSpPr>
          <p:nvPr/>
        </p:nvCxnSpPr>
        <p:spPr>
          <a:xfrm>
            <a:off x="5770601" y="2210250"/>
            <a:ext cx="0" cy="1338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790326A-730F-4998-A6BC-05FB164D61B0}"/>
              </a:ext>
            </a:extLst>
          </p:cNvPr>
          <p:cNvCxnSpPr>
            <a:cxnSpLocks/>
            <a:stCxn id="63" idx="0"/>
          </p:cNvCxnSpPr>
          <p:nvPr/>
        </p:nvCxnSpPr>
        <p:spPr>
          <a:xfrm flipV="1">
            <a:off x="9047247" y="5645688"/>
            <a:ext cx="1064968" cy="75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04C34D0-BE0D-41CA-BF0B-EE5F3FC0B922}"/>
              </a:ext>
            </a:extLst>
          </p:cNvPr>
          <p:cNvSpPr txBox="1"/>
          <p:nvPr/>
        </p:nvSpPr>
        <p:spPr>
          <a:xfrm>
            <a:off x="7788534" y="6399175"/>
            <a:ext cx="2517425" cy="307777"/>
          </a:xfrm>
          <a:prstGeom prst="rect">
            <a:avLst/>
          </a:prstGeom>
          <a:noFill/>
        </p:spPr>
        <p:txBody>
          <a:bodyPr wrap="square" rtlCol="0">
            <a:spAutoFit/>
          </a:bodyPr>
          <a:lstStyle/>
          <a:p>
            <a:r>
              <a:rPr lang="en-US" sz="1400" dirty="0"/>
              <a:t>SM LUT update on 06/27/2022</a:t>
            </a:r>
          </a:p>
        </p:txBody>
      </p:sp>
      <p:cxnSp>
        <p:nvCxnSpPr>
          <p:cNvPr id="34" name="Straight Arrow Connector 33">
            <a:extLst>
              <a:ext uri="{FF2B5EF4-FFF2-40B4-BE49-F238E27FC236}">
                <a16:creationId xmlns:a16="http://schemas.microsoft.com/office/drawing/2014/main" id="{AEA7128A-B39E-4A7A-AB71-29AF4DCEFCA1}"/>
              </a:ext>
            </a:extLst>
          </p:cNvPr>
          <p:cNvCxnSpPr>
            <a:cxnSpLocks/>
            <a:stCxn id="6" idx="3"/>
          </p:cNvCxnSpPr>
          <p:nvPr/>
        </p:nvCxnSpPr>
        <p:spPr>
          <a:xfrm>
            <a:off x="1841558" y="4650619"/>
            <a:ext cx="2603246" cy="828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Date Placeholder 15">
            <a:extLst>
              <a:ext uri="{FF2B5EF4-FFF2-40B4-BE49-F238E27FC236}">
                <a16:creationId xmlns:a16="http://schemas.microsoft.com/office/drawing/2014/main" id="{01008AFC-6AE8-440A-91AF-DB94EEDDB666}"/>
              </a:ext>
            </a:extLst>
          </p:cNvPr>
          <p:cNvSpPr>
            <a:spLocks noGrp="1"/>
          </p:cNvSpPr>
          <p:nvPr>
            <p:ph type="dt" idx="2"/>
          </p:nvPr>
        </p:nvSpPr>
        <p:spPr>
          <a:xfrm>
            <a:off x="609601" y="6400800"/>
            <a:ext cx="919745" cy="365125"/>
          </a:xfrm>
        </p:spPr>
        <p:txBody>
          <a:bodyPr/>
          <a:lstStyle/>
          <a:p>
            <a:r>
              <a:rPr lang="en-US"/>
              <a:t>2023-09-01</a:t>
            </a:r>
          </a:p>
        </p:txBody>
      </p:sp>
      <p:sp>
        <p:nvSpPr>
          <p:cNvPr id="17" name="Footer Placeholder 16">
            <a:extLst>
              <a:ext uri="{FF2B5EF4-FFF2-40B4-BE49-F238E27FC236}">
                <a16:creationId xmlns:a16="http://schemas.microsoft.com/office/drawing/2014/main" id="{C51E3C66-B462-450F-986D-E78FCF539EED}"/>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
        <p:nvSpPr>
          <p:cNvPr id="18" name="Slide Number Placeholder 17">
            <a:extLst>
              <a:ext uri="{FF2B5EF4-FFF2-40B4-BE49-F238E27FC236}">
                <a16:creationId xmlns:a16="http://schemas.microsoft.com/office/drawing/2014/main" id="{7E316F13-27A4-41A2-8989-EF633D19BD9B}"/>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49"/>
        <p:cNvGrpSpPr/>
        <p:nvPr/>
      </p:nvGrpSpPr>
      <p:grpSpPr>
        <a:xfrm>
          <a:off x="0" y="0"/>
          <a:ext cx="0" cy="0"/>
          <a:chOff x="0" y="0"/>
          <a:chExt cx="0" cy="0"/>
        </a:xfrm>
      </p:grpSpPr>
      <p:sp>
        <p:nvSpPr>
          <p:cNvPr id="150" name="Google Shape;150;p7"/>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51" name="Google Shape;151;p7"/>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52" name="Google Shape;152;p7"/>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53" name="Google Shape;153;p7"/>
          <p:cNvSpPr txBox="1">
            <a:spLocks noGrp="1"/>
          </p:cNvSpPr>
          <p:nvPr>
            <p:ph type="title"/>
          </p:nvPr>
        </p:nvSpPr>
        <p:spPr>
          <a:xfrm>
            <a:off x="762000" y="114300"/>
            <a:ext cx="10325100"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Independent of Orbit (Diurnal)</a:t>
            </a:r>
            <a:endParaRPr sz="4800" dirty="0"/>
          </a:p>
        </p:txBody>
      </p:sp>
      <p:pic>
        <p:nvPicPr>
          <p:cNvPr id="154" name="Google Shape;154;p7"/>
          <p:cNvPicPr preferRelativeResize="0"/>
          <p:nvPr/>
        </p:nvPicPr>
        <p:blipFill rotWithShape="1">
          <a:blip r:embed="rId3">
            <a:alphaModFix/>
          </a:blip>
          <a:srcRect/>
          <a:stretch/>
        </p:blipFill>
        <p:spPr>
          <a:xfrm>
            <a:off x="174864" y="1363146"/>
            <a:ext cx="3016812" cy="1508859"/>
          </a:xfrm>
          <a:prstGeom prst="rect">
            <a:avLst/>
          </a:prstGeom>
          <a:noFill/>
          <a:ln>
            <a:noFill/>
          </a:ln>
        </p:spPr>
      </p:pic>
      <p:pic>
        <p:nvPicPr>
          <p:cNvPr id="155" name="Google Shape;155;p7"/>
          <p:cNvPicPr preferRelativeResize="0"/>
          <p:nvPr/>
        </p:nvPicPr>
        <p:blipFill rotWithShape="1">
          <a:blip r:embed="rId4">
            <a:alphaModFix/>
          </a:blip>
          <a:srcRect/>
          <a:stretch/>
        </p:blipFill>
        <p:spPr>
          <a:xfrm>
            <a:off x="6084291" y="1339199"/>
            <a:ext cx="3016812" cy="1508859"/>
          </a:xfrm>
          <a:prstGeom prst="rect">
            <a:avLst/>
          </a:prstGeom>
          <a:noFill/>
          <a:ln>
            <a:noFill/>
          </a:ln>
        </p:spPr>
      </p:pic>
      <p:pic>
        <p:nvPicPr>
          <p:cNvPr id="156" name="Google Shape;156;p7"/>
          <p:cNvPicPr preferRelativeResize="0"/>
          <p:nvPr/>
        </p:nvPicPr>
        <p:blipFill rotWithShape="1">
          <a:blip r:embed="rId5">
            <a:alphaModFix/>
          </a:blip>
          <a:srcRect/>
          <a:stretch/>
        </p:blipFill>
        <p:spPr>
          <a:xfrm>
            <a:off x="3111957" y="1339198"/>
            <a:ext cx="3016812" cy="1508859"/>
          </a:xfrm>
          <a:prstGeom prst="rect">
            <a:avLst/>
          </a:prstGeom>
          <a:noFill/>
          <a:ln>
            <a:noFill/>
          </a:ln>
        </p:spPr>
      </p:pic>
      <p:pic>
        <p:nvPicPr>
          <p:cNvPr id="157" name="Google Shape;157;p7"/>
          <p:cNvPicPr preferRelativeResize="0"/>
          <p:nvPr/>
        </p:nvPicPr>
        <p:blipFill rotWithShape="1">
          <a:blip r:embed="rId6">
            <a:alphaModFix/>
          </a:blip>
          <a:srcRect/>
          <a:stretch/>
        </p:blipFill>
        <p:spPr>
          <a:xfrm>
            <a:off x="9001550" y="1315253"/>
            <a:ext cx="3016812" cy="1508859"/>
          </a:xfrm>
          <a:prstGeom prst="rect">
            <a:avLst/>
          </a:prstGeom>
          <a:noFill/>
          <a:ln>
            <a:noFill/>
          </a:ln>
        </p:spPr>
      </p:pic>
      <p:pic>
        <p:nvPicPr>
          <p:cNvPr id="158" name="Google Shape;158;p7"/>
          <p:cNvPicPr preferRelativeResize="0"/>
          <p:nvPr/>
        </p:nvPicPr>
        <p:blipFill rotWithShape="1">
          <a:blip r:embed="rId7">
            <a:alphaModFix/>
          </a:blip>
          <a:srcRect/>
          <a:stretch/>
        </p:blipFill>
        <p:spPr>
          <a:xfrm>
            <a:off x="150220" y="2824112"/>
            <a:ext cx="3016812" cy="1508859"/>
          </a:xfrm>
          <a:prstGeom prst="rect">
            <a:avLst/>
          </a:prstGeom>
          <a:noFill/>
          <a:ln>
            <a:noFill/>
          </a:ln>
        </p:spPr>
      </p:pic>
      <p:pic>
        <p:nvPicPr>
          <p:cNvPr id="159" name="Google Shape;159;p7"/>
          <p:cNvPicPr preferRelativeResize="0"/>
          <p:nvPr/>
        </p:nvPicPr>
        <p:blipFill rotWithShape="1">
          <a:blip r:embed="rId8">
            <a:alphaModFix/>
          </a:blip>
          <a:srcRect/>
          <a:stretch/>
        </p:blipFill>
        <p:spPr>
          <a:xfrm>
            <a:off x="3118200" y="2797134"/>
            <a:ext cx="3016812" cy="1508859"/>
          </a:xfrm>
          <a:prstGeom prst="rect">
            <a:avLst/>
          </a:prstGeom>
          <a:noFill/>
          <a:ln>
            <a:noFill/>
          </a:ln>
        </p:spPr>
      </p:pic>
      <p:pic>
        <p:nvPicPr>
          <p:cNvPr id="160" name="Google Shape;160;p7"/>
          <p:cNvPicPr preferRelativeResize="0"/>
          <p:nvPr/>
        </p:nvPicPr>
        <p:blipFill rotWithShape="1">
          <a:blip r:embed="rId9">
            <a:alphaModFix/>
          </a:blip>
          <a:srcRect/>
          <a:stretch/>
        </p:blipFill>
        <p:spPr>
          <a:xfrm>
            <a:off x="6080082" y="2785120"/>
            <a:ext cx="3016812" cy="1508859"/>
          </a:xfrm>
          <a:prstGeom prst="rect">
            <a:avLst/>
          </a:prstGeom>
          <a:noFill/>
          <a:ln>
            <a:noFill/>
          </a:ln>
        </p:spPr>
      </p:pic>
      <p:pic>
        <p:nvPicPr>
          <p:cNvPr id="161" name="Google Shape;161;p7"/>
          <p:cNvPicPr preferRelativeResize="0"/>
          <p:nvPr/>
        </p:nvPicPr>
        <p:blipFill rotWithShape="1">
          <a:blip r:embed="rId10">
            <a:alphaModFix/>
          </a:blip>
          <a:srcRect/>
          <a:stretch/>
        </p:blipFill>
        <p:spPr>
          <a:xfrm>
            <a:off x="8976906" y="2793442"/>
            <a:ext cx="3016812" cy="1500537"/>
          </a:xfrm>
          <a:prstGeom prst="rect">
            <a:avLst/>
          </a:prstGeom>
          <a:noFill/>
          <a:ln>
            <a:noFill/>
          </a:ln>
        </p:spPr>
      </p:pic>
      <p:pic>
        <p:nvPicPr>
          <p:cNvPr id="162" name="Google Shape;162;p7"/>
          <p:cNvPicPr preferRelativeResize="0"/>
          <p:nvPr/>
        </p:nvPicPr>
        <p:blipFill rotWithShape="1">
          <a:blip r:embed="rId11">
            <a:alphaModFix/>
          </a:blip>
          <a:srcRect/>
          <a:stretch/>
        </p:blipFill>
        <p:spPr>
          <a:xfrm>
            <a:off x="95145" y="4359949"/>
            <a:ext cx="3016812" cy="1508859"/>
          </a:xfrm>
          <a:prstGeom prst="rect">
            <a:avLst/>
          </a:prstGeom>
          <a:noFill/>
          <a:ln>
            <a:noFill/>
          </a:ln>
        </p:spPr>
      </p:pic>
      <p:pic>
        <p:nvPicPr>
          <p:cNvPr id="163" name="Google Shape;163;p7"/>
          <p:cNvPicPr preferRelativeResize="0"/>
          <p:nvPr/>
        </p:nvPicPr>
        <p:blipFill rotWithShape="1">
          <a:blip r:embed="rId12">
            <a:alphaModFix/>
          </a:blip>
          <a:srcRect/>
          <a:stretch/>
        </p:blipFill>
        <p:spPr>
          <a:xfrm>
            <a:off x="3198302" y="4359949"/>
            <a:ext cx="3016812" cy="1508859"/>
          </a:xfrm>
          <a:prstGeom prst="rect">
            <a:avLst/>
          </a:prstGeom>
          <a:noFill/>
          <a:ln>
            <a:noFill/>
          </a:ln>
        </p:spPr>
      </p:pic>
      <p:sp>
        <p:nvSpPr>
          <p:cNvPr id="164" name="Google Shape;164;p7"/>
          <p:cNvSpPr/>
          <p:nvPr/>
        </p:nvSpPr>
        <p:spPr>
          <a:xfrm>
            <a:off x="6470785" y="4554650"/>
            <a:ext cx="50673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Highly sensitive monitoring detect diurnal (and seasonal) variation of bias that is a fraction of 1 K @ 300 K (requirement).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cxnSp>
        <p:nvCxnSpPr>
          <p:cNvPr id="3" name="Straight Arrow Connector 2">
            <a:extLst>
              <a:ext uri="{FF2B5EF4-FFF2-40B4-BE49-F238E27FC236}">
                <a16:creationId xmlns:a16="http://schemas.microsoft.com/office/drawing/2014/main" id="{0356F918-4BF0-4365-9134-7B29D990F105}"/>
              </a:ext>
            </a:extLst>
          </p:cNvPr>
          <p:cNvCxnSpPr>
            <a:cxnSpLocks/>
            <a:stCxn id="23" idx="2"/>
          </p:cNvCxnSpPr>
          <p:nvPr/>
        </p:nvCxnSpPr>
        <p:spPr>
          <a:xfrm flipH="1">
            <a:off x="2354176" y="1441608"/>
            <a:ext cx="941578" cy="655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9A5398-3B2E-4E0B-8F86-1742486DCC6B}"/>
              </a:ext>
            </a:extLst>
          </p:cNvPr>
          <p:cNvCxnSpPr>
            <a:cxnSpLocks/>
            <a:stCxn id="23" idx="2"/>
          </p:cNvCxnSpPr>
          <p:nvPr/>
        </p:nvCxnSpPr>
        <p:spPr>
          <a:xfrm flipH="1">
            <a:off x="2427082" y="1441608"/>
            <a:ext cx="868672" cy="808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710009-7661-452D-9640-7F74F5079D1C}"/>
              </a:ext>
            </a:extLst>
          </p:cNvPr>
          <p:cNvSpPr txBox="1"/>
          <p:nvPr/>
        </p:nvSpPr>
        <p:spPr>
          <a:xfrm>
            <a:off x="421838" y="1080701"/>
            <a:ext cx="1480796" cy="338554"/>
          </a:xfrm>
          <a:prstGeom prst="rect">
            <a:avLst/>
          </a:prstGeom>
          <a:noFill/>
        </p:spPr>
        <p:txBody>
          <a:bodyPr wrap="square" rtlCol="0">
            <a:spAutoFit/>
          </a:bodyPr>
          <a:lstStyle/>
          <a:p>
            <a:r>
              <a:rPr lang="en-US" sz="1600" dirty="0"/>
              <a:t>Daytime solar</a:t>
            </a:r>
          </a:p>
        </p:txBody>
      </p:sp>
      <p:sp>
        <p:nvSpPr>
          <p:cNvPr id="23" name="TextBox 22">
            <a:extLst>
              <a:ext uri="{FF2B5EF4-FFF2-40B4-BE49-F238E27FC236}">
                <a16:creationId xmlns:a16="http://schemas.microsoft.com/office/drawing/2014/main" id="{61337A0D-32D2-4CD5-B8A8-7B2184E9581C}"/>
              </a:ext>
            </a:extLst>
          </p:cNvPr>
          <p:cNvSpPr txBox="1"/>
          <p:nvPr/>
        </p:nvSpPr>
        <p:spPr>
          <a:xfrm>
            <a:off x="1756459" y="1103054"/>
            <a:ext cx="3078590" cy="338554"/>
          </a:xfrm>
          <a:prstGeom prst="rect">
            <a:avLst/>
          </a:prstGeom>
          <a:noFill/>
        </p:spPr>
        <p:txBody>
          <a:bodyPr wrap="square" rtlCol="0">
            <a:spAutoFit/>
          </a:bodyPr>
          <a:lstStyle/>
          <a:p>
            <a:pPr algn="ctr"/>
            <a:r>
              <a:rPr lang="en-US" sz="1600" dirty="0"/>
              <a:t>Straylight around eclipse midnight</a:t>
            </a:r>
          </a:p>
        </p:txBody>
      </p:sp>
      <p:cxnSp>
        <p:nvCxnSpPr>
          <p:cNvPr id="24" name="Straight Arrow Connector 23">
            <a:extLst>
              <a:ext uri="{FF2B5EF4-FFF2-40B4-BE49-F238E27FC236}">
                <a16:creationId xmlns:a16="http://schemas.microsoft.com/office/drawing/2014/main" id="{06D6F19E-CA8C-4D83-A981-E0E7E911C15E}"/>
              </a:ext>
            </a:extLst>
          </p:cNvPr>
          <p:cNvCxnSpPr>
            <a:cxnSpLocks/>
          </p:cNvCxnSpPr>
          <p:nvPr/>
        </p:nvCxnSpPr>
        <p:spPr>
          <a:xfrm flipH="1">
            <a:off x="933755" y="1315253"/>
            <a:ext cx="158747" cy="334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C600338-6EFA-46CF-924F-4CFC13ADFC48}"/>
              </a:ext>
            </a:extLst>
          </p:cNvPr>
          <p:cNvCxnSpPr>
            <a:cxnSpLocks/>
          </p:cNvCxnSpPr>
          <p:nvPr/>
        </p:nvCxnSpPr>
        <p:spPr>
          <a:xfrm>
            <a:off x="1157963" y="1345777"/>
            <a:ext cx="130669" cy="416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6C39D25-BD58-4274-944A-7B88B590919D}"/>
              </a:ext>
            </a:extLst>
          </p:cNvPr>
          <p:cNvCxnSpPr>
            <a:cxnSpLocks/>
          </p:cNvCxnSpPr>
          <p:nvPr/>
        </p:nvCxnSpPr>
        <p:spPr>
          <a:xfrm flipH="1">
            <a:off x="1086155" y="1467653"/>
            <a:ext cx="158747" cy="334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AC68ED9-C8B8-44AC-B1EA-AFB9F5447944}"/>
              </a:ext>
            </a:extLst>
          </p:cNvPr>
          <p:cNvSpPr txBox="1"/>
          <p:nvPr/>
        </p:nvSpPr>
        <p:spPr>
          <a:xfrm>
            <a:off x="5103172" y="1079106"/>
            <a:ext cx="3397734" cy="338554"/>
          </a:xfrm>
          <a:prstGeom prst="rect">
            <a:avLst/>
          </a:prstGeom>
          <a:noFill/>
        </p:spPr>
        <p:txBody>
          <a:bodyPr wrap="square" rtlCol="0">
            <a:spAutoFit/>
          </a:bodyPr>
          <a:lstStyle/>
          <a:p>
            <a:pPr algn="ctr"/>
            <a:r>
              <a:rPr lang="en-US" sz="1600" dirty="0"/>
              <a:t>IR Scan mirror (SM) update on 06/27</a:t>
            </a:r>
          </a:p>
        </p:txBody>
      </p:sp>
      <p:cxnSp>
        <p:nvCxnSpPr>
          <p:cNvPr id="36" name="Straight Arrow Connector 35">
            <a:extLst>
              <a:ext uri="{FF2B5EF4-FFF2-40B4-BE49-F238E27FC236}">
                <a16:creationId xmlns:a16="http://schemas.microsoft.com/office/drawing/2014/main" id="{3DBFE983-1A82-44CA-8010-23E41EE058F4}"/>
              </a:ext>
            </a:extLst>
          </p:cNvPr>
          <p:cNvCxnSpPr>
            <a:cxnSpLocks/>
            <a:stCxn id="35" idx="1"/>
          </p:cNvCxnSpPr>
          <p:nvPr/>
        </p:nvCxnSpPr>
        <p:spPr>
          <a:xfrm flipH="1">
            <a:off x="3612180" y="1248383"/>
            <a:ext cx="1490992" cy="662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FCE63D6-095B-4B62-9552-C74464EC8E8D}"/>
              </a:ext>
            </a:extLst>
          </p:cNvPr>
          <p:cNvCxnSpPr>
            <a:cxnSpLocks/>
            <a:stCxn id="35" idx="2"/>
          </p:cNvCxnSpPr>
          <p:nvPr/>
        </p:nvCxnSpPr>
        <p:spPr>
          <a:xfrm flipH="1">
            <a:off x="6590789" y="1417660"/>
            <a:ext cx="211250" cy="384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58BE10-3F1C-4BAC-A6CC-34EFD919AB1C}"/>
              </a:ext>
            </a:extLst>
          </p:cNvPr>
          <p:cNvCxnSpPr>
            <a:cxnSpLocks/>
            <a:stCxn id="35" idx="3"/>
          </p:cNvCxnSpPr>
          <p:nvPr/>
        </p:nvCxnSpPr>
        <p:spPr>
          <a:xfrm>
            <a:off x="8500906" y="1248383"/>
            <a:ext cx="962664" cy="619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78242D5-4700-4CDB-A49A-719F6C342F9C}"/>
              </a:ext>
            </a:extLst>
          </p:cNvPr>
          <p:cNvSpPr txBox="1"/>
          <p:nvPr/>
        </p:nvSpPr>
        <p:spPr>
          <a:xfrm>
            <a:off x="3026443" y="6123008"/>
            <a:ext cx="1680265" cy="276999"/>
          </a:xfrm>
          <a:prstGeom prst="rect">
            <a:avLst/>
          </a:prstGeom>
          <a:noFill/>
        </p:spPr>
        <p:txBody>
          <a:bodyPr wrap="square" rtlCol="0">
            <a:spAutoFit/>
          </a:bodyPr>
          <a:lstStyle/>
          <a:p>
            <a:r>
              <a:rPr lang="en-US" sz="1200" dirty="0"/>
              <a:t>IR midnight variation</a:t>
            </a:r>
          </a:p>
        </p:txBody>
      </p:sp>
      <p:cxnSp>
        <p:nvCxnSpPr>
          <p:cNvPr id="44" name="Straight Arrow Connector 43">
            <a:extLst>
              <a:ext uri="{FF2B5EF4-FFF2-40B4-BE49-F238E27FC236}">
                <a16:creationId xmlns:a16="http://schemas.microsoft.com/office/drawing/2014/main" id="{C59AAC40-7925-4A06-ACC5-5392AB92E3E0}"/>
              </a:ext>
            </a:extLst>
          </p:cNvPr>
          <p:cNvCxnSpPr>
            <a:cxnSpLocks/>
          </p:cNvCxnSpPr>
          <p:nvPr/>
        </p:nvCxnSpPr>
        <p:spPr>
          <a:xfrm flipV="1">
            <a:off x="4511603" y="5122142"/>
            <a:ext cx="590850" cy="1006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E3E43D7-CB38-4A29-B06E-F650EC8D92CF}"/>
              </a:ext>
            </a:extLst>
          </p:cNvPr>
          <p:cNvCxnSpPr>
            <a:cxnSpLocks/>
          </p:cNvCxnSpPr>
          <p:nvPr/>
        </p:nvCxnSpPr>
        <p:spPr>
          <a:xfrm flipV="1">
            <a:off x="4511603" y="5260549"/>
            <a:ext cx="699610" cy="868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1E07E77-0480-4160-AB79-F7AA7C271E36}"/>
              </a:ext>
            </a:extLst>
          </p:cNvPr>
          <p:cNvCxnSpPr>
            <a:cxnSpLocks/>
          </p:cNvCxnSpPr>
          <p:nvPr/>
        </p:nvCxnSpPr>
        <p:spPr>
          <a:xfrm flipH="1" flipV="1">
            <a:off x="2191847" y="5149120"/>
            <a:ext cx="1278983" cy="993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F1AA39-D045-428A-8336-2D616FDF3061}"/>
              </a:ext>
            </a:extLst>
          </p:cNvPr>
          <p:cNvCxnSpPr>
            <a:cxnSpLocks/>
          </p:cNvCxnSpPr>
          <p:nvPr/>
        </p:nvCxnSpPr>
        <p:spPr>
          <a:xfrm flipH="1" flipV="1">
            <a:off x="1683270" y="5107442"/>
            <a:ext cx="1278983" cy="993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2E0D5AF-A944-41EC-AE0F-10D2A7D62E73}"/>
              </a:ext>
            </a:extLst>
          </p:cNvPr>
          <p:cNvCxnSpPr>
            <a:cxnSpLocks/>
          </p:cNvCxnSpPr>
          <p:nvPr/>
        </p:nvCxnSpPr>
        <p:spPr>
          <a:xfrm flipH="1" flipV="1">
            <a:off x="2191848" y="5305492"/>
            <a:ext cx="1094466" cy="878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7FDE9-1BC6-4DE3-A585-41E55E180E8A}"/>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47</a:t>
            </a:fld>
            <a:endParaRPr lang="en-US"/>
          </a:p>
        </p:txBody>
      </p:sp>
      <p:sp>
        <p:nvSpPr>
          <p:cNvPr id="3" name="Title 2">
            <a:extLst>
              <a:ext uri="{FF2B5EF4-FFF2-40B4-BE49-F238E27FC236}">
                <a16:creationId xmlns:a16="http://schemas.microsoft.com/office/drawing/2014/main" id="{19E4E427-19FB-449C-BEEE-C90E3CE0C5E6}"/>
              </a:ext>
            </a:extLst>
          </p:cNvPr>
          <p:cNvSpPr>
            <a:spLocks noGrp="1"/>
          </p:cNvSpPr>
          <p:nvPr>
            <p:ph type="title"/>
          </p:nvPr>
        </p:nvSpPr>
        <p:spPr/>
        <p:txBody>
          <a:bodyPr/>
          <a:lstStyle/>
          <a:p>
            <a:r>
              <a:rPr lang="en-US" dirty="0"/>
              <a:t>Independent of Scan Angles</a:t>
            </a:r>
          </a:p>
        </p:txBody>
      </p:sp>
      <p:pic>
        <p:nvPicPr>
          <p:cNvPr id="7" name="Picture 6">
            <a:extLst>
              <a:ext uri="{FF2B5EF4-FFF2-40B4-BE49-F238E27FC236}">
                <a16:creationId xmlns:a16="http://schemas.microsoft.com/office/drawing/2014/main" id="{92E3C218-D4ED-4F61-95ED-424DE07ED9CD}"/>
              </a:ext>
            </a:extLst>
          </p:cNvPr>
          <p:cNvPicPr>
            <a:picLocks noChangeAspect="1"/>
          </p:cNvPicPr>
          <p:nvPr/>
        </p:nvPicPr>
        <p:blipFill>
          <a:blip r:embed="rId2"/>
          <a:stretch>
            <a:fillRect/>
          </a:stretch>
        </p:blipFill>
        <p:spPr>
          <a:xfrm>
            <a:off x="955458" y="922733"/>
            <a:ext cx="4906192" cy="5451324"/>
          </a:xfrm>
          <a:prstGeom prst="rect">
            <a:avLst/>
          </a:prstGeom>
        </p:spPr>
      </p:pic>
      <p:pic>
        <p:nvPicPr>
          <p:cNvPr id="9" name="Picture 8">
            <a:extLst>
              <a:ext uri="{FF2B5EF4-FFF2-40B4-BE49-F238E27FC236}">
                <a16:creationId xmlns:a16="http://schemas.microsoft.com/office/drawing/2014/main" id="{3DEA1FFC-2006-4F35-8DA0-02FC72D06F87}"/>
              </a:ext>
            </a:extLst>
          </p:cNvPr>
          <p:cNvPicPr>
            <a:picLocks noChangeAspect="1"/>
          </p:cNvPicPr>
          <p:nvPr/>
        </p:nvPicPr>
        <p:blipFill>
          <a:blip r:embed="rId3"/>
          <a:stretch>
            <a:fillRect/>
          </a:stretch>
        </p:blipFill>
        <p:spPr>
          <a:xfrm>
            <a:off x="6330350" y="948683"/>
            <a:ext cx="4906192" cy="5451324"/>
          </a:xfrm>
          <a:prstGeom prst="rect">
            <a:avLst/>
          </a:prstGeom>
        </p:spPr>
      </p:pic>
      <p:sp>
        <p:nvSpPr>
          <p:cNvPr id="4" name="Date Placeholder 3">
            <a:extLst>
              <a:ext uri="{FF2B5EF4-FFF2-40B4-BE49-F238E27FC236}">
                <a16:creationId xmlns:a16="http://schemas.microsoft.com/office/drawing/2014/main" id="{B18388D3-AE19-4779-8407-ED4A160526B6}"/>
              </a:ext>
            </a:extLst>
          </p:cNvPr>
          <p:cNvSpPr>
            <a:spLocks noGrp="1"/>
          </p:cNvSpPr>
          <p:nvPr>
            <p:ph type="dt" idx="2"/>
          </p:nvPr>
        </p:nvSpPr>
        <p:spPr>
          <a:xfrm>
            <a:off x="609601" y="6400800"/>
            <a:ext cx="919745" cy="365125"/>
          </a:xfrm>
        </p:spPr>
        <p:txBody>
          <a:bodyPr/>
          <a:lstStyle/>
          <a:p>
            <a:r>
              <a:rPr lang="en-US"/>
              <a:t>2023-09-01</a:t>
            </a:r>
          </a:p>
        </p:txBody>
      </p:sp>
      <p:sp>
        <p:nvSpPr>
          <p:cNvPr id="5" name="Footer Placeholder 4">
            <a:extLst>
              <a:ext uri="{FF2B5EF4-FFF2-40B4-BE49-F238E27FC236}">
                <a16:creationId xmlns:a16="http://schemas.microsoft.com/office/drawing/2014/main" id="{5F122C95-D224-4867-BA93-6698AB7912BC}"/>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Tree>
    <p:extLst>
      <p:ext uri="{BB962C8B-B14F-4D97-AF65-F5344CB8AC3E}">
        <p14:creationId xmlns:p14="http://schemas.microsoft.com/office/powerpoint/2010/main" val="3119740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title"/>
          </p:nvPr>
        </p:nvSpPr>
        <p:spPr>
          <a:xfrm>
            <a:off x="963084" y="4406901"/>
            <a:ext cx="10543116" cy="13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VNIR VALIDATION</a:t>
            </a:r>
            <a:endParaRPr/>
          </a:p>
        </p:txBody>
      </p:sp>
      <p:sp>
        <p:nvSpPr>
          <p:cNvPr id="64" name="Google Shape;64;p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a:t>ABI-L1b-PLPT-04, Fangfang Yu, Hui Xu and Haifeng Qian</a:t>
            </a:r>
            <a:endParaRPr/>
          </a:p>
        </p:txBody>
      </p:sp>
      <p:sp>
        <p:nvSpPr>
          <p:cNvPr id="2" name="Date Placeholder 1">
            <a:extLst>
              <a:ext uri="{FF2B5EF4-FFF2-40B4-BE49-F238E27FC236}">
                <a16:creationId xmlns:a16="http://schemas.microsoft.com/office/drawing/2014/main" id="{228D226B-E605-4016-A4A6-6F34B05200F5}"/>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BDF7E15A-644D-44D0-A4E1-DFC94F483F92}"/>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3723F794-B0E0-4473-ACF2-64A8C7B425A6}"/>
              </a:ext>
            </a:extLst>
          </p:cNvPr>
          <p:cNvSpPr>
            <a:spLocks noGrp="1"/>
          </p:cNvSpPr>
          <p:nvPr>
            <p:ph type="sldNum" sz="quarter" idx="4"/>
          </p:nvPr>
        </p:nvSpPr>
        <p:spPr/>
        <p:txBody>
          <a:bodyPr/>
          <a:lstStyle/>
          <a:p>
            <a:fld id="{24AD0344-B142-42FF-A24F-67F68BAAC27D}" type="slidenum">
              <a:rPr lang="en-US" smtClean="0"/>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2F172F-74F9-44E1-B4F0-633897AEF55F}"/>
              </a:ext>
            </a:extLst>
          </p:cNvPr>
          <p:cNvSpPr/>
          <p:nvPr/>
        </p:nvSpPr>
        <p:spPr>
          <a:xfrm>
            <a:off x="607220" y="1151479"/>
            <a:ext cx="5328924" cy="2000548"/>
          </a:xfrm>
          <a:prstGeom prst="rect">
            <a:avLst/>
          </a:prstGeom>
          <a:ln w="12700" cmpd="sng">
            <a:noFill/>
          </a:ln>
        </p:spPr>
        <p:txBody>
          <a:bodyPr wrap="square">
            <a:spAutoFit/>
          </a:bodyPr>
          <a:lstStyle/>
          <a:p>
            <a:pPr algn="ctr"/>
            <a:r>
              <a:rPr lang="en-US" sz="2000" b="1" i="1" dirty="0"/>
              <a:t>Objective</a:t>
            </a:r>
            <a:endParaRPr lang="en-US" sz="2000" dirty="0"/>
          </a:p>
          <a:p>
            <a:pPr marL="285750" indent="-285750" algn="just">
              <a:buFont typeface="Arial" panose="020B0604020202020204" pitchFamily="34" charset="0"/>
              <a:buChar char="•"/>
            </a:pPr>
            <a:r>
              <a:rPr lang="en-US" sz="1400" dirty="0"/>
              <a:t>Evaluate the VNIR band radiance calibration accuracy, including its long term stability and dependence on scene radiance.</a:t>
            </a:r>
          </a:p>
          <a:p>
            <a:pPr marL="285750" indent="-285750" algn="just">
              <a:buFont typeface="Arial" panose="020B0604020202020204" pitchFamily="34" charset="0"/>
              <a:buChar char="•"/>
            </a:pPr>
            <a:r>
              <a:rPr lang="en-US" sz="1400" dirty="0"/>
              <a:t>Assess the impact of major updates of the operational calibration for the VNIR bands since the provisional review</a:t>
            </a:r>
          </a:p>
          <a:p>
            <a:pPr algn="just"/>
            <a:endParaRPr lang="en-US" sz="1400" dirty="0"/>
          </a:p>
          <a:p>
            <a:pPr algn="ctr"/>
            <a:r>
              <a:rPr lang="en-US" sz="2000" b="1" i="1" dirty="0"/>
              <a:t>Related Requirements</a:t>
            </a:r>
          </a:p>
          <a:p>
            <a:pPr algn="ctr"/>
            <a:r>
              <a:rPr lang="en-US" sz="1400" dirty="0"/>
              <a:t>MRD 506, 2120, 2021, 2022</a:t>
            </a:r>
          </a:p>
        </p:txBody>
      </p:sp>
      <p:sp>
        <p:nvSpPr>
          <p:cNvPr id="5" name="Title 4">
            <a:extLst>
              <a:ext uri="{FF2B5EF4-FFF2-40B4-BE49-F238E27FC236}">
                <a16:creationId xmlns:a16="http://schemas.microsoft.com/office/drawing/2014/main" id="{148DA667-0C3B-4A2A-8CCB-55EE423FAE77}"/>
              </a:ext>
            </a:extLst>
          </p:cNvPr>
          <p:cNvSpPr>
            <a:spLocks noGrp="1"/>
          </p:cNvSpPr>
          <p:nvPr>
            <p:ph type="title"/>
          </p:nvPr>
        </p:nvSpPr>
        <p:spPr/>
        <p:txBody>
          <a:bodyPr/>
          <a:lstStyle/>
          <a:p>
            <a:r>
              <a:rPr lang="en-US" dirty="0"/>
              <a:t>PLPT-04: VNIR validation</a:t>
            </a:r>
          </a:p>
        </p:txBody>
      </p:sp>
      <p:cxnSp>
        <p:nvCxnSpPr>
          <p:cNvPr id="7" name="Straight Connector 6">
            <a:extLst>
              <a:ext uri="{FF2B5EF4-FFF2-40B4-BE49-F238E27FC236}">
                <a16:creationId xmlns:a16="http://schemas.microsoft.com/office/drawing/2014/main" id="{C916F89A-F08C-4582-8A4B-F9782B8F281E}"/>
              </a:ext>
            </a:extLst>
          </p:cNvPr>
          <p:cNvCxnSpPr/>
          <p:nvPr/>
        </p:nvCxnSpPr>
        <p:spPr>
          <a:xfrm>
            <a:off x="6096000" y="1295401"/>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814E56-2309-4E4E-816E-96F063B6E9AF}"/>
              </a:ext>
            </a:extLst>
          </p:cNvPr>
          <p:cNvCxnSpPr>
            <a:cxnSpLocks/>
          </p:cNvCxnSpPr>
          <p:nvPr/>
        </p:nvCxnSpPr>
        <p:spPr>
          <a:xfrm flipV="1">
            <a:off x="1558212" y="3761400"/>
            <a:ext cx="8780786" cy="174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B51119-DD22-4082-806B-677D8C7C8482}"/>
              </a:ext>
            </a:extLst>
          </p:cNvPr>
          <p:cNvCxnSpPr>
            <a:cxnSpLocks/>
          </p:cNvCxnSpPr>
          <p:nvPr/>
        </p:nvCxnSpPr>
        <p:spPr>
          <a:xfrm flipH="1">
            <a:off x="6093619" y="1162364"/>
            <a:ext cx="52" cy="5237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F856C-9D1E-43F6-AFAB-0AF37B934A14}"/>
              </a:ext>
            </a:extLst>
          </p:cNvPr>
          <p:cNvCxnSpPr>
            <a:cxnSpLocks/>
          </p:cNvCxnSpPr>
          <p:nvPr/>
        </p:nvCxnSpPr>
        <p:spPr>
          <a:xfrm>
            <a:off x="609601" y="3657600"/>
            <a:ext cx="1097279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BE55221-270F-4F7B-BA57-367D825270AF}"/>
              </a:ext>
            </a:extLst>
          </p:cNvPr>
          <p:cNvSpPr/>
          <p:nvPr/>
        </p:nvSpPr>
        <p:spPr>
          <a:xfrm>
            <a:off x="6270193" y="1113151"/>
            <a:ext cx="5326283" cy="1323439"/>
          </a:xfrm>
          <a:prstGeom prst="rect">
            <a:avLst/>
          </a:prstGeom>
          <a:ln w="12700" cmpd="sng">
            <a:noFill/>
          </a:ln>
        </p:spPr>
        <p:txBody>
          <a:bodyPr wrap="square">
            <a:spAutoFit/>
          </a:bodyPr>
          <a:lstStyle/>
          <a:p>
            <a:pPr algn="ctr"/>
            <a:r>
              <a:rPr lang="en-US" sz="2000" b="1" i="1" dirty="0"/>
              <a:t>Methodology</a:t>
            </a:r>
          </a:p>
          <a:p>
            <a:pPr marL="285750" indent="-285750" algn="just">
              <a:buFont typeface="Arial" panose="020B0604020202020204" pitchFamily="34" charset="0"/>
              <a:buChar char="•"/>
            </a:pPr>
            <a:r>
              <a:rPr lang="en-US" sz="1200" dirty="0"/>
              <a:t>Ray-matching is currently used to monitor the inter-calibration difference between GOES-18 ABI and VIIRS onboard NOAA-20.</a:t>
            </a:r>
          </a:p>
          <a:p>
            <a:pPr marL="285750" indent="-285750" algn="just">
              <a:buFont typeface="Arial" panose="020B0604020202020204" pitchFamily="34" charset="0"/>
              <a:buChar char="•"/>
            </a:pPr>
            <a:r>
              <a:rPr lang="en-US" sz="1200" dirty="0"/>
              <a:t>Accuracy for the VNIR bands is defined as the mean ratio difference between ABI and VIIRS (SNPP for G16/17 and NOAA-20 for G18) for all the ray-matched collocated scenes with reflectance &gt; 15%</a:t>
            </a:r>
          </a:p>
        </p:txBody>
      </p:sp>
      <p:sp>
        <p:nvSpPr>
          <p:cNvPr id="16" name="Rectangle 15">
            <a:extLst>
              <a:ext uri="{FF2B5EF4-FFF2-40B4-BE49-F238E27FC236}">
                <a16:creationId xmlns:a16="http://schemas.microsoft.com/office/drawing/2014/main" id="{966D0E7E-74CF-4A75-AB3D-77814185AB77}"/>
              </a:ext>
            </a:extLst>
          </p:cNvPr>
          <p:cNvSpPr/>
          <p:nvPr/>
        </p:nvSpPr>
        <p:spPr>
          <a:xfrm>
            <a:off x="6261313" y="2362200"/>
            <a:ext cx="1603259" cy="276999"/>
          </a:xfrm>
          <a:prstGeom prst="rect">
            <a:avLst/>
          </a:prstGeom>
        </p:spPr>
        <p:txBody>
          <a:bodyPr wrap="none">
            <a:spAutoFit/>
          </a:bodyPr>
          <a:lstStyle/>
          <a:p>
            <a:r>
              <a:rPr lang="en-US" sz="1200" b="1" dirty="0"/>
              <a:t>Ray-matching Criteria:</a:t>
            </a:r>
          </a:p>
        </p:txBody>
      </p:sp>
      <p:sp>
        <p:nvSpPr>
          <p:cNvPr id="17" name="Rectangle 16">
            <a:extLst>
              <a:ext uri="{FF2B5EF4-FFF2-40B4-BE49-F238E27FC236}">
                <a16:creationId xmlns:a16="http://schemas.microsoft.com/office/drawing/2014/main" id="{BE12789E-1A29-435A-A3F0-341833B7E26B}"/>
              </a:ext>
            </a:extLst>
          </p:cNvPr>
          <p:cNvSpPr/>
          <p:nvPr/>
        </p:nvSpPr>
        <p:spPr>
          <a:xfrm>
            <a:off x="6591300" y="2590800"/>
            <a:ext cx="3774495" cy="1015663"/>
          </a:xfrm>
          <a:prstGeom prst="rect">
            <a:avLst/>
          </a:prstGeom>
        </p:spPr>
        <p:txBody>
          <a:bodyPr wrap="none">
            <a:spAutoFit/>
          </a:bodyPr>
          <a:lstStyle/>
          <a:p>
            <a:r>
              <a:rPr lang="en-US" sz="1200" dirty="0"/>
              <a:t>difference in viewing zenith angles: &lt; 1%</a:t>
            </a:r>
          </a:p>
          <a:p>
            <a:r>
              <a:rPr lang="en-US" sz="1200" dirty="0"/>
              <a:t>match in time: 5 minutes</a:t>
            </a:r>
          </a:p>
          <a:p>
            <a:r>
              <a:rPr lang="en-US" sz="1200" dirty="0"/>
              <a:t>Spatial resolution: FOV ~ ABI FOV;  ENV size ~ 3 x FOV size</a:t>
            </a:r>
          </a:p>
          <a:p>
            <a:r>
              <a:rPr lang="en-US" sz="1200" dirty="0"/>
              <a:t>Azimuth angle difference: &lt; 15 degree</a:t>
            </a:r>
          </a:p>
          <a:p>
            <a:r>
              <a:rPr lang="en-US" sz="1200" dirty="0"/>
              <a:t>Spatial homogeneity: FOV and ENV </a:t>
            </a:r>
            <a:r>
              <a:rPr lang="en-US" sz="1200" dirty="0" err="1"/>
              <a:t>CoV</a:t>
            </a:r>
            <a:r>
              <a:rPr lang="en-US" sz="1200" dirty="0"/>
              <a:t> &lt; 5%</a:t>
            </a:r>
          </a:p>
        </p:txBody>
      </p:sp>
      <p:sp>
        <p:nvSpPr>
          <p:cNvPr id="25" name="Rectangle 24">
            <a:extLst>
              <a:ext uri="{FF2B5EF4-FFF2-40B4-BE49-F238E27FC236}">
                <a16:creationId xmlns:a16="http://schemas.microsoft.com/office/drawing/2014/main" id="{85E7EDBA-3AC0-4FAC-9848-3529B183C164}"/>
              </a:ext>
            </a:extLst>
          </p:cNvPr>
          <p:cNvSpPr/>
          <p:nvPr/>
        </p:nvSpPr>
        <p:spPr>
          <a:xfrm>
            <a:off x="1783359" y="3129100"/>
            <a:ext cx="2864955" cy="261610"/>
          </a:xfrm>
          <a:prstGeom prst="rect">
            <a:avLst/>
          </a:prstGeom>
        </p:spPr>
        <p:txBody>
          <a:bodyPr wrap="square">
            <a:spAutoFit/>
          </a:bodyPr>
          <a:lstStyle/>
          <a:p>
            <a:pPr algn="ctr"/>
            <a:endParaRPr lang="en-US" sz="1100" dirty="0">
              <a:solidFill>
                <a:schemeClr val="tx1"/>
              </a:solidFill>
            </a:endParaRPr>
          </a:p>
        </p:txBody>
      </p:sp>
      <p:sp>
        <p:nvSpPr>
          <p:cNvPr id="20" name="Rectangle 19">
            <a:extLst>
              <a:ext uri="{FF2B5EF4-FFF2-40B4-BE49-F238E27FC236}">
                <a16:creationId xmlns:a16="http://schemas.microsoft.com/office/drawing/2014/main" id="{76BE84B6-507F-4696-9887-B1720E510A8B}"/>
              </a:ext>
            </a:extLst>
          </p:cNvPr>
          <p:cNvSpPr/>
          <p:nvPr/>
        </p:nvSpPr>
        <p:spPr>
          <a:xfrm>
            <a:off x="6251146" y="3764707"/>
            <a:ext cx="5326267" cy="2635300"/>
          </a:xfrm>
          <a:prstGeom prst="rect">
            <a:avLst/>
          </a:prstGeom>
          <a:ln w="12700" cmpd="sng">
            <a:noFill/>
          </a:ln>
        </p:spPr>
        <p:txBody>
          <a:bodyPr wrap="square">
            <a:noAutofit/>
          </a:bodyPr>
          <a:lstStyle/>
          <a:p>
            <a:pPr algn="ctr"/>
            <a:r>
              <a:rPr lang="en-US" sz="2000" b="1" i="1" dirty="0"/>
              <a:t>Conclusions</a:t>
            </a:r>
          </a:p>
          <a:p>
            <a:pPr marL="285750" indent="-285750" algn="just">
              <a:buFont typeface="Arial" panose="020B0604020202020204" pitchFamily="34" charset="0"/>
              <a:buChar char="•"/>
            </a:pPr>
            <a:r>
              <a:rPr lang="en-US" sz="1400" dirty="0"/>
              <a:t>Accuracies of all VNIR channel complies with the requirement of 5% , stable since Provisional, and independent of scene radiance.</a:t>
            </a:r>
          </a:p>
          <a:p>
            <a:pPr marL="285750" indent="-285750" algn="just">
              <a:buFont typeface="Arial" panose="020B0604020202020204" pitchFamily="34" charset="0"/>
              <a:buChar char="•"/>
            </a:pPr>
            <a:r>
              <a:rPr lang="en-US" sz="1400" dirty="0"/>
              <a:t>Two updates had significant positive impacts on VNIR calibration:</a:t>
            </a:r>
          </a:p>
          <a:p>
            <a:pPr marL="742950" lvl="1" indent="-285750" algn="just">
              <a:buFont typeface="Arial" panose="020B0604020202020204" pitchFamily="34" charset="0"/>
              <a:buChar char="•"/>
            </a:pPr>
            <a:r>
              <a:rPr lang="en-US" sz="1400" dirty="0"/>
              <a:t>The B02 K-LUT updated in July 2022 reduced the bias.</a:t>
            </a:r>
          </a:p>
          <a:p>
            <a:pPr marL="742950" lvl="1" indent="-285750" algn="just">
              <a:buFont typeface="Arial" panose="020B0604020202020204" pitchFamily="34" charset="0"/>
              <a:buChar char="•"/>
            </a:pPr>
            <a:r>
              <a:rPr lang="en-US" sz="1400" dirty="0"/>
              <a:t>The SCT LUT updated on 03/18/2023 reduced the dimming and brightening of all channels (reduced </a:t>
            </a:r>
            <a:r>
              <a:rPr lang="en-US" sz="1400" dirty="0" err="1"/>
              <a:t>stdv</a:t>
            </a:r>
            <a:r>
              <a:rPr lang="en-US" sz="1400" dirty="0"/>
              <a:t>), and reduced the B05 bias from non-compliance (5.8%) to compliance (3.2%). Scene dependence of the B05 bias was also reduced.</a:t>
            </a:r>
          </a:p>
        </p:txBody>
      </p:sp>
      <p:graphicFrame>
        <p:nvGraphicFramePr>
          <p:cNvPr id="21" name="Table 20">
            <a:extLst>
              <a:ext uri="{FF2B5EF4-FFF2-40B4-BE49-F238E27FC236}">
                <a16:creationId xmlns:a16="http://schemas.microsoft.com/office/drawing/2014/main" id="{CB5756F4-FA5E-48C2-8D4B-D15A6F2E91D5}"/>
              </a:ext>
            </a:extLst>
          </p:cNvPr>
          <p:cNvGraphicFramePr>
            <a:graphicFrameLocks noGrp="1"/>
          </p:cNvGraphicFramePr>
          <p:nvPr/>
        </p:nvGraphicFramePr>
        <p:xfrm>
          <a:off x="607220" y="4271377"/>
          <a:ext cx="5268232" cy="1854200"/>
        </p:xfrm>
        <a:graphic>
          <a:graphicData uri="http://schemas.openxmlformats.org/drawingml/2006/table">
            <a:tbl>
              <a:tblPr firstRow="1" bandRow="1">
                <a:tableStyleId>{5C22544A-7EE6-4342-B048-85BDC9FD1C3A}</a:tableStyleId>
              </a:tblPr>
              <a:tblGrid>
                <a:gridCol w="658529">
                  <a:extLst>
                    <a:ext uri="{9D8B030D-6E8A-4147-A177-3AD203B41FA5}">
                      <a16:colId xmlns:a16="http://schemas.microsoft.com/office/drawing/2014/main" val="3556854290"/>
                    </a:ext>
                  </a:extLst>
                </a:gridCol>
                <a:gridCol w="658529">
                  <a:extLst>
                    <a:ext uri="{9D8B030D-6E8A-4147-A177-3AD203B41FA5}">
                      <a16:colId xmlns:a16="http://schemas.microsoft.com/office/drawing/2014/main" val="3516618264"/>
                    </a:ext>
                  </a:extLst>
                </a:gridCol>
                <a:gridCol w="658529">
                  <a:extLst>
                    <a:ext uri="{9D8B030D-6E8A-4147-A177-3AD203B41FA5}">
                      <a16:colId xmlns:a16="http://schemas.microsoft.com/office/drawing/2014/main" val="1533109328"/>
                    </a:ext>
                  </a:extLst>
                </a:gridCol>
                <a:gridCol w="658529">
                  <a:extLst>
                    <a:ext uri="{9D8B030D-6E8A-4147-A177-3AD203B41FA5}">
                      <a16:colId xmlns:a16="http://schemas.microsoft.com/office/drawing/2014/main" val="1489293716"/>
                    </a:ext>
                  </a:extLst>
                </a:gridCol>
                <a:gridCol w="658529">
                  <a:extLst>
                    <a:ext uri="{9D8B030D-6E8A-4147-A177-3AD203B41FA5}">
                      <a16:colId xmlns:a16="http://schemas.microsoft.com/office/drawing/2014/main" val="1044588940"/>
                    </a:ext>
                  </a:extLst>
                </a:gridCol>
                <a:gridCol w="658529">
                  <a:extLst>
                    <a:ext uri="{9D8B030D-6E8A-4147-A177-3AD203B41FA5}">
                      <a16:colId xmlns:a16="http://schemas.microsoft.com/office/drawing/2014/main" val="4072656321"/>
                    </a:ext>
                  </a:extLst>
                </a:gridCol>
                <a:gridCol w="658529">
                  <a:extLst>
                    <a:ext uri="{9D8B030D-6E8A-4147-A177-3AD203B41FA5}">
                      <a16:colId xmlns:a16="http://schemas.microsoft.com/office/drawing/2014/main" val="1391057230"/>
                    </a:ext>
                  </a:extLst>
                </a:gridCol>
                <a:gridCol w="658529">
                  <a:extLst>
                    <a:ext uri="{9D8B030D-6E8A-4147-A177-3AD203B41FA5}">
                      <a16:colId xmlns:a16="http://schemas.microsoft.com/office/drawing/2014/main" val="4154941051"/>
                    </a:ext>
                  </a:extLst>
                </a:gridCol>
              </a:tblGrid>
              <a:tr h="370840">
                <a:tc gridSpan="2">
                  <a:txBody>
                    <a:bodyPr/>
                    <a:lstStyle/>
                    <a:p>
                      <a:r>
                        <a:rPr lang="en-US" sz="1400" dirty="0"/>
                        <a:t>Unit: %</a:t>
                      </a:r>
                    </a:p>
                  </a:txBody>
                  <a:tcPr/>
                </a:tc>
                <a:tc hMerge="1">
                  <a:txBody>
                    <a:bodyPr/>
                    <a:lstStyle/>
                    <a:p>
                      <a:endParaRPr lang="en-US" sz="1400" dirty="0"/>
                    </a:p>
                  </a:txBody>
                  <a:tcPr/>
                </a:tc>
                <a:tc>
                  <a:txBody>
                    <a:bodyPr/>
                    <a:lstStyle/>
                    <a:p>
                      <a:r>
                        <a:rPr lang="en-US" sz="1400" dirty="0"/>
                        <a:t>B01</a:t>
                      </a:r>
                    </a:p>
                  </a:txBody>
                  <a:tcPr/>
                </a:tc>
                <a:tc>
                  <a:txBody>
                    <a:bodyPr/>
                    <a:lstStyle/>
                    <a:p>
                      <a:r>
                        <a:rPr lang="en-US" sz="1400" dirty="0"/>
                        <a:t>B02</a:t>
                      </a:r>
                    </a:p>
                  </a:txBody>
                  <a:tcPr/>
                </a:tc>
                <a:tc>
                  <a:txBody>
                    <a:bodyPr/>
                    <a:lstStyle/>
                    <a:p>
                      <a:r>
                        <a:rPr lang="en-US" sz="1400" dirty="0"/>
                        <a:t>B03</a:t>
                      </a:r>
                    </a:p>
                  </a:txBody>
                  <a:tcPr/>
                </a:tc>
                <a:tc>
                  <a:txBody>
                    <a:bodyPr/>
                    <a:lstStyle/>
                    <a:p>
                      <a:r>
                        <a:rPr lang="en-US" sz="1400" dirty="0"/>
                        <a:t>B04</a:t>
                      </a:r>
                    </a:p>
                  </a:txBody>
                  <a:tcPr/>
                </a:tc>
                <a:tc>
                  <a:txBody>
                    <a:bodyPr/>
                    <a:lstStyle/>
                    <a:p>
                      <a:r>
                        <a:rPr lang="en-US" sz="1400" dirty="0"/>
                        <a:t>B05</a:t>
                      </a:r>
                    </a:p>
                  </a:txBody>
                  <a:tcPr/>
                </a:tc>
                <a:tc>
                  <a:txBody>
                    <a:bodyPr/>
                    <a:lstStyle/>
                    <a:p>
                      <a:r>
                        <a:rPr lang="en-US" sz="1400" dirty="0"/>
                        <a:t>B06</a:t>
                      </a:r>
                    </a:p>
                  </a:txBody>
                  <a:tcPr/>
                </a:tc>
                <a:extLst>
                  <a:ext uri="{0D108BD9-81ED-4DB2-BD59-A6C34878D82A}">
                    <a16:rowId xmlns:a16="http://schemas.microsoft.com/office/drawing/2014/main" val="2508713859"/>
                  </a:ext>
                </a:extLst>
              </a:tr>
              <a:tr h="370840">
                <a:tc rowSpan="2">
                  <a:txBody>
                    <a:bodyPr/>
                    <a:lstStyle/>
                    <a:p>
                      <a:r>
                        <a:rPr lang="en-US" sz="1400" dirty="0"/>
                        <a:t>G18 Prov.</a:t>
                      </a:r>
                    </a:p>
                  </a:txBody>
                  <a:tcPr/>
                </a:tc>
                <a:tc>
                  <a:txBody>
                    <a:bodyPr/>
                    <a:lstStyle/>
                    <a:p>
                      <a:r>
                        <a:rPr lang="en-US" sz="1400" dirty="0"/>
                        <a:t>Mean</a:t>
                      </a:r>
                    </a:p>
                  </a:txBody>
                  <a:tcPr/>
                </a:tc>
                <a:tc>
                  <a:txBody>
                    <a:bodyPr/>
                    <a:lstStyle/>
                    <a:p>
                      <a:r>
                        <a:rPr lang="en-US" sz="1400" b="1" dirty="0"/>
                        <a:t>2.20</a:t>
                      </a:r>
                    </a:p>
                  </a:txBody>
                  <a:tcPr/>
                </a:tc>
                <a:tc>
                  <a:txBody>
                    <a:bodyPr/>
                    <a:lstStyle/>
                    <a:p>
                      <a:r>
                        <a:rPr lang="en-US" sz="1400" b="1" dirty="0">
                          <a:solidFill>
                            <a:srgbClr val="FF0000"/>
                          </a:solidFill>
                        </a:rPr>
                        <a:t>6.70</a:t>
                      </a:r>
                    </a:p>
                  </a:txBody>
                  <a:tcPr/>
                </a:tc>
                <a:tc>
                  <a:txBody>
                    <a:bodyPr/>
                    <a:lstStyle/>
                    <a:p>
                      <a:r>
                        <a:rPr lang="en-US" sz="1400" b="1" dirty="0"/>
                        <a:t>3.40</a:t>
                      </a:r>
                    </a:p>
                  </a:txBody>
                  <a:tcPr/>
                </a:tc>
                <a:tc>
                  <a:txBody>
                    <a:bodyPr/>
                    <a:lstStyle/>
                    <a:p>
                      <a:r>
                        <a:rPr lang="en-US" sz="1400" b="1" dirty="0"/>
                        <a:t>-2.40</a:t>
                      </a:r>
                    </a:p>
                  </a:txBody>
                  <a:tcPr/>
                </a:tc>
                <a:tc>
                  <a:txBody>
                    <a:bodyPr/>
                    <a:lstStyle/>
                    <a:p>
                      <a:r>
                        <a:rPr lang="en-US" sz="1400" b="1" dirty="0">
                          <a:solidFill>
                            <a:srgbClr val="FF0000"/>
                          </a:solidFill>
                        </a:rPr>
                        <a:t>5.80</a:t>
                      </a:r>
                    </a:p>
                  </a:txBody>
                  <a:tcPr/>
                </a:tc>
                <a:tc>
                  <a:txBody>
                    <a:bodyPr/>
                    <a:lstStyle/>
                    <a:p>
                      <a:r>
                        <a:rPr lang="en-US" sz="1400" b="1" dirty="0"/>
                        <a:t>-0.10</a:t>
                      </a:r>
                    </a:p>
                  </a:txBody>
                  <a:tcPr/>
                </a:tc>
                <a:extLst>
                  <a:ext uri="{0D108BD9-81ED-4DB2-BD59-A6C34878D82A}">
                    <a16:rowId xmlns:a16="http://schemas.microsoft.com/office/drawing/2014/main" val="1389345273"/>
                  </a:ext>
                </a:extLst>
              </a:tr>
              <a:tr h="370840">
                <a:tc vMerge="1">
                  <a:txBody>
                    <a:bodyPr/>
                    <a:lstStyle/>
                    <a:p>
                      <a:endParaRPr lang="en-US" dirty="0"/>
                    </a:p>
                  </a:txBody>
                  <a:tcPr/>
                </a:tc>
                <a:tc>
                  <a:txBody>
                    <a:bodyPr/>
                    <a:lstStyle/>
                    <a:p>
                      <a:r>
                        <a:rPr lang="en-US" sz="1400" dirty="0"/>
                        <a:t>STDV</a:t>
                      </a:r>
                    </a:p>
                  </a:txBody>
                  <a:tcPr/>
                </a:tc>
                <a:tc>
                  <a:txBody>
                    <a:bodyPr/>
                    <a:lstStyle/>
                    <a:p>
                      <a:r>
                        <a:rPr lang="en-US" sz="1400" dirty="0"/>
                        <a:t>3.60</a:t>
                      </a:r>
                    </a:p>
                  </a:txBody>
                  <a:tcPr/>
                </a:tc>
                <a:tc>
                  <a:txBody>
                    <a:bodyPr/>
                    <a:lstStyle/>
                    <a:p>
                      <a:r>
                        <a:rPr lang="en-US" sz="1400" dirty="0"/>
                        <a:t>4.90</a:t>
                      </a:r>
                    </a:p>
                  </a:txBody>
                  <a:tcPr/>
                </a:tc>
                <a:tc>
                  <a:txBody>
                    <a:bodyPr/>
                    <a:lstStyle/>
                    <a:p>
                      <a:r>
                        <a:rPr lang="en-US" sz="1400" dirty="0"/>
                        <a:t>3.90</a:t>
                      </a:r>
                    </a:p>
                  </a:txBody>
                  <a:tcPr/>
                </a:tc>
                <a:tc>
                  <a:txBody>
                    <a:bodyPr/>
                    <a:lstStyle/>
                    <a:p>
                      <a:r>
                        <a:rPr lang="en-US" sz="1400" dirty="0"/>
                        <a:t>2.10</a:t>
                      </a:r>
                    </a:p>
                  </a:txBody>
                  <a:tcPr/>
                </a:tc>
                <a:tc>
                  <a:txBody>
                    <a:bodyPr/>
                    <a:lstStyle/>
                    <a:p>
                      <a:r>
                        <a:rPr lang="en-US" sz="1400" dirty="0"/>
                        <a:t>5.10</a:t>
                      </a:r>
                    </a:p>
                  </a:txBody>
                  <a:tcPr/>
                </a:tc>
                <a:tc>
                  <a:txBody>
                    <a:bodyPr/>
                    <a:lstStyle/>
                    <a:p>
                      <a:r>
                        <a:rPr lang="en-US" sz="1400" dirty="0"/>
                        <a:t>2.30</a:t>
                      </a:r>
                    </a:p>
                  </a:txBody>
                  <a:tcPr/>
                </a:tc>
                <a:extLst>
                  <a:ext uri="{0D108BD9-81ED-4DB2-BD59-A6C34878D82A}">
                    <a16:rowId xmlns:a16="http://schemas.microsoft.com/office/drawing/2014/main" val="3808940441"/>
                  </a:ext>
                </a:extLst>
              </a:tr>
              <a:tr h="370840">
                <a:tc rowSpan="2">
                  <a:txBody>
                    <a:bodyPr/>
                    <a:lstStyle/>
                    <a:p>
                      <a:r>
                        <a:rPr lang="en-US" sz="1400" dirty="0"/>
                        <a:t>G18 Full</a:t>
                      </a:r>
                    </a:p>
                  </a:txBody>
                  <a:tcPr/>
                </a:tc>
                <a:tc>
                  <a:txBody>
                    <a:bodyPr/>
                    <a:lstStyle/>
                    <a:p>
                      <a:r>
                        <a:rPr lang="en-US" sz="1400" dirty="0"/>
                        <a:t>Mean</a:t>
                      </a:r>
                    </a:p>
                  </a:txBody>
                  <a:tcPr/>
                </a:tc>
                <a:tc>
                  <a:txBody>
                    <a:bodyPr/>
                    <a:lstStyle/>
                    <a:p>
                      <a:r>
                        <a:rPr lang="en-US" sz="1400" b="1" dirty="0">
                          <a:solidFill>
                            <a:srgbClr val="008000"/>
                          </a:solidFill>
                        </a:rPr>
                        <a:t>2.73</a:t>
                      </a:r>
                    </a:p>
                  </a:txBody>
                  <a:tcPr/>
                </a:tc>
                <a:tc>
                  <a:txBody>
                    <a:bodyPr/>
                    <a:lstStyle/>
                    <a:p>
                      <a:r>
                        <a:rPr lang="en-US" sz="1400" b="1" dirty="0">
                          <a:solidFill>
                            <a:srgbClr val="008000"/>
                          </a:solidFill>
                        </a:rPr>
                        <a:t>2.94</a:t>
                      </a:r>
                    </a:p>
                  </a:txBody>
                  <a:tcPr/>
                </a:tc>
                <a:tc>
                  <a:txBody>
                    <a:bodyPr/>
                    <a:lstStyle/>
                    <a:p>
                      <a:r>
                        <a:rPr lang="en-US" sz="1400" b="1" dirty="0">
                          <a:solidFill>
                            <a:srgbClr val="008000"/>
                          </a:solidFill>
                        </a:rPr>
                        <a:t>1.69</a:t>
                      </a:r>
                    </a:p>
                  </a:txBody>
                  <a:tcPr/>
                </a:tc>
                <a:tc>
                  <a:txBody>
                    <a:bodyPr/>
                    <a:lstStyle/>
                    <a:p>
                      <a:r>
                        <a:rPr lang="en-US" sz="1400" b="1" dirty="0">
                          <a:solidFill>
                            <a:srgbClr val="008000"/>
                          </a:solidFill>
                        </a:rPr>
                        <a:t>-4.66</a:t>
                      </a:r>
                    </a:p>
                  </a:txBody>
                  <a:tcPr/>
                </a:tc>
                <a:tc>
                  <a:txBody>
                    <a:bodyPr/>
                    <a:lstStyle/>
                    <a:p>
                      <a:r>
                        <a:rPr lang="en-US" sz="1400" b="1" dirty="0">
                          <a:solidFill>
                            <a:srgbClr val="008000"/>
                          </a:solidFill>
                        </a:rPr>
                        <a:t>3.24</a:t>
                      </a:r>
                    </a:p>
                  </a:txBody>
                  <a:tcPr/>
                </a:tc>
                <a:tc>
                  <a:txBody>
                    <a:bodyPr/>
                    <a:lstStyle/>
                    <a:p>
                      <a:r>
                        <a:rPr lang="en-US" sz="1400" b="1" dirty="0">
                          <a:solidFill>
                            <a:srgbClr val="008000"/>
                          </a:solidFill>
                        </a:rPr>
                        <a:t>0.29</a:t>
                      </a:r>
                    </a:p>
                  </a:txBody>
                  <a:tcPr/>
                </a:tc>
                <a:extLst>
                  <a:ext uri="{0D108BD9-81ED-4DB2-BD59-A6C34878D82A}">
                    <a16:rowId xmlns:a16="http://schemas.microsoft.com/office/drawing/2014/main" val="1154940924"/>
                  </a:ext>
                </a:extLst>
              </a:tr>
              <a:tr h="370840">
                <a:tc vMerge="1">
                  <a:txBody>
                    <a:bodyPr/>
                    <a:lstStyle/>
                    <a:p>
                      <a:endParaRPr lang="en-US" dirty="0"/>
                    </a:p>
                  </a:txBody>
                  <a:tcPr/>
                </a:tc>
                <a:tc>
                  <a:txBody>
                    <a:bodyPr/>
                    <a:lstStyle/>
                    <a:p>
                      <a:r>
                        <a:rPr lang="en-US" sz="1400" dirty="0"/>
                        <a:t>STDV</a:t>
                      </a:r>
                    </a:p>
                  </a:txBody>
                  <a:tcPr/>
                </a:tc>
                <a:tc>
                  <a:txBody>
                    <a:bodyPr/>
                    <a:lstStyle/>
                    <a:p>
                      <a:r>
                        <a:rPr lang="en-US" sz="1400" dirty="0"/>
                        <a:t>3.39</a:t>
                      </a:r>
                    </a:p>
                  </a:txBody>
                  <a:tcPr/>
                </a:tc>
                <a:tc>
                  <a:txBody>
                    <a:bodyPr/>
                    <a:lstStyle/>
                    <a:p>
                      <a:r>
                        <a:rPr lang="en-US" sz="1400" dirty="0"/>
                        <a:t>3.68</a:t>
                      </a:r>
                    </a:p>
                  </a:txBody>
                  <a:tcPr/>
                </a:tc>
                <a:tc>
                  <a:txBody>
                    <a:bodyPr/>
                    <a:lstStyle/>
                    <a:p>
                      <a:r>
                        <a:rPr lang="en-US" sz="1400" dirty="0"/>
                        <a:t>3.19</a:t>
                      </a:r>
                    </a:p>
                  </a:txBody>
                  <a:tcPr/>
                </a:tc>
                <a:tc>
                  <a:txBody>
                    <a:bodyPr/>
                    <a:lstStyle/>
                    <a:p>
                      <a:r>
                        <a:rPr lang="en-US" sz="1400" dirty="0"/>
                        <a:t>1.72</a:t>
                      </a:r>
                    </a:p>
                  </a:txBody>
                  <a:tcPr/>
                </a:tc>
                <a:tc>
                  <a:txBody>
                    <a:bodyPr/>
                    <a:lstStyle/>
                    <a:p>
                      <a:r>
                        <a:rPr lang="en-US" sz="1400" dirty="0"/>
                        <a:t>3.86</a:t>
                      </a:r>
                    </a:p>
                  </a:txBody>
                  <a:tcPr/>
                </a:tc>
                <a:tc>
                  <a:txBody>
                    <a:bodyPr/>
                    <a:lstStyle/>
                    <a:p>
                      <a:r>
                        <a:rPr lang="en-US" sz="1400" dirty="0"/>
                        <a:t>2.58</a:t>
                      </a:r>
                    </a:p>
                  </a:txBody>
                  <a:tcPr/>
                </a:tc>
                <a:extLst>
                  <a:ext uri="{0D108BD9-81ED-4DB2-BD59-A6C34878D82A}">
                    <a16:rowId xmlns:a16="http://schemas.microsoft.com/office/drawing/2014/main" val="4014466926"/>
                  </a:ext>
                </a:extLst>
              </a:tr>
            </a:tbl>
          </a:graphicData>
        </a:graphic>
      </p:graphicFrame>
      <p:sp>
        <p:nvSpPr>
          <p:cNvPr id="22" name="TextBox 21">
            <a:extLst>
              <a:ext uri="{FF2B5EF4-FFF2-40B4-BE49-F238E27FC236}">
                <a16:creationId xmlns:a16="http://schemas.microsoft.com/office/drawing/2014/main" id="{31E62DD4-24DC-4393-85CE-6C8039AE2FCD}"/>
              </a:ext>
            </a:extLst>
          </p:cNvPr>
          <p:cNvSpPr txBox="1"/>
          <p:nvPr/>
        </p:nvSpPr>
        <p:spPr>
          <a:xfrm>
            <a:off x="607221" y="3816827"/>
            <a:ext cx="5268286" cy="307777"/>
          </a:xfrm>
          <a:prstGeom prst="rect">
            <a:avLst/>
          </a:prstGeom>
          <a:noFill/>
        </p:spPr>
        <p:txBody>
          <a:bodyPr wrap="square" rtlCol="0">
            <a:spAutoFit/>
          </a:bodyPr>
          <a:lstStyle/>
          <a:p>
            <a:pPr algn="ctr"/>
            <a:r>
              <a:rPr lang="en-US" sz="1400" dirty="0"/>
              <a:t>Reflectance Difference between collocated G18 ABI and N20 VIIRS</a:t>
            </a:r>
          </a:p>
        </p:txBody>
      </p:sp>
      <p:sp>
        <p:nvSpPr>
          <p:cNvPr id="6" name="Date Placeholder 5">
            <a:extLst>
              <a:ext uri="{FF2B5EF4-FFF2-40B4-BE49-F238E27FC236}">
                <a16:creationId xmlns:a16="http://schemas.microsoft.com/office/drawing/2014/main" id="{ADBDAE53-CB55-4278-B533-12940A453169}"/>
              </a:ext>
            </a:extLst>
          </p:cNvPr>
          <p:cNvSpPr>
            <a:spLocks noGrp="1"/>
          </p:cNvSpPr>
          <p:nvPr>
            <p:ph type="dt" idx="2"/>
          </p:nvPr>
        </p:nvSpPr>
        <p:spPr>
          <a:xfrm>
            <a:off x="609601" y="6400800"/>
            <a:ext cx="919745" cy="365125"/>
          </a:xfrm>
        </p:spPr>
        <p:txBody>
          <a:bodyPr/>
          <a:lstStyle/>
          <a:p>
            <a:r>
              <a:rPr lang="en-US"/>
              <a:t>2023-09-01</a:t>
            </a:r>
          </a:p>
        </p:txBody>
      </p:sp>
      <p:sp>
        <p:nvSpPr>
          <p:cNvPr id="15" name="Footer Placeholder 14">
            <a:extLst>
              <a:ext uri="{FF2B5EF4-FFF2-40B4-BE49-F238E27FC236}">
                <a16:creationId xmlns:a16="http://schemas.microsoft.com/office/drawing/2014/main" id="{9F331B95-8E91-4481-85BB-B6452A755E7A}"/>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
        <p:nvSpPr>
          <p:cNvPr id="18" name="Slide Number Placeholder 17">
            <a:extLst>
              <a:ext uri="{FF2B5EF4-FFF2-40B4-BE49-F238E27FC236}">
                <a16:creationId xmlns:a16="http://schemas.microsoft.com/office/drawing/2014/main" id="{8682F6B3-B097-448B-8EC7-86B7CA93BBBC}"/>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150105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8525-F380-4DC1-8ECD-479200E81625}"/>
              </a:ext>
            </a:extLst>
          </p:cNvPr>
          <p:cNvSpPr>
            <a:spLocks noGrp="1"/>
          </p:cNvSpPr>
          <p:nvPr>
            <p:ph type="title"/>
          </p:nvPr>
        </p:nvSpPr>
        <p:spPr/>
        <p:txBody>
          <a:bodyPr>
            <a:normAutofit fontScale="90000"/>
          </a:bodyPr>
          <a:lstStyle/>
          <a:p>
            <a:r>
              <a:rPr lang="en-US" dirty="0"/>
              <a:t>Organization</a:t>
            </a:r>
          </a:p>
        </p:txBody>
      </p:sp>
      <p:sp>
        <p:nvSpPr>
          <p:cNvPr id="3" name="Content Placeholder 2">
            <a:extLst>
              <a:ext uri="{FF2B5EF4-FFF2-40B4-BE49-F238E27FC236}">
                <a16:creationId xmlns:a16="http://schemas.microsoft.com/office/drawing/2014/main" id="{4C6F1176-2672-4310-8A5E-4130E7DC8FDF}"/>
              </a:ext>
            </a:extLst>
          </p:cNvPr>
          <p:cNvSpPr>
            <a:spLocks noGrp="1"/>
          </p:cNvSpPr>
          <p:nvPr>
            <p:ph idx="1"/>
          </p:nvPr>
        </p:nvSpPr>
        <p:spPr/>
        <p:txBody>
          <a:bodyPr>
            <a:normAutofit/>
          </a:bodyPr>
          <a:lstStyle/>
          <a:p>
            <a:pPr>
              <a:lnSpc>
                <a:spcPct val="100000"/>
              </a:lnSpc>
            </a:pPr>
            <a:r>
              <a:rPr lang="en-US" dirty="0"/>
              <a:t>Key Performance: </a:t>
            </a:r>
          </a:p>
          <a:p>
            <a:pPr lvl="1">
              <a:lnSpc>
                <a:spcPct val="100000"/>
              </a:lnSpc>
            </a:pPr>
            <a:r>
              <a:rPr lang="en-US" dirty="0"/>
              <a:t>Briefed at the Provisional PSPVR with update for seasonality and stability </a:t>
            </a:r>
          </a:p>
          <a:p>
            <a:pPr lvl="1">
              <a:lnSpc>
                <a:spcPct val="100000"/>
              </a:lnSpc>
            </a:pPr>
            <a:r>
              <a:rPr lang="en-US" dirty="0"/>
              <a:t>“… </a:t>
            </a:r>
            <a:r>
              <a:rPr lang="en-US" u="sng" dirty="0"/>
              <a:t>over a large and wide range of representative conditions</a:t>
            </a:r>
            <a:r>
              <a:rPr lang="en-US" dirty="0"/>
              <a:t>”</a:t>
            </a:r>
          </a:p>
          <a:p>
            <a:pPr>
              <a:lnSpc>
                <a:spcPct val="100000"/>
              </a:lnSpc>
            </a:pPr>
            <a:r>
              <a:rPr lang="en-US" dirty="0"/>
              <a:t>Issues:</a:t>
            </a:r>
          </a:p>
          <a:p>
            <a:pPr lvl="1">
              <a:lnSpc>
                <a:spcPct val="100000"/>
              </a:lnSpc>
            </a:pPr>
            <a:r>
              <a:rPr lang="en-US" dirty="0"/>
              <a:t>Status of issues identified at the Provisional PSPVR; and</a:t>
            </a:r>
          </a:p>
          <a:p>
            <a:pPr lvl="1">
              <a:lnSpc>
                <a:spcPct val="100000"/>
              </a:lnSpc>
            </a:pPr>
            <a:r>
              <a:rPr lang="en-US" dirty="0"/>
              <a:t>New issues thereafter.</a:t>
            </a:r>
          </a:p>
          <a:p>
            <a:pPr>
              <a:lnSpc>
                <a:spcPct val="100000"/>
              </a:lnSpc>
            </a:pPr>
            <a:r>
              <a:rPr lang="en-US" dirty="0"/>
              <a:t>Required PLPTs:</a:t>
            </a:r>
          </a:p>
          <a:p>
            <a:pPr lvl="1">
              <a:lnSpc>
                <a:spcPct val="100000"/>
              </a:lnSpc>
            </a:pPr>
            <a:r>
              <a:rPr lang="en-US" dirty="0"/>
              <a:t>“… </a:t>
            </a:r>
            <a:r>
              <a:rPr lang="en-US" u="sng" dirty="0"/>
              <a:t>comprehensive documentation</a:t>
            </a:r>
            <a:r>
              <a:rPr lang="en-US" dirty="0"/>
              <a:t>”</a:t>
            </a:r>
          </a:p>
          <a:p>
            <a:pPr lvl="1">
              <a:lnSpc>
                <a:spcPct val="100000"/>
              </a:lnSpc>
            </a:pPr>
            <a:r>
              <a:rPr lang="en-US" dirty="0"/>
              <a:t>Brief the summary slide for each of the 15 tests.</a:t>
            </a:r>
          </a:p>
          <a:p>
            <a:pPr lvl="1">
              <a:lnSpc>
                <a:spcPct val="100000"/>
              </a:lnSpc>
            </a:pPr>
            <a:r>
              <a:rPr lang="en-US" dirty="0"/>
              <a:t>Slides with further details (40 – 141) can be presented at request.</a:t>
            </a:r>
          </a:p>
        </p:txBody>
      </p:sp>
      <p:sp>
        <p:nvSpPr>
          <p:cNvPr id="4" name="Date Placeholder 3">
            <a:extLst>
              <a:ext uri="{FF2B5EF4-FFF2-40B4-BE49-F238E27FC236}">
                <a16:creationId xmlns:a16="http://schemas.microsoft.com/office/drawing/2014/main" id="{EA45C144-7FCD-4FBF-A965-6479CAB2A28F}"/>
              </a:ext>
            </a:extLst>
          </p:cNvPr>
          <p:cNvSpPr>
            <a:spLocks noGrp="1"/>
          </p:cNvSpPr>
          <p:nvPr>
            <p:ph type="dt" sz="half" idx="2"/>
          </p:nvPr>
        </p:nvSpPr>
        <p:spPr>
          <a:xfrm>
            <a:off x="621890" y="6409346"/>
            <a:ext cx="2278626" cy="333285"/>
          </a:xfrm>
        </p:spPr>
        <p:txBody>
          <a:bodyPr/>
          <a:lstStyle/>
          <a:p>
            <a:r>
              <a:rPr lang="en-US" dirty="0"/>
              <a:t>2023-09-01</a:t>
            </a:r>
          </a:p>
        </p:txBody>
      </p:sp>
      <p:sp>
        <p:nvSpPr>
          <p:cNvPr id="5" name="Footer Placeholder 4">
            <a:extLst>
              <a:ext uri="{FF2B5EF4-FFF2-40B4-BE49-F238E27FC236}">
                <a16:creationId xmlns:a16="http://schemas.microsoft.com/office/drawing/2014/main" id="{F8E03814-BE5A-4925-8579-7A8F62EE6D94}"/>
              </a:ext>
            </a:extLst>
          </p:cNvPr>
          <p:cNvSpPr>
            <a:spLocks noGrp="1"/>
          </p:cNvSpPr>
          <p:nvPr>
            <p:ph type="ftr" sz="quarter" idx="3"/>
          </p:nvPr>
        </p:nvSpPr>
        <p:spPr>
          <a:xfrm>
            <a:off x="3365090" y="6409347"/>
            <a:ext cx="5461822" cy="333284"/>
          </a:xfrm>
        </p:spPr>
        <p:txBody>
          <a:bodyPr/>
          <a:lstStyle/>
          <a:p>
            <a:r>
              <a:rPr lang="en-US" dirty="0"/>
              <a:t>Full Validation PS-PVR for GOES-18 ABI L1b Products</a:t>
            </a:r>
          </a:p>
        </p:txBody>
      </p:sp>
      <p:sp>
        <p:nvSpPr>
          <p:cNvPr id="6" name="Slide Number Placeholder 5">
            <a:extLst>
              <a:ext uri="{FF2B5EF4-FFF2-40B4-BE49-F238E27FC236}">
                <a16:creationId xmlns:a16="http://schemas.microsoft.com/office/drawing/2014/main" id="{C53560F3-1EC3-423C-A660-9ACC0B5D49FD}"/>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5</a:t>
            </a:fld>
            <a:endParaRPr lang="en-US" dirty="0"/>
          </a:p>
        </p:txBody>
      </p:sp>
    </p:spTree>
    <p:extLst>
      <p:ext uri="{BB962C8B-B14F-4D97-AF65-F5344CB8AC3E}">
        <p14:creationId xmlns:p14="http://schemas.microsoft.com/office/powerpoint/2010/main" val="3617251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sp>
        <p:nvSpPr>
          <p:cNvPr id="94" name="Google Shape;94;p3"/>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95" name="Google Shape;95;p3"/>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96" name="Google Shape;96;p3"/>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97" name="Google Shape;97;p3"/>
          <p:cNvSpPr txBox="1"/>
          <p:nvPr/>
        </p:nvSpPr>
        <p:spPr>
          <a:xfrm>
            <a:off x="1530124" y="88898"/>
            <a:ext cx="9128546" cy="80843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Times New Roman"/>
                <a:ea typeface="Times New Roman"/>
                <a:cs typeface="Times New Roman"/>
                <a:sym typeface="Times New Roman"/>
              </a:rPr>
              <a:t>Methodology</a:t>
            </a:r>
            <a:endParaRPr/>
          </a:p>
        </p:txBody>
      </p:sp>
      <p:pic>
        <p:nvPicPr>
          <p:cNvPr id="98" name="Google Shape;98;p3"/>
          <p:cNvPicPr preferRelativeResize="0"/>
          <p:nvPr/>
        </p:nvPicPr>
        <p:blipFill rotWithShape="1">
          <a:blip r:embed="rId3">
            <a:alphaModFix/>
          </a:blip>
          <a:srcRect t="7645"/>
          <a:stretch/>
        </p:blipFill>
        <p:spPr>
          <a:xfrm>
            <a:off x="964882" y="3717715"/>
            <a:ext cx="5119405" cy="2692400"/>
          </a:xfrm>
          <a:prstGeom prst="rect">
            <a:avLst/>
          </a:prstGeom>
          <a:noFill/>
          <a:ln>
            <a:noFill/>
          </a:ln>
        </p:spPr>
      </p:pic>
      <p:sp>
        <p:nvSpPr>
          <p:cNvPr id="99" name="Google Shape;99;p3"/>
          <p:cNvSpPr txBox="1"/>
          <p:nvPr/>
        </p:nvSpPr>
        <p:spPr>
          <a:xfrm>
            <a:off x="6246798" y="6040783"/>
            <a:ext cx="49072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GOES-R ABI VNIR SRF and the matched VIIRS SRF</a:t>
            </a:r>
            <a:endParaRPr/>
          </a:p>
        </p:txBody>
      </p:sp>
      <p:graphicFrame>
        <p:nvGraphicFramePr>
          <p:cNvPr id="100" name="Google Shape;100;p3"/>
          <p:cNvGraphicFramePr/>
          <p:nvPr/>
        </p:nvGraphicFramePr>
        <p:xfrm>
          <a:off x="6583374" y="3429000"/>
          <a:ext cx="3611200" cy="2560390"/>
        </p:xfrm>
        <a:graphic>
          <a:graphicData uri="http://schemas.openxmlformats.org/drawingml/2006/table">
            <a:tbl>
              <a:tblPr firstRow="1" bandRow="1">
                <a:noFill/>
              </a:tblPr>
              <a:tblGrid>
                <a:gridCol w="1569475">
                  <a:extLst>
                    <a:ext uri="{9D8B030D-6E8A-4147-A177-3AD203B41FA5}">
                      <a16:colId xmlns:a16="http://schemas.microsoft.com/office/drawing/2014/main" val="20000"/>
                    </a:ext>
                  </a:extLst>
                </a:gridCol>
                <a:gridCol w="2041725">
                  <a:extLst>
                    <a:ext uri="{9D8B030D-6E8A-4147-A177-3AD203B41FA5}">
                      <a16:colId xmlns:a16="http://schemas.microsoft.com/office/drawing/2014/main" val="20001"/>
                    </a:ext>
                  </a:extLst>
                </a:gridCol>
              </a:tblGrid>
              <a:tr h="341950">
                <a:tc>
                  <a:txBody>
                    <a:bodyPr/>
                    <a:lstStyle/>
                    <a:p>
                      <a:pPr marL="0" marR="0" lvl="0" indent="0" algn="ctr" rtl="0">
                        <a:spcBef>
                          <a:spcPts val="0"/>
                        </a:spcBef>
                        <a:spcAft>
                          <a:spcPts val="0"/>
                        </a:spcAft>
                        <a:buNone/>
                      </a:pPr>
                      <a:r>
                        <a:rPr lang="en-US" sz="1800" b="1"/>
                        <a:t>GOES-R ABI</a:t>
                      </a:r>
                      <a:endParaRPr/>
                    </a:p>
                  </a:txBody>
                  <a:tcPr marL="91450" marR="91450" marT="45725" marB="45725" anchor="ctr"/>
                </a:tc>
                <a:tc>
                  <a:txBody>
                    <a:bodyPr/>
                    <a:lstStyle/>
                    <a:p>
                      <a:pPr marL="0" marR="0" lvl="0" indent="0" algn="ctr" rtl="0">
                        <a:spcBef>
                          <a:spcPts val="0"/>
                        </a:spcBef>
                        <a:spcAft>
                          <a:spcPts val="0"/>
                        </a:spcAft>
                        <a:buNone/>
                      </a:pPr>
                      <a:r>
                        <a:rPr lang="en-US" sz="1800" b="1"/>
                        <a:t>VIIRS (reference)</a:t>
                      </a:r>
                      <a:endParaRPr/>
                    </a:p>
                  </a:txBody>
                  <a:tcPr marL="91450" marR="91450" marT="45725" marB="45725" anchor="ctr"/>
                </a:tc>
                <a:extLst>
                  <a:ext uri="{0D108BD9-81ED-4DB2-BD59-A6C34878D82A}">
                    <a16:rowId xmlns:a16="http://schemas.microsoft.com/office/drawing/2014/main" val="10000"/>
                  </a:ext>
                </a:extLst>
              </a:tr>
              <a:tr h="341950">
                <a:tc>
                  <a:txBody>
                    <a:bodyPr/>
                    <a:lstStyle/>
                    <a:p>
                      <a:pPr marL="0" marR="0" lvl="0" indent="0" algn="ctr" rtl="0">
                        <a:spcBef>
                          <a:spcPts val="0"/>
                        </a:spcBef>
                        <a:spcAft>
                          <a:spcPts val="0"/>
                        </a:spcAft>
                        <a:buNone/>
                      </a:pPr>
                      <a:r>
                        <a:rPr lang="en-US" sz="1800" b="1"/>
                        <a:t>B1</a:t>
                      </a:r>
                      <a:endParaRPr/>
                    </a:p>
                  </a:txBody>
                  <a:tcPr marL="91450" marR="91450" marT="45725" marB="45725" anchor="ctr"/>
                </a:tc>
                <a:tc>
                  <a:txBody>
                    <a:bodyPr/>
                    <a:lstStyle/>
                    <a:p>
                      <a:pPr marL="0" marR="0" lvl="0" indent="0" algn="ctr" rtl="0">
                        <a:spcBef>
                          <a:spcPts val="0"/>
                        </a:spcBef>
                        <a:spcAft>
                          <a:spcPts val="0"/>
                        </a:spcAft>
                        <a:buNone/>
                      </a:pPr>
                      <a:r>
                        <a:rPr lang="en-US" sz="1800" b="1"/>
                        <a:t>M3</a:t>
                      </a:r>
                      <a:endParaRPr/>
                    </a:p>
                  </a:txBody>
                  <a:tcPr marL="91450" marR="91450" marT="45725" marB="45725" anchor="ctr"/>
                </a:tc>
                <a:extLst>
                  <a:ext uri="{0D108BD9-81ED-4DB2-BD59-A6C34878D82A}">
                    <a16:rowId xmlns:a16="http://schemas.microsoft.com/office/drawing/2014/main" val="10001"/>
                  </a:ext>
                </a:extLst>
              </a:tr>
              <a:tr h="341950">
                <a:tc>
                  <a:txBody>
                    <a:bodyPr/>
                    <a:lstStyle/>
                    <a:p>
                      <a:pPr marL="0" marR="0" lvl="0" indent="0" algn="ctr" rtl="0">
                        <a:spcBef>
                          <a:spcPts val="0"/>
                        </a:spcBef>
                        <a:spcAft>
                          <a:spcPts val="0"/>
                        </a:spcAft>
                        <a:buNone/>
                      </a:pPr>
                      <a:r>
                        <a:rPr lang="en-US" sz="1800" b="1"/>
                        <a:t>B2</a:t>
                      </a:r>
                      <a:endParaRPr/>
                    </a:p>
                  </a:txBody>
                  <a:tcPr marL="91450" marR="91450" marT="45725" marB="45725" anchor="ctr"/>
                </a:tc>
                <a:tc>
                  <a:txBody>
                    <a:bodyPr/>
                    <a:lstStyle/>
                    <a:p>
                      <a:pPr marL="0" marR="0" lvl="0" indent="0" algn="ctr" rtl="0">
                        <a:spcBef>
                          <a:spcPts val="0"/>
                        </a:spcBef>
                        <a:spcAft>
                          <a:spcPts val="0"/>
                        </a:spcAft>
                        <a:buNone/>
                      </a:pPr>
                      <a:r>
                        <a:rPr lang="en-US" sz="1800" b="1"/>
                        <a:t>I1</a:t>
                      </a:r>
                      <a:endParaRPr/>
                    </a:p>
                  </a:txBody>
                  <a:tcPr marL="91450" marR="91450" marT="45725" marB="45725" anchor="ctr"/>
                </a:tc>
                <a:extLst>
                  <a:ext uri="{0D108BD9-81ED-4DB2-BD59-A6C34878D82A}">
                    <a16:rowId xmlns:a16="http://schemas.microsoft.com/office/drawing/2014/main" val="10002"/>
                  </a:ext>
                </a:extLst>
              </a:tr>
              <a:tr h="341950">
                <a:tc>
                  <a:txBody>
                    <a:bodyPr/>
                    <a:lstStyle/>
                    <a:p>
                      <a:pPr marL="0" marR="0" lvl="0" indent="0" algn="ctr" rtl="0">
                        <a:spcBef>
                          <a:spcPts val="0"/>
                        </a:spcBef>
                        <a:spcAft>
                          <a:spcPts val="0"/>
                        </a:spcAft>
                        <a:buNone/>
                      </a:pPr>
                      <a:r>
                        <a:rPr lang="en-US" sz="1800" b="1"/>
                        <a:t>B3</a:t>
                      </a:r>
                      <a:endParaRPr/>
                    </a:p>
                  </a:txBody>
                  <a:tcPr marL="91450" marR="91450" marT="45725" marB="45725" anchor="ctr"/>
                </a:tc>
                <a:tc>
                  <a:txBody>
                    <a:bodyPr/>
                    <a:lstStyle/>
                    <a:p>
                      <a:pPr marL="0" marR="0" lvl="0" indent="0" algn="ctr" rtl="0">
                        <a:spcBef>
                          <a:spcPts val="0"/>
                        </a:spcBef>
                        <a:spcAft>
                          <a:spcPts val="0"/>
                        </a:spcAft>
                        <a:buNone/>
                      </a:pPr>
                      <a:r>
                        <a:rPr lang="en-US" sz="1800" b="1"/>
                        <a:t>M7</a:t>
                      </a:r>
                      <a:endParaRPr/>
                    </a:p>
                  </a:txBody>
                  <a:tcPr marL="91450" marR="91450" marT="45725" marB="45725" anchor="ctr"/>
                </a:tc>
                <a:extLst>
                  <a:ext uri="{0D108BD9-81ED-4DB2-BD59-A6C34878D82A}">
                    <a16:rowId xmlns:a16="http://schemas.microsoft.com/office/drawing/2014/main" val="10003"/>
                  </a:ext>
                </a:extLst>
              </a:tr>
              <a:tr h="341950">
                <a:tc>
                  <a:txBody>
                    <a:bodyPr/>
                    <a:lstStyle/>
                    <a:p>
                      <a:pPr marL="0" marR="0" lvl="0" indent="0" algn="ctr" rtl="0">
                        <a:spcBef>
                          <a:spcPts val="0"/>
                        </a:spcBef>
                        <a:spcAft>
                          <a:spcPts val="0"/>
                        </a:spcAft>
                        <a:buNone/>
                      </a:pPr>
                      <a:r>
                        <a:rPr lang="en-US" sz="1800" b="1"/>
                        <a:t>B4</a:t>
                      </a:r>
                      <a:endParaRPr/>
                    </a:p>
                  </a:txBody>
                  <a:tcPr marL="91450" marR="91450" marT="45725" marB="45725" anchor="ctr"/>
                </a:tc>
                <a:tc>
                  <a:txBody>
                    <a:bodyPr/>
                    <a:lstStyle/>
                    <a:p>
                      <a:pPr marL="0" marR="0" lvl="0" indent="0" algn="ctr" rtl="0">
                        <a:spcBef>
                          <a:spcPts val="0"/>
                        </a:spcBef>
                        <a:spcAft>
                          <a:spcPts val="0"/>
                        </a:spcAft>
                        <a:buNone/>
                      </a:pPr>
                      <a:r>
                        <a:rPr lang="en-US" sz="1800" b="1"/>
                        <a:t>M9</a:t>
                      </a:r>
                      <a:endParaRPr/>
                    </a:p>
                  </a:txBody>
                  <a:tcPr marL="91450" marR="91450" marT="45725" marB="45725" anchor="ctr"/>
                </a:tc>
                <a:extLst>
                  <a:ext uri="{0D108BD9-81ED-4DB2-BD59-A6C34878D82A}">
                    <a16:rowId xmlns:a16="http://schemas.microsoft.com/office/drawing/2014/main" val="10004"/>
                  </a:ext>
                </a:extLst>
              </a:tr>
              <a:tr h="341950">
                <a:tc>
                  <a:txBody>
                    <a:bodyPr/>
                    <a:lstStyle/>
                    <a:p>
                      <a:pPr marL="0" marR="0" lvl="0" indent="0" algn="ctr" rtl="0">
                        <a:spcBef>
                          <a:spcPts val="0"/>
                        </a:spcBef>
                        <a:spcAft>
                          <a:spcPts val="0"/>
                        </a:spcAft>
                        <a:buNone/>
                      </a:pPr>
                      <a:r>
                        <a:rPr lang="en-US" sz="1800" b="1"/>
                        <a:t>B5</a:t>
                      </a:r>
                      <a:endParaRPr/>
                    </a:p>
                  </a:txBody>
                  <a:tcPr marL="91450" marR="91450" marT="45725" marB="45725" anchor="ctr"/>
                </a:tc>
                <a:tc>
                  <a:txBody>
                    <a:bodyPr/>
                    <a:lstStyle/>
                    <a:p>
                      <a:pPr marL="0" marR="0" lvl="0" indent="0" algn="ctr" rtl="0">
                        <a:spcBef>
                          <a:spcPts val="0"/>
                        </a:spcBef>
                        <a:spcAft>
                          <a:spcPts val="0"/>
                        </a:spcAft>
                        <a:buNone/>
                      </a:pPr>
                      <a:r>
                        <a:rPr lang="en-US" sz="1800" b="1"/>
                        <a:t>M10</a:t>
                      </a:r>
                      <a:endParaRPr/>
                    </a:p>
                  </a:txBody>
                  <a:tcPr marL="91450" marR="91450" marT="45725" marB="45725" anchor="ctr"/>
                </a:tc>
                <a:extLst>
                  <a:ext uri="{0D108BD9-81ED-4DB2-BD59-A6C34878D82A}">
                    <a16:rowId xmlns:a16="http://schemas.microsoft.com/office/drawing/2014/main" val="10005"/>
                  </a:ext>
                </a:extLst>
              </a:tr>
              <a:tr h="341950">
                <a:tc>
                  <a:txBody>
                    <a:bodyPr/>
                    <a:lstStyle/>
                    <a:p>
                      <a:pPr marL="0" marR="0" lvl="0" indent="0" algn="ctr" rtl="0">
                        <a:spcBef>
                          <a:spcPts val="0"/>
                        </a:spcBef>
                        <a:spcAft>
                          <a:spcPts val="0"/>
                        </a:spcAft>
                        <a:buNone/>
                      </a:pPr>
                      <a:r>
                        <a:rPr lang="en-US" sz="1800" b="1"/>
                        <a:t>B6</a:t>
                      </a:r>
                      <a:endParaRPr/>
                    </a:p>
                  </a:txBody>
                  <a:tcPr marL="91450" marR="91450" marT="45725" marB="45725" anchor="ctr"/>
                </a:tc>
                <a:tc>
                  <a:txBody>
                    <a:bodyPr/>
                    <a:lstStyle/>
                    <a:p>
                      <a:pPr marL="0" marR="0" lvl="0" indent="0" algn="ctr" rtl="0">
                        <a:spcBef>
                          <a:spcPts val="0"/>
                        </a:spcBef>
                        <a:spcAft>
                          <a:spcPts val="0"/>
                        </a:spcAft>
                        <a:buNone/>
                      </a:pPr>
                      <a:r>
                        <a:rPr lang="en-US" sz="1800" b="1"/>
                        <a:t>M11</a:t>
                      </a:r>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101" name="Google Shape;101;p3"/>
          <p:cNvSpPr txBox="1"/>
          <p:nvPr/>
        </p:nvSpPr>
        <p:spPr>
          <a:xfrm>
            <a:off x="609600" y="960120"/>
            <a:ext cx="10972800" cy="2692400"/>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GOES ABI VNIR radiance accuracy is validated with the inter-calibration between GOES-R ABI and VIIRS </a:t>
            </a:r>
            <a:endParaRPr/>
          </a:p>
          <a:p>
            <a:pPr marL="742950" marR="0" lvl="1" indent="-285750" algn="l" rtl="0">
              <a:spcBef>
                <a:spcPts val="280"/>
              </a:spcBef>
              <a:spcAft>
                <a:spcPts val="0"/>
              </a:spcAft>
              <a:buClr>
                <a:srgbClr val="002060"/>
              </a:buClr>
              <a:buSzPts val="1400"/>
              <a:buFont typeface="Arial"/>
              <a:buChar char="–"/>
            </a:pPr>
            <a:r>
              <a:rPr lang="en-US" sz="1400" b="0" i="0" u="none" strike="noStrike" cap="none">
                <a:solidFill>
                  <a:srgbClr val="002060"/>
                </a:solidFill>
                <a:latin typeface="Calibri"/>
                <a:ea typeface="Calibri"/>
                <a:cs typeface="Calibri"/>
                <a:sym typeface="Calibri"/>
              </a:rPr>
              <a:t>Monitored with the inter-calibration to SNPP and NOAA-20 (N20) operational VIIRS SDR data: https://www.star.nesdis.noaa.gov/GOESCal/G18_ABI_RadVal_VNIR_static.php</a:t>
            </a:r>
            <a:endParaRPr/>
          </a:p>
          <a:p>
            <a:pPr marL="742950" marR="0" lvl="1" indent="-285750" algn="l" rtl="0">
              <a:spcBef>
                <a:spcPts val="280"/>
              </a:spcBef>
              <a:spcAft>
                <a:spcPts val="0"/>
              </a:spcAft>
              <a:buClr>
                <a:srgbClr val="002060"/>
              </a:buClr>
              <a:buSzPts val="1400"/>
              <a:buFont typeface="Arial"/>
              <a:buChar char="–"/>
            </a:pPr>
            <a:r>
              <a:rPr lang="en-US" sz="1400" b="0" i="0" u="none" strike="noStrike" cap="none">
                <a:solidFill>
                  <a:srgbClr val="002060"/>
                </a:solidFill>
                <a:latin typeface="Calibri"/>
                <a:ea typeface="Calibri"/>
                <a:cs typeface="Calibri"/>
                <a:sym typeface="Calibri"/>
              </a:rPr>
              <a:t>NOAA-20 VIIRS is used as the primary reference, as recommended by the GSICS VNIR community</a:t>
            </a:r>
            <a:endParaRPr/>
          </a:p>
          <a:p>
            <a:pPr marL="342900" marR="0" lvl="0" indent="-342900" algn="l" rtl="0">
              <a:spcBef>
                <a:spcPts val="40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Ray-matching algorithm and filtering criteria mainly follow the following two documents:</a:t>
            </a:r>
            <a:endParaRPr/>
          </a:p>
          <a:p>
            <a:pPr marL="742950" marR="0" lvl="1" indent="-285750" algn="l" rtl="0">
              <a:spcBef>
                <a:spcPts val="360"/>
              </a:spcBef>
              <a:spcAft>
                <a:spcPts val="0"/>
              </a:spcAft>
              <a:buClr>
                <a:srgbClr val="002060"/>
              </a:buClr>
              <a:buSzPts val="1800"/>
              <a:buFont typeface="Arial"/>
              <a:buChar char="–"/>
            </a:pPr>
            <a:r>
              <a:rPr lang="en-US" sz="1800" b="0" i="0" u="none" strike="noStrike" cap="none">
                <a:solidFill>
                  <a:srgbClr val="002060"/>
                </a:solidFill>
                <a:latin typeface="Calibri"/>
                <a:ea typeface="Calibri"/>
                <a:cs typeface="Calibri"/>
                <a:sym typeface="Calibri"/>
              </a:rPr>
              <a:t>Doelling, D. 2011, ATBD: </a:t>
            </a:r>
            <a:r>
              <a:rPr lang="en-US" sz="1200" b="0" i="0" u="sng" strike="noStrike" cap="none">
                <a:solidFill>
                  <a:srgbClr val="00206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http://gsics.atmos.umd.edu/pub/Development/AtbdCentral/GSICS_ATBD_RayMatch_NASA_2011_09.pdf</a:t>
            </a:r>
            <a:endParaRPr sz="1200" b="0" i="0" u="none" strike="noStrike" cap="none">
              <a:solidFill>
                <a:srgbClr val="002060"/>
              </a:solidFill>
              <a:latin typeface="Calibri"/>
              <a:ea typeface="Calibri"/>
              <a:cs typeface="Calibri"/>
              <a:sym typeface="Calibri"/>
            </a:endParaRPr>
          </a:p>
          <a:p>
            <a:pPr marL="742950" marR="0" lvl="1" indent="-285750" algn="l" rtl="0">
              <a:spcBef>
                <a:spcPts val="360"/>
              </a:spcBef>
              <a:spcAft>
                <a:spcPts val="0"/>
              </a:spcAft>
              <a:buClr>
                <a:srgbClr val="002060"/>
              </a:buClr>
              <a:buSzPts val="1800"/>
              <a:buFont typeface="Arial"/>
              <a:buChar char="–"/>
            </a:pPr>
            <a:r>
              <a:rPr lang="en-US" sz="1800" b="0" i="0" u="none" strike="noStrike" cap="none">
                <a:solidFill>
                  <a:srgbClr val="002060"/>
                </a:solidFill>
                <a:latin typeface="Calibri"/>
                <a:ea typeface="Calibri"/>
                <a:cs typeface="Calibri"/>
                <a:sym typeface="Calibri"/>
              </a:rPr>
              <a:t>Yu and Wu, 2016, Remote Sensing: </a:t>
            </a:r>
            <a:r>
              <a:rPr lang="en-US" sz="1200" b="0" i="0" u="sng" strike="noStrike" cap="none">
                <a:solidFill>
                  <a:srgbClr val="00206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https://www.mdpi.com/2072-4292/8/3/165</a:t>
            </a:r>
            <a:r>
              <a:rPr lang="en-US" sz="1200" b="0" i="0" u="none" strike="noStrike" cap="none">
                <a:solidFill>
                  <a:srgbClr val="002060"/>
                </a:solidFill>
                <a:latin typeface="Calibri"/>
                <a:ea typeface="Calibri"/>
                <a:cs typeface="Calibri"/>
                <a:sym typeface="Calibri"/>
              </a:rPr>
              <a:t>, with viewing azimuth angle difference and homogenous scene selections adjusted for GOES-West satellite.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05"/>
        <p:cNvGrpSpPr/>
        <p:nvPr/>
      </p:nvGrpSpPr>
      <p:grpSpPr>
        <a:xfrm>
          <a:off x="0" y="0"/>
          <a:ext cx="0" cy="0"/>
          <a:chOff x="0" y="0"/>
          <a:chExt cx="0" cy="0"/>
        </a:xfrm>
      </p:grpSpPr>
      <p:sp>
        <p:nvSpPr>
          <p:cNvPr id="106" name="Google Shape;106;p4"/>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07" name="Google Shape;107;p4"/>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08" name="Google Shape;108;p4"/>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109" name="Google Shape;109;p4"/>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Results</a:t>
            </a:r>
            <a:endParaRPr/>
          </a:p>
        </p:txBody>
      </p:sp>
      <p:graphicFrame>
        <p:nvGraphicFramePr>
          <p:cNvPr id="110" name="Google Shape;110;p4"/>
          <p:cNvGraphicFramePr/>
          <p:nvPr/>
        </p:nvGraphicFramePr>
        <p:xfrm>
          <a:off x="1834525" y="1943100"/>
          <a:ext cx="8128000" cy="1854250"/>
        </p:xfrm>
        <a:graphic>
          <a:graphicData uri="http://schemas.openxmlformats.org/drawingml/2006/table">
            <a:tbl>
              <a:tblPr firstRow="1" bandRow="1">
                <a:noFill/>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016000">
                  <a:extLst>
                    <a:ext uri="{9D8B030D-6E8A-4147-A177-3AD203B41FA5}">
                      <a16:colId xmlns:a16="http://schemas.microsoft.com/office/drawing/2014/main" val="20007"/>
                    </a:ext>
                  </a:extLst>
                </a:gridCol>
              </a:tblGrid>
              <a:tr h="370850">
                <a:tc gridSpan="2">
                  <a:txBody>
                    <a:bodyPr/>
                    <a:lstStyle/>
                    <a:p>
                      <a:pPr marL="0" marR="0" lvl="0" indent="0" algn="l" rtl="0">
                        <a:spcBef>
                          <a:spcPts val="0"/>
                        </a:spcBef>
                        <a:spcAft>
                          <a:spcPts val="0"/>
                        </a:spcAft>
                        <a:buNone/>
                      </a:pPr>
                      <a:r>
                        <a:rPr lang="en-US" sz="1800"/>
                        <a:t>Unit: %</a:t>
                      </a:r>
                      <a:endParaRPr/>
                    </a:p>
                  </a:txBody>
                  <a:tcPr marL="91450" marR="91450" marT="45725" marB="45725"/>
                </a:tc>
                <a:tc hMerge="1">
                  <a:txBody>
                    <a:bodyPr/>
                    <a:lstStyle/>
                    <a:p>
                      <a:endParaRPr lang="en-US"/>
                    </a:p>
                  </a:txBody>
                  <a:tcPr/>
                </a:tc>
                <a:tc>
                  <a:txBody>
                    <a:bodyPr/>
                    <a:lstStyle/>
                    <a:p>
                      <a:pPr marL="0" marR="0" lvl="0" indent="0" algn="l" rtl="0">
                        <a:spcBef>
                          <a:spcPts val="0"/>
                        </a:spcBef>
                        <a:spcAft>
                          <a:spcPts val="0"/>
                        </a:spcAft>
                        <a:buNone/>
                      </a:pPr>
                      <a:r>
                        <a:rPr lang="en-US" sz="1800"/>
                        <a:t>B01</a:t>
                      </a:r>
                      <a:endParaRPr/>
                    </a:p>
                  </a:txBody>
                  <a:tcPr marL="91450" marR="91450" marT="45725" marB="45725"/>
                </a:tc>
                <a:tc>
                  <a:txBody>
                    <a:bodyPr/>
                    <a:lstStyle/>
                    <a:p>
                      <a:pPr marL="0" marR="0" lvl="0" indent="0" algn="l" rtl="0">
                        <a:spcBef>
                          <a:spcPts val="0"/>
                        </a:spcBef>
                        <a:spcAft>
                          <a:spcPts val="0"/>
                        </a:spcAft>
                        <a:buNone/>
                      </a:pPr>
                      <a:r>
                        <a:rPr lang="en-US" sz="1800"/>
                        <a:t>B02</a:t>
                      </a:r>
                      <a:endParaRPr/>
                    </a:p>
                  </a:txBody>
                  <a:tcPr marL="91450" marR="91450" marT="45725" marB="45725"/>
                </a:tc>
                <a:tc>
                  <a:txBody>
                    <a:bodyPr/>
                    <a:lstStyle/>
                    <a:p>
                      <a:pPr marL="0" marR="0" lvl="0" indent="0" algn="l" rtl="0">
                        <a:spcBef>
                          <a:spcPts val="0"/>
                        </a:spcBef>
                        <a:spcAft>
                          <a:spcPts val="0"/>
                        </a:spcAft>
                        <a:buNone/>
                      </a:pPr>
                      <a:r>
                        <a:rPr lang="en-US" sz="1800"/>
                        <a:t>B03</a:t>
                      </a:r>
                      <a:endParaRPr/>
                    </a:p>
                  </a:txBody>
                  <a:tcPr marL="91450" marR="91450" marT="45725" marB="45725"/>
                </a:tc>
                <a:tc>
                  <a:txBody>
                    <a:bodyPr/>
                    <a:lstStyle/>
                    <a:p>
                      <a:pPr marL="0" marR="0" lvl="0" indent="0" algn="l" rtl="0">
                        <a:spcBef>
                          <a:spcPts val="0"/>
                        </a:spcBef>
                        <a:spcAft>
                          <a:spcPts val="0"/>
                        </a:spcAft>
                        <a:buNone/>
                      </a:pPr>
                      <a:r>
                        <a:rPr lang="en-US" sz="1800"/>
                        <a:t>B04</a:t>
                      </a:r>
                      <a:endParaRPr/>
                    </a:p>
                  </a:txBody>
                  <a:tcPr marL="91450" marR="91450" marT="45725" marB="45725"/>
                </a:tc>
                <a:tc>
                  <a:txBody>
                    <a:bodyPr/>
                    <a:lstStyle/>
                    <a:p>
                      <a:pPr marL="0" marR="0" lvl="0" indent="0" algn="l" rtl="0">
                        <a:spcBef>
                          <a:spcPts val="0"/>
                        </a:spcBef>
                        <a:spcAft>
                          <a:spcPts val="0"/>
                        </a:spcAft>
                        <a:buNone/>
                      </a:pPr>
                      <a:r>
                        <a:rPr lang="en-US" sz="1800"/>
                        <a:t>B05</a:t>
                      </a:r>
                      <a:endParaRPr/>
                    </a:p>
                  </a:txBody>
                  <a:tcPr marL="91450" marR="91450" marT="45725" marB="45725"/>
                </a:tc>
                <a:tc>
                  <a:txBody>
                    <a:bodyPr/>
                    <a:lstStyle/>
                    <a:p>
                      <a:pPr marL="0" marR="0" lvl="0" indent="0" algn="l" rtl="0">
                        <a:spcBef>
                          <a:spcPts val="0"/>
                        </a:spcBef>
                        <a:spcAft>
                          <a:spcPts val="0"/>
                        </a:spcAft>
                        <a:buNone/>
                      </a:pPr>
                      <a:r>
                        <a:rPr lang="en-US" sz="1800"/>
                        <a:t>B06</a:t>
                      </a:r>
                      <a:endParaRPr/>
                    </a:p>
                  </a:txBody>
                  <a:tcPr marL="91450" marR="91450" marT="45725" marB="45725"/>
                </a:tc>
                <a:extLst>
                  <a:ext uri="{0D108BD9-81ED-4DB2-BD59-A6C34878D82A}">
                    <a16:rowId xmlns:a16="http://schemas.microsoft.com/office/drawing/2014/main" val="10000"/>
                  </a:ext>
                </a:extLst>
              </a:tr>
              <a:tr h="370850">
                <a:tc rowSpan="2">
                  <a:txBody>
                    <a:bodyPr/>
                    <a:lstStyle/>
                    <a:p>
                      <a:pPr marL="0" marR="0" lvl="0" indent="0" algn="l" rtl="0">
                        <a:spcBef>
                          <a:spcPts val="0"/>
                        </a:spcBef>
                        <a:spcAft>
                          <a:spcPts val="0"/>
                        </a:spcAft>
                        <a:buNone/>
                      </a:pPr>
                      <a:r>
                        <a:rPr lang="en-US" sz="1800"/>
                        <a:t>G18 Prov.</a:t>
                      </a:r>
                      <a:endParaRPr/>
                    </a:p>
                  </a:txBody>
                  <a:tcPr marL="91450" marR="91450" marT="45725" marB="45725"/>
                </a:tc>
                <a:tc>
                  <a:txBody>
                    <a:bodyPr/>
                    <a:lstStyle/>
                    <a:p>
                      <a:pPr marL="0" marR="0" lvl="0" indent="0" algn="l" rtl="0">
                        <a:spcBef>
                          <a:spcPts val="0"/>
                        </a:spcBef>
                        <a:spcAft>
                          <a:spcPts val="0"/>
                        </a:spcAft>
                        <a:buNone/>
                      </a:pPr>
                      <a:r>
                        <a:rPr lang="en-US" sz="1800"/>
                        <a:t>Mean</a:t>
                      </a:r>
                      <a:endParaRPr/>
                    </a:p>
                  </a:txBody>
                  <a:tcPr marL="91450" marR="91450" marT="45725" marB="45725"/>
                </a:tc>
                <a:tc>
                  <a:txBody>
                    <a:bodyPr/>
                    <a:lstStyle/>
                    <a:p>
                      <a:pPr marL="0" marR="0" lvl="0" indent="0" algn="l" rtl="0">
                        <a:spcBef>
                          <a:spcPts val="0"/>
                        </a:spcBef>
                        <a:spcAft>
                          <a:spcPts val="0"/>
                        </a:spcAft>
                        <a:buNone/>
                      </a:pPr>
                      <a:r>
                        <a:rPr lang="en-US" sz="1800" b="1"/>
                        <a:t>2.20</a:t>
                      </a:r>
                      <a:endParaRPr/>
                    </a:p>
                  </a:txBody>
                  <a:tcPr marL="91450" marR="91450" marT="45725" marB="45725"/>
                </a:tc>
                <a:tc>
                  <a:txBody>
                    <a:bodyPr/>
                    <a:lstStyle/>
                    <a:p>
                      <a:pPr marL="0" marR="0" lvl="0" indent="0" algn="l" rtl="0">
                        <a:spcBef>
                          <a:spcPts val="0"/>
                        </a:spcBef>
                        <a:spcAft>
                          <a:spcPts val="0"/>
                        </a:spcAft>
                        <a:buNone/>
                      </a:pPr>
                      <a:r>
                        <a:rPr lang="en-US" sz="1800" b="1">
                          <a:solidFill>
                            <a:srgbClr val="FF0000"/>
                          </a:solidFill>
                        </a:rPr>
                        <a:t>6.70</a:t>
                      </a:r>
                      <a:endParaRPr/>
                    </a:p>
                  </a:txBody>
                  <a:tcPr marL="91450" marR="91450" marT="45725" marB="45725"/>
                </a:tc>
                <a:tc>
                  <a:txBody>
                    <a:bodyPr/>
                    <a:lstStyle/>
                    <a:p>
                      <a:pPr marL="0" marR="0" lvl="0" indent="0" algn="l" rtl="0">
                        <a:spcBef>
                          <a:spcPts val="0"/>
                        </a:spcBef>
                        <a:spcAft>
                          <a:spcPts val="0"/>
                        </a:spcAft>
                        <a:buNone/>
                      </a:pPr>
                      <a:r>
                        <a:rPr lang="en-US" sz="1800" b="1"/>
                        <a:t>3.40</a:t>
                      </a:r>
                      <a:endParaRPr/>
                    </a:p>
                  </a:txBody>
                  <a:tcPr marL="91450" marR="91450" marT="45725" marB="45725"/>
                </a:tc>
                <a:tc>
                  <a:txBody>
                    <a:bodyPr/>
                    <a:lstStyle/>
                    <a:p>
                      <a:pPr marL="0" marR="0" lvl="0" indent="0" algn="l" rtl="0">
                        <a:spcBef>
                          <a:spcPts val="0"/>
                        </a:spcBef>
                        <a:spcAft>
                          <a:spcPts val="0"/>
                        </a:spcAft>
                        <a:buNone/>
                      </a:pPr>
                      <a:r>
                        <a:rPr lang="en-US" sz="1800" b="1"/>
                        <a:t>-2.40</a:t>
                      </a:r>
                      <a:endParaRPr/>
                    </a:p>
                  </a:txBody>
                  <a:tcPr marL="91450" marR="91450" marT="45725" marB="45725"/>
                </a:tc>
                <a:tc>
                  <a:txBody>
                    <a:bodyPr/>
                    <a:lstStyle/>
                    <a:p>
                      <a:pPr marL="0" marR="0" lvl="0" indent="0" algn="l" rtl="0">
                        <a:spcBef>
                          <a:spcPts val="0"/>
                        </a:spcBef>
                        <a:spcAft>
                          <a:spcPts val="0"/>
                        </a:spcAft>
                        <a:buNone/>
                      </a:pPr>
                      <a:r>
                        <a:rPr lang="en-US" sz="1800" b="1">
                          <a:solidFill>
                            <a:srgbClr val="FF0000"/>
                          </a:solidFill>
                        </a:rPr>
                        <a:t>5.80</a:t>
                      </a:r>
                      <a:endParaRPr/>
                    </a:p>
                  </a:txBody>
                  <a:tcPr marL="91450" marR="91450" marT="45725" marB="45725"/>
                </a:tc>
                <a:tc>
                  <a:txBody>
                    <a:bodyPr/>
                    <a:lstStyle/>
                    <a:p>
                      <a:pPr marL="0" marR="0" lvl="0" indent="0" algn="l" rtl="0">
                        <a:spcBef>
                          <a:spcPts val="0"/>
                        </a:spcBef>
                        <a:spcAft>
                          <a:spcPts val="0"/>
                        </a:spcAft>
                        <a:buNone/>
                      </a:pPr>
                      <a:r>
                        <a:rPr lang="en-US" sz="1800" b="1"/>
                        <a:t>-0.10</a:t>
                      </a:r>
                      <a:endParaRPr/>
                    </a:p>
                  </a:txBody>
                  <a:tcPr marL="91450" marR="91450" marT="45725" marB="45725"/>
                </a:tc>
                <a:extLst>
                  <a:ext uri="{0D108BD9-81ED-4DB2-BD59-A6C34878D82A}">
                    <a16:rowId xmlns:a16="http://schemas.microsoft.com/office/drawing/2014/main" val="10001"/>
                  </a:ext>
                </a:extLst>
              </a:tr>
              <a:tr h="370850">
                <a:tc vMerge="1">
                  <a:txBody>
                    <a:bodyPr/>
                    <a:lstStyle/>
                    <a:p>
                      <a:endParaRPr lang="en-US"/>
                    </a:p>
                  </a:txBody>
                  <a:tcPr/>
                </a:tc>
                <a:tc>
                  <a:txBody>
                    <a:bodyPr/>
                    <a:lstStyle/>
                    <a:p>
                      <a:pPr marL="0" marR="0" lvl="0" indent="0" algn="l" rtl="0">
                        <a:spcBef>
                          <a:spcPts val="0"/>
                        </a:spcBef>
                        <a:spcAft>
                          <a:spcPts val="0"/>
                        </a:spcAft>
                        <a:buNone/>
                      </a:pPr>
                      <a:r>
                        <a:rPr lang="en-US" sz="1800"/>
                        <a:t>STDV</a:t>
                      </a:r>
                      <a:endParaRPr/>
                    </a:p>
                  </a:txBody>
                  <a:tcPr marL="91450" marR="91450" marT="45725" marB="45725"/>
                </a:tc>
                <a:tc>
                  <a:txBody>
                    <a:bodyPr/>
                    <a:lstStyle/>
                    <a:p>
                      <a:pPr marL="0" marR="0" lvl="0" indent="0" algn="l" rtl="0">
                        <a:spcBef>
                          <a:spcPts val="0"/>
                        </a:spcBef>
                        <a:spcAft>
                          <a:spcPts val="0"/>
                        </a:spcAft>
                        <a:buNone/>
                      </a:pPr>
                      <a:r>
                        <a:rPr lang="en-US" sz="1800"/>
                        <a:t>3.60</a:t>
                      </a:r>
                      <a:endParaRPr/>
                    </a:p>
                  </a:txBody>
                  <a:tcPr marL="91450" marR="91450" marT="45725" marB="45725"/>
                </a:tc>
                <a:tc>
                  <a:txBody>
                    <a:bodyPr/>
                    <a:lstStyle/>
                    <a:p>
                      <a:pPr marL="0" marR="0" lvl="0" indent="0" algn="l" rtl="0">
                        <a:spcBef>
                          <a:spcPts val="0"/>
                        </a:spcBef>
                        <a:spcAft>
                          <a:spcPts val="0"/>
                        </a:spcAft>
                        <a:buNone/>
                      </a:pPr>
                      <a:r>
                        <a:rPr lang="en-US" sz="1800"/>
                        <a:t>4.90</a:t>
                      </a:r>
                      <a:endParaRPr/>
                    </a:p>
                  </a:txBody>
                  <a:tcPr marL="91450" marR="91450" marT="45725" marB="45725"/>
                </a:tc>
                <a:tc>
                  <a:txBody>
                    <a:bodyPr/>
                    <a:lstStyle/>
                    <a:p>
                      <a:pPr marL="0" marR="0" lvl="0" indent="0" algn="l" rtl="0">
                        <a:spcBef>
                          <a:spcPts val="0"/>
                        </a:spcBef>
                        <a:spcAft>
                          <a:spcPts val="0"/>
                        </a:spcAft>
                        <a:buNone/>
                      </a:pPr>
                      <a:r>
                        <a:rPr lang="en-US" sz="1800"/>
                        <a:t>3.90</a:t>
                      </a:r>
                      <a:endParaRPr/>
                    </a:p>
                  </a:txBody>
                  <a:tcPr marL="91450" marR="91450" marT="45725" marB="45725"/>
                </a:tc>
                <a:tc>
                  <a:txBody>
                    <a:bodyPr/>
                    <a:lstStyle/>
                    <a:p>
                      <a:pPr marL="0" marR="0" lvl="0" indent="0" algn="l" rtl="0">
                        <a:spcBef>
                          <a:spcPts val="0"/>
                        </a:spcBef>
                        <a:spcAft>
                          <a:spcPts val="0"/>
                        </a:spcAft>
                        <a:buNone/>
                      </a:pPr>
                      <a:r>
                        <a:rPr lang="en-US" sz="1800"/>
                        <a:t>2.10</a:t>
                      </a:r>
                      <a:endParaRPr/>
                    </a:p>
                  </a:txBody>
                  <a:tcPr marL="91450" marR="91450" marT="45725" marB="45725"/>
                </a:tc>
                <a:tc>
                  <a:txBody>
                    <a:bodyPr/>
                    <a:lstStyle/>
                    <a:p>
                      <a:pPr marL="0" marR="0" lvl="0" indent="0" algn="l" rtl="0">
                        <a:spcBef>
                          <a:spcPts val="0"/>
                        </a:spcBef>
                        <a:spcAft>
                          <a:spcPts val="0"/>
                        </a:spcAft>
                        <a:buNone/>
                      </a:pPr>
                      <a:r>
                        <a:rPr lang="en-US" sz="1800"/>
                        <a:t>5.10</a:t>
                      </a:r>
                      <a:endParaRPr/>
                    </a:p>
                  </a:txBody>
                  <a:tcPr marL="91450" marR="91450" marT="45725" marB="45725"/>
                </a:tc>
                <a:tc>
                  <a:txBody>
                    <a:bodyPr/>
                    <a:lstStyle/>
                    <a:p>
                      <a:pPr marL="0" marR="0" lvl="0" indent="0" algn="l" rtl="0">
                        <a:spcBef>
                          <a:spcPts val="0"/>
                        </a:spcBef>
                        <a:spcAft>
                          <a:spcPts val="0"/>
                        </a:spcAft>
                        <a:buNone/>
                      </a:pPr>
                      <a:r>
                        <a:rPr lang="en-US" sz="1800"/>
                        <a:t>2.30</a:t>
                      </a:r>
                      <a:endParaRPr/>
                    </a:p>
                  </a:txBody>
                  <a:tcPr marL="91450" marR="91450" marT="45725" marB="45725"/>
                </a:tc>
                <a:extLst>
                  <a:ext uri="{0D108BD9-81ED-4DB2-BD59-A6C34878D82A}">
                    <a16:rowId xmlns:a16="http://schemas.microsoft.com/office/drawing/2014/main" val="10002"/>
                  </a:ext>
                </a:extLst>
              </a:tr>
              <a:tr h="370850">
                <a:tc rowSpan="2">
                  <a:txBody>
                    <a:bodyPr/>
                    <a:lstStyle/>
                    <a:p>
                      <a:pPr marL="0" marR="0" lvl="0" indent="0" algn="l" rtl="0">
                        <a:spcBef>
                          <a:spcPts val="0"/>
                        </a:spcBef>
                        <a:spcAft>
                          <a:spcPts val="0"/>
                        </a:spcAft>
                        <a:buNone/>
                      </a:pPr>
                      <a:r>
                        <a:rPr lang="en-US" sz="1800"/>
                        <a:t>G18 Full</a:t>
                      </a:r>
                      <a:endParaRPr/>
                    </a:p>
                  </a:txBody>
                  <a:tcPr marL="91450" marR="91450" marT="45725" marB="45725"/>
                </a:tc>
                <a:tc>
                  <a:txBody>
                    <a:bodyPr/>
                    <a:lstStyle/>
                    <a:p>
                      <a:pPr marL="0" marR="0" lvl="0" indent="0" algn="l" rtl="0">
                        <a:spcBef>
                          <a:spcPts val="0"/>
                        </a:spcBef>
                        <a:spcAft>
                          <a:spcPts val="0"/>
                        </a:spcAft>
                        <a:buNone/>
                      </a:pPr>
                      <a:r>
                        <a:rPr lang="en-US" sz="1800"/>
                        <a:t>Mean</a:t>
                      </a:r>
                      <a:endParaRPr/>
                    </a:p>
                  </a:txBody>
                  <a:tcPr marL="91450" marR="91450" marT="45725" marB="45725"/>
                </a:tc>
                <a:tc>
                  <a:txBody>
                    <a:bodyPr/>
                    <a:lstStyle/>
                    <a:p>
                      <a:pPr marL="0" marR="0" lvl="0" indent="0" algn="l" rtl="0">
                        <a:spcBef>
                          <a:spcPts val="0"/>
                        </a:spcBef>
                        <a:spcAft>
                          <a:spcPts val="0"/>
                        </a:spcAft>
                        <a:buNone/>
                      </a:pPr>
                      <a:r>
                        <a:rPr lang="en-US" sz="1800" b="1">
                          <a:solidFill>
                            <a:srgbClr val="008000"/>
                          </a:solidFill>
                        </a:rPr>
                        <a:t>2.73</a:t>
                      </a:r>
                      <a:endParaRPr/>
                    </a:p>
                  </a:txBody>
                  <a:tcPr marL="91450" marR="91450" marT="45725" marB="45725"/>
                </a:tc>
                <a:tc>
                  <a:txBody>
                    <a:bodyPr/>
                    <a:lstStyle/>
                    <a:p>
                      <a:pPr marL="0" marR="0" lvl="0" indent="0" algn="l" rtl="0">
                        <a:spcBef>
                          <a:spcPts val="0"/>
                        </a:spcBef>
                        <a:spcAft>
                          <a:spcPts val="0"/>
                        </a:spcAft>
                        <a:buNone/>
                      </a:pPr>
                      <a:r>
                        <a:rPr lang="en-US" sz="1800" b="1">
                          <a:solidFill>
                            <a:srgbClr val="008000"/>
                          </a:solidFill>
                        </a:rPr>
                        <a:t>2.94</a:t>
                      </a:r>
                      <a:endParaRPr/>
                    </a:p>
                  </a:txBody>
                  <a:tcPr marL="91450" marR="91450" marT="45725" marB="45725"/>
                </a:tc>
                <a:tc>
                  <a:txBody>
                    <a:bodyPr/>
                    <a:lstStyle/>
                    <a:p>
                      <a:pPr marL="0" marR="0" lvl="0" indent="0" algn="l" rtl="0">
                        <a:spcBef>
                          <a:spcPts val="0"/>
                        </a:spcBef>
                        <a:spcAft>
                          <a:spcPts val="0"/>
                        </a:spcAft>
                        <a:buNone/>
                      </a:pPr>
                      <a:r>
                        <a:rPr lang="en-US" sz="1800" b="1">
                          <a:solidFill>
                            <a:srgbClr val="008000"/>
                          </a:solidFill>
                        </a:rPr>
                        <a:t>1.69</a:t>
                      </a:r>
                      <a:endParaRPr/>
                    </a:p>
                  </a:txBody>
                  <a:tcPr marL="91450" marR="91450" marT="45725" marB="45725"/>
                </a:tc>
                <a:tc>
                  <a:txBody>
                    <a:bodyPr/>
                    <a:lstStyle/>
                    <a:p>
                      <a:pPr marL="0" marR="0" lvl="0" indent="0" algn="l" rtl="0">
                        <a:spcBef>
                          <a:spcPts val="0"/>
                        </a:spcBef>
                        <a:spcAft>
                          <a:spcPts val="0"/>
                        </a:spcAft>
                        <a:buNone/>
                      </a:pPr>
                      <a:r>
                        <a:rPr lang="en-US" sz="1800" b="1">
                          <a:solidFill>
                            <a:srgbClr val="008000"/>
                          </a:solidFill>
                        </a:rPr>
                        <a:t>-4.66</a:t>
                      </a:r>
                      <a:endParaRPr/>
                    </a:p>
                  </a:txBody>
                  <a:tcPr marL="91450" marR="91450" marT="45725" marB="45725"/>
                </a:tc>
                <a:tc>
                  <a:txBody>
                    <a:bodyPr/>
                    <a:lstStyle/>
                    <a:p>
                      <a:pPr marL="0" marR="0" lvl="0" indent="0" algn="l" rtl="0">
                        <a:spcBef>
                          <a:spcPts val="0"/>
                        </a:spcBef>
                        <a:spcAft>
                          <a:spcPts val="0"/>
                        </a:spcAft>
                        <a:buNone/>
                      </a:pPr>
                      <a:r>
                        <a:rPr lang="en-US" sz="1800" b="1">
                          <a:solidFill>
                            <a:srgbClr val="008000"/>
                          </a:solidFill>
                        </a:rPr>
                        <a:t>3.24</a:t>
                      </a:r>
                      <a:endParaRPr/>
                    </a:p>
                  </a:txBody>
                  <a:tcPr marL="91450" marR="91450" marT="45725" marB="45725"/>
                </a:tc>
                <a:tc>
                  <a:txBody>
                    <a:bodyPr/>
                    <a:lstStyle/>
                    <a:p>
                      <a:pPr marL="0" marR="0" lvl="0" indent="0" algn="l" rtl="0">
                        <a:spcBef>
                          <a:spcPts val="0"/>
                        </a:spcBef>
                        <a:spcAft>
                          <a:spcPts val="0"/>
                        </a:spcAft>
                        <a:buNone/>
                      </a:pPr>
                      <a:r>
                        <a:rPr lang="en-US" sz="1800" b="1">
                          <a:solidFill>
                            <a:srgbClr val="008000"/>
                          </a:solidFill>
                        </a:rPr>
                        <a:t>0.29</a:t>
                      </a:r>
                      <a:endParaRPr/>
                    </a:p>
                  </a:txBody>
                  <a:tcPr marL="91450" marR="91450" marT="45725" marB="45725"/>
                </a:tc>
                <a:extLst>
                  <a:ext uri="{0D108BD9-81ED-4DB2-BD59-A6C34878D82A}">
                    <a16:rowId xmlns:a16="http://schemas.microsoft.com/office/drawing/2014/main" val="10003"/>
                  </a:ext>
                </a:extLst>
              </a:tr>
              <a:tr h="370850">
                <a:tc vMerge="1">
                  <a:txBody>
                    <a:bodyPr/>
                    <a:lstStyle/>
                    <a:p>
                      <a:endParaRPr lang="en-US"/>
                    </a:p>
                  </a:txBody>
                  <a:tcPr/>
                </a:tc>
                <a:tc>
                  <a:txBody>
                    <a:bodyPr/>
                    <a:lstStyle/>
                    <a:p>
                      <a:pPr marL="0" marR="0" lvl="0" indent="0" algn="l" rtl="0">
                        <a:spcBef>
                          <a:spcPts val="0"/>
                        </a:spcBef>
                        <a:spcAft>
                          <a:spcPts val="0"/>
                        </a:spcAft>
                        <a:buNone/>
                      </a:pPr>
                      <a:r>
                        <a:rPr lang="en-US" sz="1800"/>
                        <a:t>STDV</a:t>
                      </a:r>
                      <a:endParaRPr/>
                    </a:p>
                  </a:txBody>
                  <a:tcPr marL="91450" marR="91450" marT="45725" marB="45725"/>
                </a:tc>
                <a:tc>
                  <a:txBody>
                    <a:bodyPr/>
                    <a:lstStyle/>
                    <a:p>
                      <a:pPr marL="0" marR="0" lvl="0" indent="0" algn="l" rtl="0">
                        <a:spcBef>
                          <a:spcPts val="0"/>
                        </a:spcBef>
                        <a:spcAft>
                          <a:spcPts val="0"/>
                        </a:spcAft>
                        <a:buNone/>
                      </a:pPr>
                      <a:r>
                        <a:rPr lang="en-US" sz="1800"/>
                        <a:t>3.39</a:t>
                      </a:r>
                      <a:endParaRPr/>
                    </a:p>
                  </a:txBody>
                  <a:tcPr marL="91450" marR="91450" marT="45725" marB="45725"/>
                </a:tc>
                <a:tc>
                  <a:txBody>
                    <a:bodyPr/>
                    <a:lstStyle/>
                    <a:p>
                      <a:pPr marL="0" marR="0" lvl="0" indent="0" algn="l" rtl="0">
                        <a:spcBef>
                          <a:spcPts val="0"/>
                        </a:spcBef>
                        <a:spcAft>
                          <a:spcPts val="0"/>
                        </a:spcAft>
                        <a:buNone/>
                      </a:pPr>
                      <a:r>
                        <a:rPr lang="en-US" sz="1800"/>
                        <a:t>3.68</a:t>
                      </a:r>
                      <a:endParaRPr/>
                    </a:p>
                  </a:txBody>
                  <a:tcPr marL="91450" marR="91450" marT="45725" marB="45725"/>
                </a:tc>
                <a:tc>
                  <a:txBody>
                    <a:bodyPr/>
                    <a:lstStyle/>
                    <a:p>
                      <a:pPr marL="0" marR="0" lvl="0" indent="0" algn="l" rtl="0">
                        <a:spcBef>
                          <a:spcPts val="0"/>
                        </a:spcBef>
                        <a:spcAft>
                          <a:spcPts val="0"/>
                        </a:spcAft>
                        <a:buNone/>
                      </a:pPr>
                      <a:r>
                        <a:rPr lang="en-US" sz="1800"/>
                        <a:t>3.19</a:t>
                      </a:r>
                      <a:endParaRPr/>
                    </a:p>
                  </a:txBody>
                  <a:tcPr marL="91450" marR="91450" marT="45725" marB="45725"/>
                </a:tc>
                <a:tc>
                  <a:txBody>
                    <a:bodyPr/>
                    <a:lstStyle/>
                    <a:p>
                      <a:pPr marL="0" marR="0" lvl="0" indent="0" algn="l" rtl="0">
                        <a:spcBef>
                          <a:spcPts val="0"/>
                        </a:spcBef>
                        <a:spcAft>
                          <a:spcPts val="0"/>
                        </a:spcAft>
                        <a:buNone/>
                      </a:pPr>
                      <a:r>
                        <a:rPr lang="en-US" sz="1800"/>
                        <a:t>1.72</a:t>
                      </a:r>
                      <a:endParaRPr/>
                    </a:p>
                  </a:txBody>
                  <a:tcPr marL="91450" marR="91450" marT="45725" marB="45725"/>
                </a:tc>
                <a:tc>
                  <a:txBody>
                    <a:bodyPr/>
                    <a:lstStyle/>
                    <a:p>
                      <a:pPr marL="0" marR="0" lvl="0" indent="0" algn="l" rtl="0">
                        <a:spcBef>
                          <a:spcPts val="0"/>
                        </a:spcBef>
                        <a:spcAft>
                          <a:spcPts val="0"/>
                        </a:spcAft>
                        <a:buNone/>
                      </a:pPr>
                      <a:r>
                        <a:rPr lang="en-US" sz="1800"/>
                        <a:t>3.86</a:t>
                      </a:r>
                      <a:endParaRPr/>
                    </a:p>
                  </a:txBody>
                  <a:tcPr marL="91450" marR="91450" marT="45725" marB="45725"/>
                </a:tc>
                <a:tc>
                  <a:txBody>
                    <a:bodyPr/>
                    <a:lstStyle/>
                    <a:p>
                      <a:pPr marL="0" marR="0" lvl="0" indent="0" algn="l" rtl="0">
                        <a:spcBef>
                          <a:spcPts val="0"/>
                        </a:spcBef>
                        <a:spcAft>
                          <a:spcPts val="0"/>
                        </a:spcAft>
                        <a:buNone/>
                      </a:pPr>
                      <a:r>
                        <a:rPr lang="en-US" sz="1800"/>
                        <a:t>2.58</a:t>
                      </a:r>
                      <a:endParaRPr/>
                    </a:p>
                  </a:txBody>
                  <a:tcPr marL="91450" marR="91450" marT="45725" marB="45725"/>
                </a:tc>
                <a:extLst>
                  <a:ext uri="{0D108BD9-81ED-4DB2-BD59-A6C34878D82A}">
                    <a16:rowId xmlns:a16="http://schemas.microsoft.com/office/drawing/2014/main" val="10004"/>
                  </a:ext>
                </a:extLst>
              </a:tr>
            </a:tbl>
          </a:graphicData>
        </a:graphic>
      </p:graphicFrame>
      <p:sp>
        <p:nvSpPr>
          <p:cNvPr id="111" name="Google Shape;111;p4"/>
          <p:cNvSpPr txBox="1"/>
          <p:nvPr/>
        </p:nvSpPr>
        <p:spPr>
          <a:xfrm>
            <a:off x="1834524" y="1416906"/>
            <a:ext cx="8127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Reflectance Difference between collocated G18 ABI and N20 VIIRS</a:t>
            </a:r>
            <a:endParaRPr/>
          </a:p>
        </p:txBody>
      </p:sp>
      <p:sp>
        <p:nvSpPr>
          <p:cNvPr id="112" name="Google Shape;112;p4"/>
          <p:cNvSpPr txBox="1"/>
          <p:nvPr/>
        </p:nvSpPr>
        <p:spPr>
          <a:xfrm>
            <a:off x="609601" y="4059283"/>
            <a:ext cx="10972799" cy="2197826"/>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spcBef>
                <a:spcPts val="0"/>
              </a:spcBef>
              <a:spcAft>
                <a:spcPts val="0"/>
              </a:spcAft>
              <a:buClr>
                <a:schemeClr val="dk1"/>
              </a:buClr>
              <a:buSzPct val="100000"/>
              <a:buFont typeface="Arial"/>
              <a:buChar char="•"/>
            </a:pPr>
            <a:r>
              <a:rPr lang="en-US" sz="2000" b="1" dirty="0">
                <a:solidFill>
                  <a:schemeClr val="dk1"/>
                </a:solidFill>
                <a:latin typeface="Calibri"/>
                <a:ea typeface="Calibri"/>
                <a:cs typeface="Calibri"/>
                <a:sym typeface="Calibri"/>
              </a:rPr>
              <a:t>Accuracy is now within 5% for all the six VNIR bands.</a:t>
            </a:r>
            <a:endParaRPr dirty="0"/>
          </a:p>
          <a:p>
            <a:pPr marL="742950" marR="0" lvl="1" indent="-285750" algn="l" rtl="0">
              <a:spcBef>
                <a:spcPts val="296"/>
              </a:spcBef>
              <a:spcAft>
                <a:spcPts val="0"/>
              </a:spcAft>
              <a:buClr>
                <a:srgbClr val="002060"/>
              </a:buClr>
              <a:buSzPct val="100000"/>
              <a:buFont typeface="Arial"/>
              <a:buChar char="–"/>
            </a:pPr>
            <a:r>
              <a:rPr lang="en-US" sz="1600" b="0" i="0" u="none" strike="noStrike" cap="none" dirty="0">
                <a:solidFill>
                  <a:srgbClr val="002060"/>
                </a:solidFill>
                <a:latin typeface="Calibri"/>
                <a:ea typeface="Calibri"/>
                <a:cs typeface="Calibri"/>
                <a:sym typeface="Calibri"/>
              </a:rPr>
              <a:t>Full Validation: Based on the data after the SCT LUT update (late March 2023 – Early August 2023).</a:t>
            </a:r>
            <a:endParaRPr dirty="0"/>
          </a:p>
          <a:p>
            <a:pPr marL="742950" marR="0" lvl="1" indent="-285750" algn="l" rtl="0">
              <a:spcBef>
                <a:spcPts val="296"/>
              </a:spcBef>
              <a:spcAft>
                <a:spcPts val="0"/>
              </a:spcAft>
              <a:buClr>
                <a:srgbClr val="002060"/>
              </a:buClr>
              <a:buSzPct val="100000"/>
              <a:buFont typeface="Arial"/>
              <a:buChar char="–"/>
            </a:pPr>
            <a:r>
              <a:rPr lang="en-US" sz="1600" b="0" i="0" u="none" strike="noStrike" cap="none" dirty="0">
                <a:solidFill>
                  <a:srgbClr val="002060"/>
                </a:solidFill>
                <a:latin typeface="Calibri"/>
                <a:ea typeface="Calibri"/>
                <a:cs typeface="Calibri"/>
                <a:sym typeface="Calibri"/>
              </a:rPr>
              <a:t>Provisional: Based on the data available at the time (mid May 2022 – early July 2022).</a:t>
            </a:r>
            <a:endParaRPr dirty="0"/>
          </a:p>
          <a:p>
            <a:pPr marL="342900" marR="0" lvl="0" indent="-342900" algn="l" rtl="0">
              <a:spcBef>
                <a:spcPts val="370"/>
              </a:spcBef>
              <a:spcAft>
                <a:spcPts val="0"/>
              </a:spcAft>
              <a:buClr>
                <a:schemeClr val="dk1"/>
              </a:buClr>
              <a:buSzPct val="100000"/>
              <a:buFont typeface="Arial"/>
              <a:buChar char="•"/>
            </a:pPr>
            <a:r>
              <a:rPr lang="en-US" sz="2000" b="1" dirty="0">
                <a:solidFill>
                  <a:schemeClr val="dk1"/>
                </a:solidFill>
                <a:latin typeface="Calibri"/>
                <a:ea typeface="Calibri"/>
                <a:cs typeface="Calibri"/>
                <a:sym typeface="Calibri"/>
              </a:rPr>
              <a:t>B02 bias was reduced due to the K-LUT on 7/25/2022</a:t>
            </a:r>
            <a:endParaRPr dirty="0"/>
          </a:p>
          <a:p>
            <a:pPr marL="342900" marR="0" lvl="0" indent="-342900" algn="l" rtl="0">
              <a:spcBef>
                <a:spcPts val="370"/>
              </a:spcBef>
              <a:spcAft>
                <a:spcPts val="0"/>
              </a:spcAft>
              <a:buClr>
                <a:schemeClr val="dk1"/>
              </a:buClr>
              <a:buSzPct val="100000"/>
              <a:buFont typeface="Arial"/>
              <a:buChar char="•"/>
            </a:pPr>
            <a:r>
              <a:rPr lang="en-US" sz="2000" b="1" dirty="0">
                <a:solidFill>
                  <a:schemeClr val="dk1"/>
                </a:solidFill>
                <a:latin typeface="Calibri"/>
                <a:ea typeface="Calibri"/>
                <a:cs typeface="Calibri"/>
                <a:sym typeface="Calibri"/>
              </a:rPr>
              <a:t>The SCT LUT updated on 03/18/2023 also impacted on the other VNIR bands</a:t>
            </a:r>
            <a:endParaRPr dirty="0"/>
          </a:p>
          <a:p>
            <a:pPr marL="742950" marR="0" lvl="1" indent="-285750" algn="l" rtl="0">
              <a:spcBef>
                <a:spcPts val="296"/>
              </a:spcBef>
              <a:spcAft>
                <a:spcPts val="0"/>
              </a:spcAft>
              <a:buClr>
                <a:srgbClr val="002060"/>
              </a:buClr>
              <a:buSzPct val="100000"/>
              <a:buFont typeface="Arial"/>
              <a:buChar char="–"/>
            </a:pPr>
            <a:r>
              <a:rPr lang="en-US" sz="1600" b="0" i="0" u="none" strike="noStrike" cap="none" dirty="0">
                <a:solidFill>
                  <a:srgbClr val="002060"/>
                </a:solidFill>
                <a:latin typeface="Calibri"/>
                <a:ea typeface="Calibri"/>
                <a:cs typeface="Calibri"/>
                <a:sym typeface="Calibri"/>
              </a:rPr>
              <a:t>B03 bias was reduced from 3.40% to 1.69%</a:t>
            </a:r>
            <a:endParaRPr dirty="0"/>
          </a:p>
          <a:p>
            <a:pPr marL="742950" marR="0" lvl="1" indent="-285750" algn="l" rtl="0">
              <a:spcBef>
                <a:spcPts val="296"/>
              </a:spcBef>
              <a:spcAft>
                <a:spcPts val="0"/>
              </a:spcAft>
              <a:buClr>
                <a:srgbClr val="002060"/>
              </a:buClr>
              <a:buSzPct val="100000"/>
              <a:buFont typeface="Arial"/>
              <a:buChar char="–"/>
            </a:pPr>
            <a:r>
              <a:rPr lang="en-US" sz="1600" b="0" i="0" u="none" strike="noStrike" cap="none" dirty="0">
                <a:solidFill>
                  <a:srgbClr val="002060"/>
                </a:solidFill>
                <a:latin typeface="Calibri"/>
                <a:ea typeface="Calibri"/>
                <a:cs typeface="Calibri"/>
                <a:sym typeface="Calibri"/>
              </a:rPr>
              <a:t>B04 bias was increased from -2.40% to -4.66%. This could also be caused by the few collocations at the bright scenes.</a:t>
            </a:r>
            <a:endParaRPr sz="2000" b="0" i="0" u="none" strike="noStrike" cap="none" dirty="0">
              <a:solidFill>
                <a:srgbClr val="002060"/>
              </a:solidFill>
              <a:latin typeface="Calibri"/>
              <a:ea typeface="Calibri"/>
              <a:cs typeface="Calibri"/>
              <a:sym typeface="Calibri"/>
            </a:endParaRPr>
          </a:p>
          <a:p>
            <a:pPr marL="742950" marR="0" lvl="1" indent="-285750" algn="l" rtl="0">
              <a:spcBef>
                <a:spcPts val="296"/>
              </a:spcBef>
              <a:spcAft>
                <a:spcPts val="0"/>
              </a:spcAft>
              <a:buClr>
                <a:srgbClr val="002060"/>
              </a:buClr>
              <a:buSzPct val="100000"/>
              <a:buFont typeface="Arial"/>
              <a:buChar char="–"/>
            </a:pPr>
            <a:r>
              <a:rPr lang="en-US" sz="1600" b="0" i="0" u="none" strike="noStrike" cap="none" dirty="0">
                <a:solidFill>
                  <a:srgbClr val="002060"/>
                </a:solidFill>
                <a:latin typeface="Calibri"/>
                <a:ea typeface="Calibri"/>
                <a:cs typeface="Calibri"/>
                <a:sym typeface="Calibri"/>
              </a:rPr>
              <a:t>B05 bias was decreased from 5.80% to 3.24%.</a:t>
            </a:r>
            <a:endParaRPr dirty="0"/>
          </a:p>
          <a:p>
            <a:pPr marL="742950" marR="0" lvl="1" indent="-191769" algn="l" rtl="0">
              <a:spcBef>
                <a:spcPts val="296"/>
              </a:spcBef>
              <a:spcAft>
                <a:spcPts val="0"/>
              </a:spcAft>
              <a:buClr>
                <a:srgbClr val="002060"/>
              </a:buClr>
              <a:buSzPct val="100000"/>
              <a:buFont typeface="Arial"/>
              <a:buNone/>
            </a:pPr>
            <a:endParaRPr sz="1600" b="0" i="0" u="none" strike="noStrike" cap="none" dirty="0">
              <a:solidFill>
                <a:srgbClr val="002060"/>
              </a:solidFill>
              <a:latin typeface="Calibri"/>
              <a:ea typeface="Calibri"/>
              <a:cs typeface="Calibri"/>
              <a:sym typeface="Calibri"/>
            </a:endParaRPr>
          </a:p>
          <a:p>
            <a:pPr marL="342900" marR="0" lvl="0" indent="-225425" algn="l" rtl="0">
              <a:spcBef>
                <a:spcPts val="370"/>
              </a:spcBef>
              <a:spcAft>
                <a:spcPts val="0"/>
              </a:spcAft>
              <a:buClr>
                <a:schemeClr val="dk1"/>
              </a:buClr>
              <a:buSzPct val="100000"/>
              <a:buFont typeface="Arial"/>
              <a:buNone/>
            </a:pPr>
            <a:endParaRPr sz="2000" b="1" dirty="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16"/>
        <p:cNvGrpSpPr/>
        <p:nvPr/>
      </p:nvGrpSpPr>
      <p:grpSpPr>
        <a:xfrm>
          <a:off x="0" y="0"/>
          <a:ext cx="0" cy="0"/>
          <a:chOff x="0" y="0"/>
          <a:chExt cx="0" cy="0"/>
        </a:xfrm>
      </p:grpSpPr>
      <p:sp>
        <p:nvSpPr>
          <p:cNvPr id="117" name="Google Shape;117;p5"/>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118" name="Google Shape;118;p5"/>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119" name="Google Shape;119;p5"/>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120" name="Google Shape;120;p5"/>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Stability</a:t>
            </a:r>
            <a:endParaRPr dirty="0"/>
          </a:p>
        </p:txBody>
      </p:sp>
      <p:sp>
        <p:nvSpPr>
          <p:cNvPr id="129" name="Google Shape;129;p5"/>
          <p:cNvSpPr txBox="1"/>
          <p:nvPr/>
        </p:nvSpPr>
        <p:spPr>
          <a:xfrm>
            <a:off x="609600" y="6116728"/>
            <a:ext cx="10972799" cy="365125"/>
          </a:xfrm>
          <a:prstGeom prst="rect">
            <a:avLst/>
          </a:prstGeom>
          <a:noFill/>
          <a:ln>
            <a:noFill/>
          </a:ln>
        </p:spPr>
        <p:txBody>
          <a:bodyPr spcFirstLastPara="1" wrap="square" lIns="91425" tIns="45700" rIns="91425" bIns="45700" anchor="t" anchorCtr="0">
            <a:normAutofit/>
          </a:bodyPr>
          <a:lstStyle/>
          <a:p>
            <a:pPr marR="0" lvl="0" algn="ctr" rtl="0">
              <a:spcBef>
                <a:spcPts val="0"/>
              </a:spcBef>
              <a:spcAft>
                <a:spcPts val="0"/>
              </a:spcAft>
              <a:buClr>
                <a:schemeClr val="dk1"/>
              </a:buClr>
              <a:buSzPts val="1600"/>
            </a:pPr>
            <a:r>
              <a:rPr lang="en-US" sz="1600" b="1" dirty="0">
                <a:solidFill>
                  <a:schemeClr val="dk1"/>
                </a:solidFill>
                <a:latin typeface="Calibri"/>
                <a:ea typeface="Calibri"/>
                <a:cs typeface="Calibri"/>
                <a:sym typeface="Calibri"/>
              </a:rPr>
              <a:t>Stable as compared with the reference instrument, especially after the SCT LUT update.</a:t>
            </a:r>
            <a:endParaRPr dirty="0"/>
          </a:p>
          <a:p>
            <a:pPr marL="342900" marR="0" lvl="0" indent="-241300" algn="l" rtl="0">
              <a:spcBef>
                <a:spcPts val="320"/>
              </a:spcBef>
              <a:spcAft>
                <a:spcPts val="0"/>
              </a:spcAft>
              <a:buClr>
                <a:schemeClr val="dk1"/>
              </a:buClr>
              <a:buSzPts val="1600"/>
              <a:buFont typeface="Arial"/>
              <a:buNone/>
            </a:pPr>
            <a:endParaRPr sz="1600" b="1" dirty="0">
              <a:solidFill>
                <a:schemeClr val="dk1"/>
              </a:solidFill>
              <a:latin typeface="Calibri"/>
              <a:ea typeface="Calibri"/>
              <a:cs typeface="Calibri"/>
              <a:sym typeface="Calibri"/>
            </a:endParaRPr>
          </a:p>
          <a:p>
            <a:pPr marL="342900" marR="0" lvl="0" indent="-241300" algn="l" rtl="0">
              <a:spcBef>
                <a:spcPts val="320"/>
              </a:spcBef>
              <a:spcAft>
                <a:spcPts val="0"/>
              </a:spcAft>
              <a:buClr>
                <a:schemeClr val="dk1"/>
              </a:buClr>
              <a:buSzPts val="1600"/>
              <a:buFont typeface="Arial"/>
              <a:buNone/>
            </a:pPr>
            <a:endParaRPr sz="1600" b="1" dirty="0">
              <a:solidFill>
                <a:schemeClr val="dk1"/>
              </a:solidFill>
              <a:latin typeface="Calibri"/>
              <a:ea typeface="Calibri"/>
              <a:cs typeface="Calibri"/>
              <a:sym typeface="Calibri"/>
            </a:endParaRPr>
          </a:p>
        </p:txBody>
      </p:sp>
      <p:grpSp>
        <p:nvGrpSpPr>
          <p:cNvPr id="19" name="Group 18">
            <a:extLst>
              <a:ext uri="{FF2B5EF4-FFF2-40B4-BE49-F238E27FC236}">
                <a16:creationId xmlns:a16="http://schemas.microsoft.com/office/drawing/2014/main" id="{C76F9E58-A299-447C-A023-DE05B77AB519}"/>
              </a:ext>
            </a:extLst>
          </p:cNvPr>
          <p:cNvGrpSpPr/>
          <p:nvPr/>
        </p:nvGrpSpPr>
        <p:grpSpPr>
          <a:xfrm>
            <a:off x="1602335" y="1178342"/>
            <a:ext cx="8982566" cy="4938386"/>
            <a:chOff x="600730" y="1226523"/>
            <a:chExt cx="8982566" cy="5120948"/>
          </a:xfrm>
        </p:grpSpPr>
        <p:pic>
          <p:nvPicPr>
            <p:cNvPr id="27" name="Picture 26">
              <a:extLst>
                <a:ext uri="{FF2B5EF4-FFF2-40B4-BE49-F238E27FC236}">
                  <a16:creationId xmlns:a16="http://schemas.microsoft.com/office/drawing/2014/main" id="{0CA1CD84-2FAC-4631-85B2-173710A7AFEB}"/>
                </a:ext>
              </a:extLst>
            </p:cNvPr>
            <p:cNvPicPr>
              <a:picLocks noChangeAspect="1"/>
            </p:cNvPicPr>
            <p:nvPr/>
          </p:nvPicPr>
          <p:blipFill>
            <a:blip r:embed="rId3"/>
            <a:stretch>
              <a:fillRect/>
            </a:stretch>
          </p:blipFill>
          <p:spPr>
            <a:xfrm>
              <a:off x="3576653" y="1259259"/>
              <a:ext cx="3004304" cy="2502131"/>
            </a:xfrm>
            <a:prstGeom prst="rect">
              <a:avLst/>
            </a:prstGeom>
          </p:spPr>
        </p:pic>
        <p:pic>
          <p:nvPicPr>
            <p:cNvPr id="26" name="Picture 25">
              <a:extLst>
                <a:ext uri="{FF2B5EF4-FFF2-40B4-BE49-F238E27FC236}">
                  <a16:creationId xmlns:a16="http://schemas.microsoft.com/office/drawing/2014/main" id="{F1227B3A-C5A5-4BD1-A699-039B01AA808C}"/>
                </a:ext>
              </a:extLst>
            </p:cNvPr>
            <p:cNvPicPr>
              <a:picLocks noChangeAspect="1"/>
            </p:cNvPicPr>
            <p:nvPr/>
          </p:nvPicPr>
          <p:blipFill>
            <a:blip r:embed="rId4"/>
            <a:stretch>
              <a:fillRect/>
            </a:stretch>
          </p:blipFill>
          <p:spPr>
            <a:xfrm>
              <a:off x="6514119" y="1297925"/>
              <a:ext cx="3004304" cy="2502131"/>
            </a:xfrm>
            <a:prstGeom prst="rect">
              <a:avLst/>
            </a:prstGeom>
          </p:spPr>
        </p:pic>
        <p:pic>
          <p:nvPicPr>
            <p:cNvPr id="20" name="Picture 19">
              <a:extLst>
                <a:ext uri="{FF2B5EF4-FFF2-40B4-BE49-F238E27FC236}">
                  <a16:creationId xmlns:a16="http://schemas.microsoft.com/office/drawing/2014/main" id="{0F1DC52A-7C27-4C34-B4B2-167746A670A6}"/>
                </a:ext>
              </a:extLst>
            </p:cNvPr>
            <p:cNvPicPr>
              <a:picLocks noChangeAspect="1"/>
            </p:cNvPicPr>
            <p:nvPr/>
          </p:nvPicPr>
          <p:blipFill>
            <a:blip r:embed="rId5"/>
            <a:stretch>
              <a:fillRect/>
            </a:stretch>
          </p:blipFill>
          <p:spPr>
            <a:xfrm>
              <a:off x="6575000" y="3804067"/>
              <a:ext cx="3008296" cy="2505456"/>
            </a:xfrm>
            <a:prstGeom prst="rect">
              <a:avLst/>
            </a:prstGeom>
          </p:spPr>
        </p:pic>
        <p:pic>
          <p:nvPicPr>
            <p:cNvPr id="21" name="Picture 20">
              <a:extLst>
                <a:ext uri="{FF2B5EF4-FFF2-40B4-BE49-F238E27FC236}">
                  <a16:creationId xmlns:a16="http://schemas.microsoft.com/office/drawing/2014/main" id="{AFABD7E0-DCF4-47E6-8CA3-AA1C5ADBB661}"/>
                </a:ext>
              </a:extLst>
            </p:cNvPr>
            <p:cNvPicPr>
              <a:picLocks noChangeAspect="1"/>
            </p:cNvPicPr>
            <p:nvPr/>
          </p:nvPicPr>
          <p:blipFill>
            <a:blip r:embed="rId6"/>
            <a:stretch>
              <a:fillRect/>
            </a:stretch>
          </p:blipFill>
          <p:spPr>
            <a:xfrm>
              <a:off x="3595982" y="3804067"/>
              <a:ext cx="3008296" cy="2505456"/>
            </a:xfrm>
            <a:prstGeom prst="rect">
              <a:avLst/>
            </a:prstGeom>
          </p:spPr>
        </p:pic>
        <p:cxnSp>
          <p:nvCxnSpPr>
            <p:cNvPr id="22" name="Google Shape;130;p5">
              <a:extLst>
                <a:ext uri="{FF2B5EF4-FFF2-40B4-BE49-F238E27FC236}">
                  <a16:creationId xmlns:a16="http://schemas.microsoft.com/office/drawing/2014/main" id="{67791B04-63FE-411D-A3F4-5FBA6AF87DEF}"/>
                </a:ext>
              </a:extLst>
            </p:cNvPr>
            <p:cNvCxnSpPr>
              <a:cxnSpLocks/>
            </p:cNvCxnSpPr>
            <p:nvPr/>
          </p:nvCxnSpPr>
          <p:spPr>
            <a:xfrm flipH="1" flipV="1">
              <a:off x="5360455" y="1629088"/>
              <a:ext cx="38615" cy="4177011"/>
            </a:xfrm>
            <a:prstGeom prst="straightConnector1">
              <a:avLst/>
            </a:prstGeom>
            <a:noFill/>
            <a:ln w="9525"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23" name="Google Shape;131;p5">
              <a:extLst>
                <a:ext uri="{FF2B5EF4-FFF2-40B4-BE49-F238E27FC236}">
                  <a16:creationId xmlns:a16="http://schemas.microsoft.com/office/drawing/2014/main" id="{E39AE7C9-7905-4EAD-9D24-B0EF9F195EDB}"/>
                </a:ext>
              </a:extLst>
            </p:cNvPr>
            <p:cNvSpPr txBox="1"/>
            <p:nvPr/>
          </p:nvSpPr>
          <p:spPr>
            <a:xfrm>
              <a:off x="4955282" y="4278438"/>
              <a:ext cx="15748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0000"/>
                  </a:solidFill>
                  <a:latin typeface="Calibri"/>
                  <a:ea typeface="Calibri"/>
                  <a:cs typeface="Calibri"/>
                  <a:sym typeface="Calibri"/>
                </a:rPr>
                <a:t>SCT LUT update in March 2023</a:t>
              </a:r>
              <a:endParaRPr sz="1200" dirty="0"/>
            </a:p>
          </p:txBody>
        </p:sp>
        <p:pic>
          <p:nvPicPr>
            <p:cNvPr id="25" name="Picture 24">
              <a:extLst>
                <a:ext uri="{FF2B5EF4-FFF2-40B4-BE49-F238E27FC236}">
                  <a16:creationId xmlns:a16="http://schemas.microsoft.com/office/drawing/2014/main" id="{72AD1E06-7BB4-4306-8B07-002F879BF313}"/>
                </a:ext>
              </a:extLst>
            </p:cNvPr>
            <p:cNvPicPr>
              <a:picLocks noChangeAspect="1"/>
            </p:cNvPicPr>
            <p:nvPr/>
          </p:nvPicPr>
          <p:blipFill>
            <a:blip r:embed="rId7"/>
            <a:stretch>
              <a:fillRect/>
            </a:stretch>
          </p:blipFill>
          <p:spPr>
            <a:xfrm>
              <a:off x="633711" y="3845340"/>
              <a:ext cx="3004304" cy="2502131"/>
            </a:xfrm>
            <a:prstGeom prst="rect">
              <a:avLst/>
            </a:prstGeom>
          </p:spPr>
        </p:pic>
        <p:cxnSp>
          <p:nvCxnSpPr>
            <p:cNvPr id="24" name="Google Shape;132;p5">
              <a:extLst>
                <a:ext uri="{FF2B5EF4-FFF2-40B4-BE49-F238E27FC236}">
                  <a16:creationId xmlns:a16="http://schemas.microsoft.com/office/drawing/2014/main" id="{CF73CB80-DD51-49FC-9551-028511494B25}"/>
                </a:ext>
              </a:extLst>
            </p:cNvPr>
            <p:cNvCxnSpPr>
              <a:cxnSpLocks/>
            </p:cNvCxnSpPr>
            <p:nvPr/>
          </p:nvCxnSpPr>
          <p:spPr>
            <a:xfrm flipV="1">
              <a:off x="8368750" y="1629088"/>
              <a:ext cx="0" cy="4153086"/>
            </a:xfrm>
            <a:prstGeom prst="straightConnector1">
              <a:avLst/>
            </a:prstGeom>
            <a:noFill/>
            <a:ln w="9525"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28" name="Google Shape;126;p5">
              <a:extLst>
                <a:ext uri="{FF2B5EF4-FFF2-40B4-BE49-F238E27FC236}">
                  <a16:creationId xmlns:a16="http://schemas.microsoft.com/office/drawing/2014/main" id="{391A2D48-3441-4511-82E5-A80A05EF7347}"/>
                </a:ext>
              </a:extLst>
            </p:cNvPr>
            <p:cNvCxnSpPr/>
            <p:nvPr/>
          </p:nvCxnSpPr>
          <p:spPr>
            <a:xfrm rot="10800000">
              <a:off x="4280464" y="1629088"/>
              <a:ext cx="0" cy="1627909"/>
            </a:xfrm>
            <a:prstGeom prst="straightConnector1">
              <a:avLst/>
            </a:prstGeom>
            <a:noFill/>
            <a:ln w="635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9" name="Google Shape;127;p5">
              <a:extLst>
                <a:ext uri="{FF2B5EF4-FFF2-40B4-BE49-F238E27FC236}">
                  <a16:creationId xmlns:a16="http://schemas.microsoft.com/office/drawing/2014/main" id="{5B04A838-F71B-40FC-B08C-F1E1A4859D0C}"/>
                </a:ext>
              </a:extLst>
            </p:cNvPr>
            <p:cNvCxnSpPr/>
            <p:nvPr/>
          </p:nvCxnSpPr>
          <p:spPr>
            <a:xfrm flipH="1">
              <a:off x="4245828" y="2202754"/>
              <a:ext cx="588818" cy="69273"/>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30" name="Google Shape;128;p5">
              <a:extLst>
                <a:ext uri="{FF2B5EF4-FFF2-40B4-BE49-F238E27FC236}">
                  <a16:creationId xmlns:a16="http://schemas.microsoft.com/office/drawing/2014/main" id="{CF13C7AD-B199-4788-ACA5-0337996C44EF}"/>
                </a:ext>
              </a:extLst>
            </p:cNvPr>
            <p:cNvSpPr txBox="1"/>
            <p:nvPr/>
          </p:nvSpPr>
          <p:spPr>
            <a:xfrm>
              <a:off x="4765373" y="1752481"/>
              <a:ext cx="1467993" cy="5875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0070C0"/>
                  </a:solidFill>
                  <a:latin typeface="Calibri"/>
                  <a:ea typeface="Calibri"/>
                  <a:cs typeface="Calibri"/>
                  <a:sym typeface="Calibri"/>
                </a:rPr>
                <a:t>K LUT update in July 2022</a:t>
              </a:r>
              <a:endParaRPr sz="1200" dirty="0"/>
            </a:p>
          </p:txBody>
        </p:sp>
        <p:pic>
          <p:nvPicPr>
            <p:cNvPr id="31" name="Picture 30">
              <a:extLst>
                <a:ext uri="{FF2B5EF4-FFF2-40B4-BE49-F238E27FC236}">
                  <a16:creationId xmlns:a16="http://schemas.microsoft.com/office/drawing/2014/main" id="{9C66B87A-1F7E-45EA-81BF-B0235E14E010}"/>
                </a:ext>
              </a:extLst>
            </p:cNvPr>
            <p:cNvPicPr>
              <a:picLocks noChangeAspect="1"/>
            </p:cNvPicPr>
            <p:nvPr/>
          </p:nvPicPr>
          <p:blipFill>
            <a:blip r:embed="rId8"/>
            <a:stretch>
              <a:fillRect/>
            </a:stretch>
          </p:blipFill>
          <p:spPr>
            <a:xfrm>
              <a:off x="600730" y="1226523"/>
              <a:ext cx="3004305" cy="2502131"/>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pic>
        <p:nvPicPr>
          <p:cNvPr id="139" name="Google Shape;139;p6"/>
          <p:cNvPicPr preferRelativeResize="0"/>
          <p:nvPr/>
        </p:nvPicPr>
        <p:blipFill rotWithShape="1">
          <a:blip r:embed="rId3">
            <a:alphaModFix/>
          </a:blip>
          <a:srcRect/>
          <a:stretch/>
        </p:blipFill>
        <p:spPr>
          <a:xfrm>
            <a:off x="2371849" y="1145475"/>
            <a:ext cx="7443537" cy="4785636"/>
          </a:xfrm>
          <a:prstGeom prst="rect">
            <a:avLst/>
          </a:prstGeom>
          <a:noFill/>
          <a:ln>
            <a:noFill/>
          </a:ln>
        </p:spPr>
      </p:pic>
      <p:sp>
        <p:nvSpPr>
          <p:cNvPr id="140" name="Google Shape;140;p6"/>
          <p:cNvSpPr txBox="1"/>
          <p:nvPr/>
        </p:nvSpPr>
        <p:spPr>
          <a:xfrm>
            <a:off x="609601" y="5712526"/>
            <a:ext cx="10972799" cy="687482"/>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Ratio of post- to pre-launch gains plotted as a function of days since 05/06/2022 for the six VNIR channels of ABI: </a:t>
            </a:r>
            <a:r>
              <a:rPr lang="en-US" sz="1600" b="1">
                <a:solidFill>
                  <a:srgbClr val="FF0000"/>
                </a:solidFill>
                <a:latin typeface="Calibri"/>
                <a:ea typeface="Calibri"/>
                <a:cs typeface="Calibri"/>
                <a:sym typeface="Calibri"/>
              </a:rPr>
              <a:t>Operational</a:t>
            </a:r>
            <a:r>
              <a:rPr lang="en-US" sz="1600">
                <a:solidFill>
                  <a:schemeClr val="dk1"/>
                </a:solidFill>
                <a:latin typeface="Calibri"/>
                <a:ea typeface="Calibri"/>
                <a:cs typeface="Calibri"/>
                <a:sym typeface="Calibri"/>
              </a:rPr>
              <a:t>; Re-calibrated with </a:t>
            </a:r>
            <a:r>
              <a:rPr lang="en-US" sz="1600" b="1">
                <a:solidFill>
                  <a:srgbClr val="0070C0"/>
                </a:solidFill>
                <a:latin typeface="Calibri"/>
                <a:ea typeface="Calibri"/>
                <a:cs typeface="Calibri"/>
                <a:sym typeface="Calibri"/>
              </a:rPr>
              <a:t>updated CDRL 79 Rev L </a:t>
            </a:r>
            <a:r>
              <a:rPr lang="en-US" sz="1600">
                <a:solidFill>
                  <a:schemeClr val="dk1"/>
                </a:solidFill>
                <a:latin typeface="Calibri"/>
                <a:ea typeface="Calibri"/>
                <a:cs typeface="Calibri"/>
                <a:sym typeface="Calibri"/>
              </a:rPr>
              <a:t>(corrected SCT norms and Q LUT); Additional recalibration with </a:t>
            </a:r>
            <a:r>
              <a:rPr lang="en-US" sz="1600" b="1">
                <a:solidFill>
                  <a:srgbClr val="009900"/>
                </a:solidFill>
                <a:latin typeface="Calibri"/>
                <a:ea typeface="Calibri"/>
                <a:cs typeface="Calibri"/>
                <a:sym typeface="Calibri"/>
              </a:rPr>
              <a:t>Beta angle correction.</a:t>
            </a:r>
            <a:endParaRPr sz="1600" b="1">
              <a:solidFill>
                <a:srgbClr val="009900"/>
              </a:solidFill>
              <a:latin typeface="Calibri"/>
              <a:ea typeface="Calibri"/>
              <a:cs typeface="Calibri"/>
              <a:sym typeface="Calibri"/>
            </a:endParaRPr>
          </a:p>
          <a:p>
            <a:pPr marL="365753" marR="0" lvl="0" indent="-276853" algn="l" rtl="0">
              <a:spcBef>
                <a:spcPts val="0"/>
              </a:spcBef>
              <a:spcAft>
                <a:spcPts val="0"/>
              </a:spcAft>
              <a:buClr>
                <a:schemeClr val="dk1"/>
              </a:buClr>
              <a:buSzPts val="1400"/>
              <a:buFont typeface="Noto Sans Symbols"/>
              <a:buNone/>
            </a:pPr>
            <a:endParaRPr sz="1200">
              <a:solidFill>
                <a:srgbClr val="FF0000"/>
              </a:solidFill>
              <a:latin typeface="Calibri"/>
              <a:ea typeface="Calibri"/>
              <a:cs typeface="Calibri"/>
              <a:sym typeface="Calibri"/>
            </a:endParaRPr>
          </a:p>
        </p:txBody>
      </p:sp>
      <p:sp>
        <p:nvSpPr>
          <p:cNvPr id="141" name="Google Shape;141;p6"/>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Impact of the SCT LUT Update</a:t>
            </a:r>
            <a:endParaRPr dirty="0"/>
          </a:p>
        </p:txBody>
      </p:sp>
      <p:sp>
        <p:nvSpPr>
          <p:cNvPr id="2" name="Date Placeholder 1">
            <a:extLst>
              <a:ext uri="{FF2B5EF4-FFF2-40B4-BE49-F238E27FC236}">
                <a16:creationId xmlns:a16="http://schemas.microsoft.com/office/drawing/2014/main" id="{161BDBC3-F7CF-470E-98C3-191AD3C301C3}"/>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F42A7AD2-B374-4809-85D1-3A5210CD7F39}"/>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A51FA0C1-3815-4799-A543-D2D2353D4831}"/>
              </a:ext>
            </a:extLst>
          </p:cNvPr>
          <p:cNvSpPr>
            <a:spLocks noGrp="1"/>
          </p:cNvSpPr>
          <p:nvPr>
            <p:ph type="sldNum" sz="quarter" idx="4"/>
          </p:nvPr>
        </p:nvSpPr>
        <p:spPr/>
        <p:txBody>
          <a:bodyPr/>
          <a:lstStyle/>
          <a:p>
            <a:fld id="{24AD0344-B142-42FF-A24F-67F68BAAC27D}" type="slidenum">
              <a:rPr lang="en-US" smtClean="0"/>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C54B-77A9-471C-835A-AE992BA64015}"/>
              </a:ext>
            </a:extLst>
          </p:cNvPr>
          <p:cNvSpPr>
            <a:spLocks noGrp="1"/>
          </p:cNvSpPr>
          <p:nvPr>
            <p:ph type="title"/>
          </p:nvPr>
        </p:nvSpPr>
        <p:spPr/>
        <p:txBody>
          <a:bodyPr>
            <a:normAutofit fontScale="90000"/>
          </a:bodyPr>
          <a:lstStyle/>
          <a:p>
            <a:r>
              <a:rPr lang="en-US" dirty="0"/>
              <a:t>Scene Radiance Dependence – Provisional</a:t>
            </a:r>
          </a:p>
        </p:txBody>
      </p:sp>
      <p:sp>
        <p:nvSpPr>
          <p:cNvPr id="3" name="Date Placeholder 2">
            <a:extLst>
              <a:ext uri="{FF2B5EF4-FFF2-40B4-BE49-F238E27FC236}">
                <a16:creationId xmlns:a16="http://schemas.microsoft.com/office/drawing/2014/main" id="{B6B40D59-2590-4EA2-82BA-BFF8C4785227}"/>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FE310A87-5D60-43E8-80E4-B1A3C3F2B879}"/>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BBCC22CF-CBAC-4AC1-BF54-AB5B5A6B17C5}"/>
              </a:ext>
            </a:extLst>
          </p:cNvPr>
          <p:cNvSpPr>
            <a:spLocks noGrp="1"/>
          </p:cNvSpPr>
          <p:nvPr>
            <p:ph type="sldNum" sz="quarter" idx="4"/>
          </p:nvPr>
        </p:nvSpPr>
        <p:spPr/>
        <p:txBody>
          <a:bodyPr/>
          <a:lstStyle/>
          <a:p>
            <a:fld id="{24AD0344-B142-42FF-A24F-67F68BAAC27D}" type="slidenum">
              <a:rPr lang="en-US" smtClean="0"/>
              <a:pPr/>
              <a:t>54</a:t>
            </a:fld>
            <a:endParaRPr lang="en-US" dirty="0"/>
          </a:p>
        </p:txBody>
      </p:sp>
      <p:pic>
        <p:nvPicPr>
          <p:cNvPr id="6" name="Google Shape;171;p8">
            <a:extLst>
              <a:ext uri="{FF2B5EF4-FFF2-40B4-BE49-F238E27FC236}">
                <a16:creationId xmlns:a16="http://schemas.microsoft.com/office/drawing/2014/main" id="{16A70DAB-610F-424E-A7C5-C6D57CD956FC}"/>
              </a:ext>
            </a:extLst>
          </p:cNvPr>
          <p:cNvPicPr preferRelativeResize="0"/>
          <p:nvPr/>
        </p:nvPicPr>
        <p:blipFill rotWithShape="1">
          <a:blip r:embed="rId2">
            <a:alphaModFix/>
          </a:blip>
          <a:srcRect l="4005" t="6966" r="8835" b="5129"/>
          <a:stretch/>
        </p:blipFill>
        <p:spPr>
          <a:xfrm>
            <a:off x="809625" y="1243014"/>
            <a:ext cx="2493169" cy="1490662"/>
          </a:xfrm>
          <a:prstGeom prst="rect">
            <a:avLst/>
          </a:prstGeom>
          <a:noFill/>
          <a:ln>
            <a:noFill/>
          </a:ln>
        </p:spPr>
      </p:pic>
      <p:pic>
        <p:nvPicPr>
          <p:cNvPr id="7" name="Google Shape;172;p8">
            <a:extLst>
              <a:ext uri="{FF2B5EF4-FFF2-40B4-BE49-F238E27FC236}">
                <a16:creationId xmlns:a16="http://schemas.microsoft.com/office/drawing/2014/main" id="{0DD79EEC-4CB6-41AB-BB29-CA17F65AC6C7}"/>
              </a:ext>
            </a:extLst>
          </p:cNvPr>
          <p:cNvPicPr preferRelativeResize="0"/>
          <p:nvPr/>
        </p:nvPicPr>
        <p:blipFill rotWithShape="1">
          <a:blip r:embed="rId3">
            <a:alphaModFix/>
          </a:blip>
          <a:srcRect l="3368" t="7256" r="7270" b="4839"/>
          <a:stretch/>
        </p:blipFill>
        <p:spPr>
          <a:xfrm>
            <a:off x="3529013" y="1243013"/>
            <a:ext cx="2566987" cy="1497806"/>
          </a:xfrm>
          <a:prstGeom prst="rect">
            <a:avLst/>
          </a:prstGeom>
          <a:noFill/>
          <a:ln>
            <a:noFill/>
          </a:ln>
        </p:spPr>
      </p:pic>
      <p:pic>
        <p:nvPicPr>
          <p:cNvPr id="8" name="Google Shape;173;p8">
            <a:extLst>
              <a:ext uri="{FF2B5EF4-FFF2-40B4-BE49-F238E27FC236}">
                <a16:creationId xmlns:a16="http://schemas.microsoft.com/office/drawing/2014/main" id="{9C51A3ED-74B0-4BB9-BBFB-85089F4322D6}"/>
              </a:ext>
            </a:extLst>
          </p:cNvPr>
          <p:cNvPicPr preferRelativeResize="0"/>
          <p:nvPr/>
        </p:nvPicPr>
        <p:blipFill rotWithShape="1">
          <a:blip r:embed="rId4">
            <a:alphaModFix/>
          </a:blip>
          <a:srcRect l="3212" t="7148" r="7946" b="6003"/>
          <a:stretch/>
        </p:blipFill>
        <p:spPr>
          <a:xfrm>
            <a:off x="785813" y="3033713"/>
            <a:ext cx="2545556" cy="1473994"/>
          </a:xfrm>
          <a:prstGeom prst="rect">
            <a:avLst/>
          </a:prstGeom>
          <a:noFill/>
          <a:ln>
            <a:noFill/>
          </a:ln>
        </p:spPr>
      </p:pic>
      <p:pic>
        <p:nvPicPr>
          <p:cNvPr id="9" name="Google Shape;175;p8">
            <a:extLst>
              <a:ext uri="{FF2B5EF4-FFF2-40B4-BE49-F238E27FC236}">
                <a16:creationId xmlns:a16="http://schemas.microsoft.com/office/drawing/2014/main" id="{8949B92B-587E-469B-AF71-7B0D510B6AA5}"/>
              </a:ext>
            </a:extLst>
          </p:cNvPr>
          <p:cNvPicPr preferRelativeResize="0"/>
          <p:nvPr/>
        </p:nvPicPr>
        <p:blipFill rotWithShape="1">
          <a:blip r:embed="rId5">
            <a:alphaModFix/>
          </a:blip>
          <a:srcRect l="3001" t="6486" r="7812" b="7314"/>
          <a:stretch/>
        </p:blipFill>
        <p:spPr>
          <a:xfrm>
            <a:off x="3479006" y="3026569"/>
            <a:ext cx="2603596" cy="1459706"/>
          </a:xfrm>
          <a:prstGeom prst="rect">
            <a:avLst/>
          </a:prstGeom>
          <a:noFill/>
          <a:ln>
            <a:noFill/>
          </a:ln>
        </p:spPr>
      </p:pic>
      <p:pic>
        <p:nvPicPr>
          <p:cNvPr id="10" name="Google Shape;176;p8">
            <a:extLst>
              <a:ext uri="{FF2B5EF4-FFF2-40B4-BE49-F238E27FC236}">
                <a16:creationId xmlns:a16="http://schemas.microsoft.com/office/drawing/2014/main" id="{D2C39672-ABB7-4CB6-8B47-B2F3B946678E}"/>
              </a:ext>
            </a:extLst>
          </p:cNvPr>
          <p:cNvPicPr preferRelativeResize="0"/>
          <p:nvPr/>
        </p:nvPicPr>
        <p:blipFill rotWithShape="1">
          <a:blip r:embed="rId6">
            <a:alphaModFix/>
          </a:blip>
          <a:srcRect l="3105" t="7503" r="7708" b="6297"/>
          <a:stretch/>
        </p:blipFill>
        <p:spPr>
          <a:xfrm>
            <a:off x="742950" y="4843463"/>
            <a:ext cx="2589751" cy="1521618"/>
          </a:xfrm>
          <a:prstGeom prst="rect">
            <a:avLst/>
          </a:prstGeom>
          <a:noFill/>
          <a:ln>
            <a:noFill/>
          </a:ln>
        </p:spPr>
      </p:pic>
      <p:pic>
        <p:nvPicPr>
          <p:cNvPr id="11" name="Google Shape;174;p8">
            <a:extLst>
              <a:ext uri="{FF2B5EF4-FFF2-40B4-BE49-F238E27FC236}">
                <a16:creationId xmlns:a16="http://schemas.microsoft.com/office/drawing/2014/main" id="{2D124FA2-894B-424F-B684-61C25BCB46B4}"/>
              </a:ext>
            </a:extLst>
          </p:cNvPr>
          <p:cNvPicPr preferRelativeResize="0"/>
          <p:nvPr/>
        </p:nvPicPr>
        <p:blipFill rotWithShape="1">
          <a:blip r:embed="rId7">
            <a:alphaModFix/>
          </a:blip>
          <a:srcRect l="3001" t="7027" r="7984" b="7314"/>
          <a:stretch/>
        </p:blipFill>
        <p:spPr>
          <a:xfrm>
            <a:off x="3479005" y="4836318"/>
            <a:ext cx="2603595" cy="1509713"/>
          </a:xfrm>
          <a:prstGeom prst="rect">
            <a:avLst/>
          </a:prstGeom>
          <a:noFill/>
          <a:ln>
            <a:noFill/>
          </a:ln>
        </p:spPr>
      </p:pic>
      <p:sp>
        <p:nvSpPr>
          <p:cNvPr id="12" name="Google Shape;160;p7">
            <a:extLst>
              <a:ext uri="{FF2B5EF4-FFF2-40B4-BE49-F238E27FC236}">
                <a16:creationId xmlns:a16="http://schemas.microsoft.com/office/drawing/2014/main" id="{2DAC8E1E-784A-4380-BA7C-E38E6F2FE29E}"/>
              </a:ext>
            </a:extLst>
          </p:cNvPr>
          <p:cNvSpPr txBox="1"/>
          <p:nvPr/>
        </p:nvSpPr>
        <p:spPr>
          <a:xfrm>
            <a:off x="6240026" y="4582048"/>
            <a:ext cx="5342373" cy="1817959"/>
          </a:xfrm>
          <a:prstGeom prst="rect">
            <a:avLst/>
          </a:prstGeom>
          <a:noFill/>
          <a:ln>
            <a:noFill/>
          </a:ln>
        </p:spPr>
        <p:txBody>
          <a:bodyPr spcFirstLastPara="1" wrap="square" lIns="91425" tIns="45700" rIns="91425" bIns="45700" anchor="t" anchorCtr="0">
            <a:normAutofit/>
          </a:bodyPr>
          <a:lstStyle/>
          <a:p>
            <a:pPr lvl="0" algn="ctr">
              <a:spcBef>
                <a:spcPts val="320"/>
              </a:spcBef>
              <a:buClr>
                <a:schemeClr val="dk1"/>
              </a:buClr>
              <a:buSzPts val="1600"/>
            </a:pPr>
            <a:r>
              <a:rPr lang="pt-BR" sz="2400" dirty="0">
                <a:ea typeface="Calibri"/>
                <a:cs typeface="Calibri"/>
                <a:sym typeface="Calibri"/>
              </a:rPr>
              <a:t>B05 bias was found a year ago to be dependent on scene radiance</a:t>
            </a:r>
            <a:r>
              <a:rPr lang="en-US" sz="2400"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524214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48"/>
        <p:cNvGrpSpPr/>
        <p:nvPr/>
      </p:nvGrpSpPr>
      <p:grpSpPr>
        <a:xfrm>
          <a:off x="0" y="0"/>
          <a:ext cx="0" cy="0"/>
          <a:chOff x="0" y="0"/>
          <a:chExt cx="0" cy="0"/>
        </a:xfrm>
      </p:grpSpPr>
      <p:sp>
        <p:nvSpPr>
          <p:cNvPr id="152" name="Google Shape;152;p7"/>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Scene Radiance Dependence – Full</a:t>
            </a:r>
            <a:endParaRPr dirty="0"/>
          </a:p>
        </p:txBody>
      </p:sp>
      <p:sp>
        <p:nvSpPr>
          <p:cNvPr id="160" name="Google Shape;160;p7"/>
          <p:cNvSpPr txBox="1"/>
          <p:nvPr/>
        </p:nvSpPr>
        <p:spPr>
          <a:xfrm>
            <a:off x="6240026" y="4582048"/>
            <a:ext cx="5342373" cy="1817959"/>
          </a:xfrm>
          <a:prstGeom prst="rect">
            <a:avLst/>
          </a:prstGeom>
          <a:noFill/>
          <a:ln>
            <a:noFill/>
          </a:ln>
        </p:spPr>
        <p:txBody>
          <a:bodyPr spcFirstLastPara="1" wrap="square" lIns="91425" tIns="45700" rIns="91425" bIns="45700" anchor="t" anchorCtr="0">
            <a:normAutofit lnSpcReduction="10000"/>
          </a:bodyPr>
          <a:lstStyle/>
          <a:p>
            <a:pPr lvl="0" algn="ctr">
              <a:spcBef>
                <a:spcPts val="320"/>
              </a:spcBef>
              <a:buClr>
                <a:schemeClr val="dk1"/>
              </a:buClr>
              <a:buSzPts val="1600"/>
            </a:pPr>
            <a:r>
              <a:rPr lang="pt-BR" sz="2400" dirty="0">
                <a:ea typeface="Calibri"/>
                <a:cs typeface="Calibri"/>
                <a:sym typeface="Calibri"/>
              </a:rPr>
              <a:t>B05 bias is less dependent on scene radiance now (July 2023). However, it is unclear whether the SCT update in March 2023 have removed the scene dependence of B05 bias</a:t>
            </a:r>
            <a:r>
              <a:rPr lang="en-US" sz="2400" dirty="0">
                <a:solidFill>
                  <a:schemeClr val="dk1"/>
                </a:solidFill>
                <a:latin typeface="Calibri"/>
                <a:ea typeface="Calibri"/>
                <a:cs typeface="Calibri"/>
                <a:sym typeface="Calibri"/>
              </a:rPr>
              <a:t>. </a:t>
            </a:r>
          </a:p>
        </p:txBody>
      </p:sp>
      <p:graphicFrame>
        <p:nvGraphicFramePr>
          <p:cNvPr id="161" name="Google Shape;161;p7"/>
          <p:cNvGraphicFramePr/>
          <p:nvPr>
            <p:extLst>
              <p:ext uri="{D42A27DB-BD31-4B8C-83A1-F6EECF244321}">
                <p14:modId xmlns:p14="http://schemas.microsoft.com/office/powerpoint/2010/main" val="821180626"/>
              </p:ext>
            </p:extLst>
          </p:nvPr>
        </p:nvGraphicFramePr>
        <p:xfrm>
          <a:off x="6879199" y="1914992"/>
          <a:ext cx="4064025" cy="2595950"/>
        </p:xfrm>
        <a:graphic>
          <a:graphicData uri="http://schemas.openxmlformats.org/drawingml/2006/table">
            <a:tbl>
              <a:tblPr firstRow="1" bandRow="1">
                <a:noFill/>
              </a:tblPr>
              <a:tblGrid>
                <a:gridCol w="1354675">
                  <a:extLst>
                    <a:ext uri="{9D8B030D-6E8A-4147-A177-3AD203B41FA5}">
                      <a16:colId xmlns:a16="http://schemas.microsoft.com/office/drawing/2014/main" val="20000"/>
                    </a:ext>
                  </a:extLst>
                </a:gridCol>
                <a:gridCol w="1354675">
                  <a:extLst>
                    <a:ext uri="{9D8B030D-6E8A-4147-A177-3AD203B41FA5}">
                      <a16:colId xmlns:a16="http://schemas.microsoft.com/office/drawing/2014/main" val="20001"/>
                    </a:ext>
                  </a:extLst>
                </a:gridCol>
                <a:gridCol w="135467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1800" dirty="0"/>
                        <a:t>Channel</a:t>
                      </a:r>
                      <a:endParaRPr dirty="0"/>
                    </a:p>
                  </a:txBody>
                  <a:tcPr marL="91450" marR="91450" marT="45725" marB="45725"/>
                </a:tc>
                <a:tc>
                  <a:txBody>
                    <a:bodyPr/>
                    <a:lstStyle/>
                    <a:p>
                      <a:pPr marL="0" marR="0" lvl="0" indent="0" algn="ctr" rtl="0">
                        <a:spcBef>
                          <a:spcPts val="0"/>
                        </a:spcBef>
                        <a:spcAft>
                          <a:spcPts val="0"/>
                        </a:spcAft>
                        <a:buNone/>
                      </a:pPr>
                      <a:r>
                        <a:rPr lang="en-US" sz="1800" dirty="0"/>
                        <a:t>Prov</a:t>
                      </a:r>
                      <a:endParaRPr dirty="0"/>
                    </a:p>
                  </a:txBody>
                  <a:tcPr marL="91450" marR="91450" marT="45725" marB="45725"/>
                </a:tc>
                <a:tc>
                  <a:txBody>
                    <a:bodyPr/>
                    <a:lstStyle/>
                    <a:p>
                      <a:pPr marL="0" marR="0" lvl="0" indent="0" algn="ctr" rtl="0">
                        <a:spcBef>
                          <a:spcPts val="0"/>
                        </a:spcBef>
                        <a:spcAft>
                          <a:spcPts val="0"/>
                        </a:spcAft>
                        <a:buNone/>
                      </a:pPr>
                      <a:r>
                        <a:rPr lang="en-US" sz="1800" dirty="0"/>
                        <a:t>Full</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dirty="0"/>
                        <a:t>B01</a:t>
                      </a:r>
                      <a:endParaRPr dirty="0"/>
                    </a:p>
                  </a:txBody>
                  <a:tcPr marL="91450" marR="91450" marT="45725" marB="45725"/>
                </a:tc>
                <a:tc>
                  <a:txBody>
                    <a:bodyPr/>
                    <a:lstStyle/>
                    <a:p>
                      <a:pPr marL="0" marR="0" lvl="0" indent="0" algn="r" rtl="0">
                        <a:spcBef>
                          <a:spcPts val="0"/>
                        </a:spcBef>
                        <a:spcAft>
                          <a:spcPts val="0"/>
                        </a:spcAft>
                        <a:buNone/>
                      </a:pPr>
                      <a:r>
                        <a:rPr lang="en-US" sz="1800" dirty="0"/>
                        <a:t>0.001</a:t>
                      </a:r>
                      <a:endParaRPr dirty="0"/>
                    </a:p>
                  </a:txBody>
                  <a:tcPr marL="91450" marR="91450" marT="45725" marB="45725"/>
                </a:tc>
                <a:tc>
                  <a:txBody>
                    <a:bodyPr/>
                    <a:lstStyle/>
                    <a:p>
                      <a:pPr marL="0" marR="0" lvl="0" indent="0" algn="r" rtl="0">
                        <a:spcBef>
                          <a:spcPts val="0"/>
                        </a:spcBef>
                        <a:spcAft>
                          <a:spcPts val="0"/>
                        </a:spcAft>
                        <a:buNone/>
                      </a:pPr>
                      <a:r>
                        <a:rPr lang="en-US" sz="1800"/>
                        <a:t>-0.009</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800" dirty="0"/>
                        <a:t>B02</a:t>
                      </a:r>
                      <a:endParaRPr dirty="0"/>
                    </a:p>
                  </a:txBody>
                  <a:tcPr marL="91450" marR="91450" marT="45725" marB="45725"/>
                </a:tc>
                <a:tc>
                  <a:txBody>
                    <a:bodyPr/>
                    <a:lstStyle/>
                    <a:p>
                      <a:pPr marL="0" marR="0" lvl="0" indent="0" algn="r" rtl="0">
                        <a:spcBef>
                          <a:spcPts val="0"/>
                        </a:spcBef>
                        <a:spcAft>
                          <a:spcPts val="0"/>
                        </a:spcAft>
                        <a:buNone/>
                      </a:pPr>
                      <a:r>
                        <a:rPr lang="en-US" sz="1800" dirty="0"/>
                        <a:t>0.042</a:t>
                      </a:r>
                      <a:endParaRPr dirty="0"/>
                    </a:p>
                  </a:txBody>
                  <a:tcPr marL="91450" marR="91450" marT="45725" marB="45725"/>
                </a:tc>
                <a:tc>
                  <a:txBody>
                    <a:bodyPr/>
                    <a:lstStyle/>
                    <a:p>
                      <a:pPr marL="0" marR="0" lvl="0" indent="0" algn="r" rtl="0">
                        <a:spcBef>
                          <a:spcPts val="0"/>
                        </a:spcBef>
                        <a:spcAft>
                          <a:spcPts val="0"/>
                        </a:spcAft>
                        <a:buNone/>
                      </a:pPr>
                      <a:r>
                        <a:rPr lang="en-US" sz="1800" dirty="0"/>
                        <a:t>0.014</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1800" dirty="0"/>
                        <a:t>B03</a:t>
                      </a:r>
                      <a:endParaRPr dirty="0"/>
                    </a:p>
                  </a:txBody>
                  <a:tcPr marL="91450" marR="91450" marT="45725" marB="45725"/>
                </a:tc>
                <a:tc>
                  <a:txBody>
                    <a:bodyPr/>
                    <a:lstStyle/>
                    <a:p>
                      <a:pPr marL="0" marR="0" lvl="0" indent="0" algn="r" rtl="0">
                        <a:spcBef>
                          <a:spcPts val="0"/>
                        </a:spcBef>
                        <a:spcAft>
                          <a:spcPts val="0"/>
                        </a:spcAft>
                        <a:buNone/>
                      </a:pPr>
                      <a:r>
                        <a:rPr lang="en-US" sz="1800"/>
                        <a:t>-0.013</a:t>
                      </a:r>
                      <a:endParaRPr/>
                    </a:p>
                  </a:txBody>
                  <a:tcPr marL="91450" marR="91450" marT="45725" marB="45725"/>
                </a:tc>
                <a:tc>
                  <a:txBody>
                    <a:bodyPr/>
                    <a:lstStyle/>
                    <a:p>
                      <a:pPr marL="0" marR="0" lvl="0" indent="0" algn="r" rtl="0">
                        <a:spcBef>
                          <a:spcPts val="0"/>
                        </a:spcBef>
                        <a:spcAft>
                          <a:spcPts val="0"/>
                        </a:spcAft>
                        <a:buNone/>
                      </a:pPr>
                      <a:r>
                        <a:rPr lang="en-US" sz="1800" dirty="0"/>
                        <a:t>0.002</a:t>
                      </a:r>
                      <a:endParaRPr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1800" dirty="0"/>
                        <a:t>B04</a:t>
                      </a:r>
                      <a:endParaRPr dirty="0"/>
                    </a:p>
                  </a:txBody>
                  <a:tcPr marL="91450" marR="91450" marT="45725" marB="45725"/>
                </a:tc>
                <a:tc>
                  <a:txBody>
                    <a:bodyPr/>
                    <a:lstStyle/>
                    <a:p>
                      <a:pPr marL="0" marR="0" lvl="0" indent="0" algn="r" rtl="0">
                        <a:spcBef>
                          <a:spcPts val="0"/>
                        </a:spcBef>
                        <a:spcAft>
                          <a:spcPts val="0"/>
                        </a:spcAft>
                        <a:buNone/>
                      </a:pPr>
                      <a:r>
                        <a:rPr lang="en-US" sz="1800" dirty="0"/>
                        <a:t>-0.016</a:t>
                      </a:r>
                      <a:endParaRPr dirty="0"/>
                    </a:p>
                  </a:txBody>
                  <a:tcPr marL="91450" marR="91450" marT="45725" marB="45725"/>
                </a:tc>
                <a:tc>
                  <a:txBody>
                    <a:bodyPr/>
                    <a:lstStyle/>
                    <a:p>
                      <a:pPr marL="0" marR="0" lvl="0" indent="0" algn="r" rtl="0">
                        <a:spcBef>
                          <a:spcPts val="0"/>
                        </a:spcBef>
                        <a:spcAft>
                          <a:spcPts val="0"/>
                        </a:spcAft>
                        <a:buNone/>
                      </a:pPr>
                      <a:r>
                        <a:rPr lang="en-US" sz="1800" dirty="0"/>
                        <a:t>-0.060</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US" sz="1800" b="1" dirty="0"/>
                        <a:t>B05</a:t>
                      </a:r>
                      <a:endParaRPr dirty="0"/>
                    </a:p>
                  </a:txBody>
                  <a:tcPr marL="91450" marR="91450" marT="45725" marB="45725"/>
                </a:tc>
                <a:tc>
                  <a:txBody>
                    <a:bodyPr/>
                    <a:lstStyle/>
                    <a:p>
                      <a:pPr marL="0" marR="0" lvl="0" indent="0" algn="r" rtl="0">
                        <a:spcBef>
                          <a:spcPts val="0"/>
                        </a:spcBef>
                        <a:spcAft>
                          <a:spcPts val="0"/>
                        </a:spcAft>
                        <a:buNone/>
                      </a:pPr>
                      <a:r>
                        <a:rPr lang="en-US" sz="1800" b="1"/>
                        <a:t>-0.333</a:t>
                      </a:r>
                      <a:endParaRPr/>
                    </a:p>
                  </a:txBody>
                  <a:tcPr marL="91450" marR="91450" marT="45725" marB="45725"/>
                </a:tc>
                <a:tc>
                  <a:txBody>
                    <a:bodyPr/>
                    <a:lstStyle/>
                    <a:p>
                      <a:pPr marL="0" marR="0" lvl="0" indent="0" algn="r" rtl="0">
                        <a:spcBef>
                          <a:spcPts val="0"/>
                        </a:spcBef>
                        <a:spcAft>
                          <a:spcPts val="0"/>
                        </a:spcAft>
                        <a:buNone/>
                      </a:pPr>
                      <a:r>
                        <a:rPr lang="en-US" sz="1800" b="1" dirty="0"/>
                        <a:t>-0.119</a:t>
                      </a:r>
                      <a:endParaRPr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US" sz="1800" dirty="0"/>
                        <a:t>B06</a:t>
                      </a:r>
                      <a:endParaRPr dirty="0"/>
                    </a:p>
                  </a:txBody>
                  <a:tcPr marL="91450" marR="91450" marT="45725" marB="45725"/>
                </a:tc>
                <a:tc>
                  <a:txBody>
                    <a:bodyPr/>
                    <a:lstStyle/>
                    <a:p>
                      <a:pPr marL="0" marR="0" lvl="0" indent="0" algn="r" rtl="0">
                        <a:spcBef>
                          <a:spcPts val="0"/>
                        </a:spcBef>
                        <a:spcAft>
                          <a:spcPts val="0"/>
                        </a:spcAft>
                        <a:buNone/>
                      </a:pPr>
                      <a:r>
                        <a:rPr lang="en-US" sz="1800"/>
                        <a:t>-0.268</a:t>
                      </a:r>
                      <a:endParaRPr/>
                    </a:p>
                  </a:txBody>
                  <a:tcPr marL="91450" marR="91450" marT="45725" marB="45725"/>
                </a:tc>
                <a:tc>
                  <a:txBody>
                    <a:bodyPr/>
                    <a:lstStyle/>
                    <a:p>
                      <a:pPr marL="0" marR="0" lvl="0" indent="0" algn="r" rtl="0">
                        <a:spcBef>
                          <a:spcPts val="0"/>
                        </a:spcBef>
                        <a:spcAft>
                          <a:spcPts val="0"/>
                        </a:spcAft>
                        <a:buNone/>
                      </a:pPr>
                      <a:r>
                        <a:rPr lang="en-US" sz="1800" dirty="0"/>
                        <a:t>-0.059</a:t>
                      </a:r>
                      <a:endParaRPr dirty="0"/>
                    </a:p>
                  </a:txBody>
                  <a:tcPr marL="91450" marR="91450" marT="45725" marB="45725"/>
                </a:tc>
                <a:extLst>
                  <a:ext uri="{0D108BD9-81ED-4DB2-BD59-A6C34878D82A}">
                    <a16:rowId xmlns:a16="http://schemas.microsoft.com/office/drawing/2014/main" val="10006"/>
                  </a:ext>
                </a:extLst>
              </a:tr>
            </a:tbl>
          </a:graphicData>
        </a:graphic>
      </p:graphicFrame>
      <p:sp>
        <p:nvSpPr>
          <p:cNvPr id="162" name="Google Shape;162;p7"/>
          <p:cNvSpPr txBox="1"/>
          <p:nvPr/>
        </p:nvSpPr>
        <p:spPr>
          <a:xfrm>
            <a:off x="6240026" y="1170640"/>
            <a:ext cx="534237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Slope of the linear regression between bias and scene reflectance.</a:t>
            </a:r>
            <a:endParaRPr sz="2000" dirty="0"/>
          </a:p>
        </p:txBody>
      </p:sp>
      <p:grpSp>
        <p:nvGrpSpPr>
          <p:cNvPr id="17" name="Group 16">
            <a:extLst>
              <a:ext uri="{FF2B5EF4-FFF2-40B4-BE49-F238E27FC236}">
                <a16:creationId xmlns:a16="http://schemas.microsoft.com/office/drawing/2014/main" id="{43868568-0224-4B31-82A2-52D263193173}"/>
              </a:ext>
            </a:extLst>
          </p:cNvPr>
          <p:cNvGrpSpPr/>
          <p:nvPr/>
        </p:nvGrpSpPr>
        <p:grpSpPr>
          <a:xfrm>
            <a:off x="609601" y="1170640"/>
            <a:ext cx="5486399" cy="5461272"/>
            <a:chOff x="185091" y="783977"/>
            <a:chExt cx="6638543" cy="6007400"/>
          </a:xfrm>
        </p:grpSpPr>
        <p:pic>
          <p:nvPicPr>
            <p:cNvPr id="18" name="Picture 17">
              <a:extLst>
                <a:ext uri="{FF2B5EF4-FFF2-40B4-BE49-F238E27FC236}">
                  <a16:creationId xmlns:a16="http://schemas.microsoft.com/office/drawing/2014/main" id="{7156D082-AE98-4AB8-A449-E5CC60849692}"/>
                </a:ext>
              </a:extLst>
            </p:cNvPr>
            <p:cNvPicPr>
              <a:picLocks noChangeAspect="1"/>
            </p:cNvPicPr>
            <p:nvPr/>
          </p:nvPicPr>
          <p:blipFill>
            <a:blip r:embed="rId3"/>
            <a:stretch>
              <a:fillRect/>
            </a:stretch>
          </p:blipFill>
          <p:spPr>
            <a:xfrm>
              <a:off x="185091" y="783977"/>
              <a:ext cx="3311165" cy="1972987"/>
            </a:xfrm>
            <a:prstGeom prst="rect">
              <a:avLst/>
            </a:prstGeom>
          </p:spPr>
        </p:pic>
        <p:pic>
          <p:nvPicPr>
            <p:cNvPr id="19" name="Picture 18">
              <a:extLst>
                <a:ext uri="{FF2B5EF4-FFF2-40B4-BE49-F238E27FC236}">
                  <a16:creationId xmlns:a16="http://schemas.microsoft.com/office/drawing/2014/main" id="{9B97F104-4DA0-47F9-AD9F-C935DD07EF56}"/>
                </a:ext>
              </a:extLst>
            </p:cNvPr>
            <p:cNvPicPr>
              <a:picLocks noChangeAspect="1"/>
            </p:cNvPicPr>
            <p:nvPr/>
          </p:nvPicPr>
          <p:blipFill>
            <a:blip r:embed="rId4"/>
            <a:stretch>
              <a:fillRect/>
            </a:stretch>
          </p:blipFill>
          <p:spPr>
            <a:xfrm>
              <a:off x="3496256" y="783977"/>
              <a:ext cx="3327378" cy="1972986"/>
            </a:xfrm>
            <a:prstGeom prst="rect">
              <a:avLst/>
            </a:prstGeom>
          </p:spPr>
        </p:pic>
        <p:pic>
          <p:nvPicPr>
            <p:cNvPr id="20" name="Picture 19">
              <a:extLst>
                <a:ext uri="{FF2B5EF4-FFF2-40B4-BE49-F238E27FC236}">
                  <a16:creationId xmlns:a16="http://schemas.microsoft.com/office/drawing/2014/main" id="{4909B2BA-3CC1-4D1E-8A4E-622CDFB1CC20}"/>
                </a:ext>
              </a:extLst>
            </p:cNvPr>
            <p:cNvPicPr>
              <a:picLocks noChangeAspect="1"/>
            </p:cNvPicPr>
            <p:nvPr/>
          </p:nvPicPr>
          <p:blipFill>
            <a:blip r:embed="rId5"/>
            <a:stretch>
              <a:fillRect/>
            </a:stretch>
          </p:blipFill>
          <p:spPr>
            <a:xfrm>
              <a:off x="185091" y="2756963"/>
              <a:ext cx="3311165" cy="1972986"/>
            </a:xfrm>
            <a:prstGeom prst="rect">
              <a:avLst/>
            </a:prstGeom>
          </p:spPr>
        </p:pic>
        <p:pic>
          <p:nvPicPr>
            <p:cNvPr id="21" name="Picture 20">
              <a:extLst>
                <a:ext uri="{FF2B5EF4-FFF2-40B4-BE49-F238E27FC236}">
                  <a16:creationId xmlns:a16="http://schemas.microsoft.com/office/drawing/2014/main" id="{1CC15188-5928-4E79-9EFE-8321AD945B6D}"/>
                </a:ext>
              </a:extLst>
            </p:cNvPr>
            <p:cNvPicPr>
              <a:picLocks noChangeAspect="1"/>
            </p:cNvPicPr>
            <p:nvPr/>
          </p:nvPicPr>
          <p:blipFill>
            <a:blip r:embed="rId6"/>
            <a:stretch>
              <a:fillRect/>
            </a:stretch>
          </p:blipFill>
          <p:spPr>
            <a:xfrm>
              <a:off x="3496256" y="2756961"/>
              <a:ext cx="3327378" cy="1972986"/>
            </a:xfrm>
            <a:prstGeom prst="rect">
              <a:avLst/>
            </a:prstGeom>
          </p:spPr>
        </p:pic>
        <p:pic>
          <p:nvPicPr>
            <p:cNvPr id="22" name="Picture 21">
              <a:extLst>
                <a:ext uri="{FF2B5EF4-FFF2-40B4-BE49-F238E27FC236}">
                  <a16:creationId xmlns:a16="http://schemas.microsoft.com/office/drawing/2014/main" id="{C4A26289-0967-4B40-8ADC-FB0532DF0D30}"/>
                </a:ext>
              </a:extLst>
            </p:cNvPr>
            <p:cNvPicPr>
              <a:picLocks noChangeAspect="1"/>
            </p:cNvPicPr>
            <p:nvPr/>
          </p:nvPicPr>
          <p:blipFill>
            <a:blip r:embed="rId7"/>
            <a:stretch>
              <a:fillRect/>
            </a:stretch>
          </p:blipFill>
          <p:spPr>
            <a:xfrm>
              <a:off x="185091" y="4729948"/>
              <a:ext cx="3311165" cy="2061429"/>
            </a:xfrm>
            <a:prstGeom prst="rect">
              <a:avLst/>
            </a:prstGeom>
          </p:spPr>
        </p:pic>
        <p:pic>
          <p:nvPicPr>
            <p:cNvPr id="23" name="Picture 22">
              <a:extLst>
                <a:ext uri="{FF2B5EF4-FFF2-40B4-BE49-F238E27FC236}">
                  <a16:creationId xmlns:a16="http://schemas.microsoft.com/office/drawing/2014/main" id="{7B20298F-1C73-41ED-9521-B556E47CAFD8}"/>
                </a:ext>
              </a:extLst>
            </p:cNvPr>
            <p:cNvPicPr>
              <a:picLocks noChangeAspect="1"/>
            </p:cNvPicPr>
            <p:nvPr/>
          </p:nvPicPr>
          <p:blipFill>
            <a:blip r:embed="rId8"/>
            <a:stretch>
              <a:fillRect/>
            </a:stretch>
          </p:blipFill>
          <p:spPr>
            <a:xfrm>
              <a:off x="3496256" y="4729947"/>
              <a:ext cx="3327378" cy="2061429"/>
            </a:xfrm>
            <a:prstGeom prst="rect">
              <a:avLst/>
            </a:prstGeom>
          </p:spPr>
        </p:pic>
      </p:grpSp>
      <p:sp>
        <p:nvSpPr>
          <p:cNvPr id="3" name="Date Placeholder 2">
            <a:extLst>
              <a:ext uri="{FF2B5EF4-FFF2-40B4-BE49-F238E27FC236}">
                <a16:creationId xmlns:a16="http://schemas.microsoft.com/office/drawing/2014/main" id="{5AABA01F-F9A8-4E09-A40C-2DE9D95361A0}"/>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AF3E8CF2-BE76-457B-ABA6-85B703A80D02}"/>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36F960F1-80C2-4CD4-AFBA-67A109823DD1}"/>
              </a:ext>
            </a:extLst>
          </p:cNvPr>
          <p:cNvSpPr>
            <a:spLocks noGrp="1"/>
          </p:cNvSpPr>
          <p:nvPr>
            <p:ph type="sldNum" sz="quarter" idx="4"/>
          </p:nvPr>
        </p:nvSpPr>
        <p:spPr/>
        <p:txBody>
          <a:bodyPr/>
          <a:lstStyle/>
          <a:p>
            <a:fld id="{24AD0344-B142-42FF-A24F-67F68BAAC27D}" type="slidenum">
              <a:rPr lang="en-US" smtClean="0"/>
              <a:pPr/>
              <a:t>55</a:t>
            </a:fld>
            <a:endParaRPr lang="en-US" dirty="0"/>
          </a:p>
        </p:txBody>
      </p:sp>
    </p:spTree>
    <p:extLst>
      <p:ext uri="{BB962C8B-B14F-4D97-AF65-F5344CB8AC3E}">
        <p14:creationId xmlns:p14="http://schemas.microsoft.com/office/powerpoint/2010/main" val="3147154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VNIR Validation - RVS</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ABI-L1b-PLPT-006, Bikash Basnet and Fangfang Yu </a:t>
            </a:r>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56</a:t>
            </a:fld>
            <a:endParaRPr lang="en-US" altLang="en-US" dirty="0"/>
          </a:p>
        </p:txBody>
      </p:sp>
      <p:sp>
        <p:nvSpPr>
          <p:cNvPr id="5" name="Footer Placeholder 4">
            <a:extLst>
              <a:ext uri="{FF2B5EF4-FFF2-40B4-BE49-F238E27FC236}">
                <a16:creationId xmlns:a16="http://schemas.microsoft.com/office/drawing/2014/main" id="{81EF2882-A6BB-4ABA-981A-FE138F100C97}"/>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4" name="Date Placeholder 3">
            <a:extLst>
              <a:ext uri="{FF2B5EF4-FFF2-40B4-BE49-F238E27FC236}">
                <a16:creationId xmlns:a16="http://schemas.microsoft.com/office/drawing/2014/main" id="{70D91CB5-512A-44A2-9EC4-3D009D94826B}"/>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3873469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F780D5-713F-484E-80FD-4259FB227BC1}"/>
              </a:ext>
            </a:extLst>
          </p:cNvPr>
          <p:cNvSpPr>
            <a:spLocks noGrp="1"/>
          </p:cNvSpPr>
          <p:nvPr>
            <p:ph type="sldNum" sz="quarter" idx="4"/>
          </p:nvPr>
        </p:nvSpPr>
        <p:spPr/>
        <p:txBody>
          <a:bodyPr/>
          <a:lstStyle/>
          <a:p>
            <a:fld id="{9D60F4D7-1FAC-41F5-8B13-40B192A29539}" type="slidenum">
              <a:rPr lang="en-US" altLang="en-US" smtClean="0"/>
              <a:pPr/>
              <a:t>57</a:t>
            </a:fld>
            <a:endParaRPr lang="en-US" altLang="en-US" dirty="0"/>
          </a:p>
        </p:txBody>
      </p:sp>
      <p:sp>
        <p:nvSpPr>
          <p:cNvPr id="5" name="Title 4">
            <a:extLst>
              <a:ext uri="{FF2B5EF4-FFF2-40B4-BE49-F238E27FC236}">
                <a16:creationId xmlns:a16="http://schemas.microsoft.com/office/drawing/2014/main" id="{148DA667-0C3B-4A2A-8CCB-55EE423FAE77}"/>
              </a:ext>
            </a:extLst>
          </p:cNvPr>
          <p:cNvSpPr>
            <a:spLocks noGrp="1"/>
          </p:cNvSpPr>
          <p:nvPr>
            <p:ph type="title"/>
          </p:nvPr>
        </p:nvSpPr>
        <p:spPr/>
        <p:txBody>
          <a:bodyPr/>
          <a:lstStyle/>
          <a:p>
            <a:r>
              <a:rPr lang="en-US" sz="4000" dirty="0"/>
              <a:t>PLPT-06: VNIR Validation – RVS</a:t>
            </a:r>
          </a:p>
        </p:txBody>
      </p:sp>
      <p:sp>
        <p:nvSpPr>
          <p:cNvPr id="6" name="Rectangle 5">
            <a:extLst>
              <a:ext uri="{FF2B5EF4-FFF2-40B4-BE49-F238E27FC236}">
                <a16:creationId xmlns:a16="http://schemas.microsoft.com/office/drawing/2014/main" id="{B0F604C0-C7A6-4020-8773-D1B6A49E4887}"/>
              </a:ext>
            </a:extLst>
          </p:cNvPr>
          <p:cNvSpPr/>
          <p:nvPr/>
        </p:nvSpPr>
        <p:spPr>
          <a:xfrm>
            <a:off x="1818402" y="2711288"/>
            <a:ext cx="2695043" cy="400110"/>
          </a:xfrm>
          <a:prstGeom prst="rect">
            <a:avLst/>
          </a:prstGeom>
          <a:ln w="12700" cmpd="sng">
            <a:noFill/>
          </a:ln>
        </p:spPr>
        <p:txBody>
          <a:bodyPr wrap="square">
            <a:spAutoFit/>
          </a:bodyPr>
          <a:lstStyle/>
          <a:p>
            <a:pPr algn="ctr"/>
            <a:r>
              <a:rPr lang="en-US" sz="2000" b="1" i="1" dirty="0"/>
              <a:t>Results</a:t>
            </a:r>
            <a:endParaRPr lang="en-US" sz="2000" dirty="0"/>
          </a:p>
        </p:txBody>
      </p:sp>
      <p:cxnSp>
        <p:nvCxnSpPr>
          <p:cNvPr id="7" name="Straight Connector 6">
            <a:extLst>
              <a:ext uri="{FF2B5EF4-FFF2-40B4-BE49-F238E27FC236}">
                <a16:creationId xmlns:a16="http://schemas.microsoft.com/office/drawing/2014/main" id="{C916F89A-F08C-4582-8A4B-F9782B8F281E}"/>
              </a:ext>
            </a:extLst>
          </p:cNvPr>
          <p:cNvCxnSpPr/>
          <p:nvPr/>
        </p:nvCxnSpPr>
        <p:spPr>
          <a:xfrm>
            <a:off x="6096000" y="1295401"/>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B51119-DD22-4082-806B-677D8C7C8482}"/>
              </a:ext>
            </a:extLst>
          </p:cNvPr>
          <p:cNvCxnSpPr>
            <a:cxnSpLocks/>
          </p:cNvCxnSpPr>
          <p:nvPr/>
        </p:nvCxnSpPr>
        <p:spPr>
          <a:xfrm flipH="1">
            <a:off x="6093619" y="1153209"/>
            <a:ext cx="51668" cy="52467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F856C-9D1E-43F6-AFAB-0AF37B934A14}"/>
              </a:ext>
            </a:extLst>
          </p:cNvPr>
          <p:cNvCxnSpPr>
            <a:cxnSpLocks/>
          </p:cNvCxnSpPr>
          <p:nvPr/>
        </p:nvCxnSpPr>
        <p:spPr>
          <a:xfrm flipV="1">
            <a:off x="236098" y="2757238"/>
            <a:ext cx="11428756" cy="79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62F172F-74F9-44E1-B4F0-633897AEF55F}"/>
              </a:ext>
            </a:extLst>
          </p:cNvPr>
          <p:cNvSpPr/>
          <p:nvPr/>
        </p:nvSpPr>
        <p:spPr>
          <a:xfrm>
            <a:off x="591542" y="1067055"/>
            <a:ext cx="5498806" cy="1354217"/>
          </a:xfrm>
          <a:prstGeom prst="rect">
            <a:avLst/>
          </a:prstGeom>
          <a:ln w="12700" cmpd="sng">
            <a:noFill/>
          </a:ln>
        </p:spPr>
        <p:txBody>
          <a:bodyPr wrap="square">
            <a:spAutoFit/>
          </a:bodyPr>
          <a:lstStyle/>
          <a:p>
            <a:pPr algn="ctr"/>
            <a:r>
              <a:rPr lang="en-US" sz="2000" b="1" i="1" dirty="0"/>
              <a:t>Objective</a:t>
            </a:r>
            <a:endParaRPr lang="en-US" sz="2000" dirty="0"/>
          </a:p>
          <a:p>
            <a:pPr algn="ctr"/>
            <a:r>
              <a:rPr lang="en-US" sz="1400" dirty="0"/>
              <a:t>Validate the spatial uniformity for the VNIR bands in the EW direction.</a:t>
            </a:r>
          </a:p>
          <a:p>
            <a:endParaRPr lang="en-US" sz="1400" dirty="0"/>
          </a:p>
          <a:p>
            <a:pPr algn="ctr"/>
            <a:r>
              <a:rPr lang="en-US" sz="2000" b="1" i="1" dirty="0"/>
              <a:t>Related Requirements</a:t>
            </a:r>
          </a:p>
          <a:p>
            <a:pPr algn="ctr"/>
            <a:r>
              <a:rPr lang="en-US" sz="1400" dirty="0"/>
              <a:t>MRD 560, 2120/2130</a:t>
            </a:r>
          </a:p>
        </p:txBody>
      </p:sp>
      <p:sp>
        <p:nvSpPr>
          <p:cNvPr id="12" name="Rectangle 11">
            <a:extLst>
              <a:ext uri="{FF2B5EF4-FFF2-40B4-BE49-F238E27FC236}">
                <a16:creationId xmlns:a16="http://schemas.microsoft.com/office/drawing/2014/main" id="{7F9EEF19-FB7C-44EE-8ABF-310F7E287D42}"/>
              </a:ext>
            </a:extLst>
          </p:cNvPr>
          <p:cNvSpPr/>
          <p:nvPr/>
        </p:nvSpPr>
        <p:spPr>
          <a:xfrm>
            <a:off x="6303943" y="3166770"/>
            <a:ext cx="5326267" cy="2585323"/>
          </a:xfrm>
          <a:prstGeom prst="rect">
            <a:avLst/>
          </a:prstGeom>
          <a:ln w="12700" cmpd="sng">
            <a:noFill/>
          </a:ln>
        </p:spPr>
        <p:txBody>
          <a:bodyPr wrap="square">
            <a:spAutoFit/>
          </a:bodyPr>
          <a:lstStyle/>
          <a:p>
            <a:pPr algn="ctr"/>
            <a:r>
              <a:rPr lang="en-US" sz="2000" b="1" i="1" dirty="0"/>
              <a:t>Conclusions</a:t>
            </a:r>
          </a:p>
          <a:p>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t>Ratio of the observed and modeled lunar irradiance varies less than 0.5% across the range of scan angles, indicating adequate scan mirror reflectance for all six VNIR channels. </a:t>
            </a:r>
          </a:p>
          <a:p>
            <a:pPr marL="285750" indent="-285750">
              <a:buFont typeface="Arial" panose="020B0604020202020204" pitchFamily="34" charset="0"/>
              <a:buChar char="•"/>
            </a:pPr>
            <a:r>
              <a:rPr lang="en-US" sz="1600" dirty="0"/>
              <a:t>The ratio has larger variation for some lunar images near the earth limb for Band 1 and, to a less extent, Band 2. Earth shine and other source of stray light are pending further investigation.</a:t>
            </a:r>
          </a:p>
          <a:p>
            <a:r>
              <a:rPr lang="en-US" sz="1600" dirty="0">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1BE55221-270F-4F7B-BA57-367D825270AF}"/>
              </a:ext>
            </a:extLst>
          </p:cNvPr>
          <p:cNvSpPr/>
          <p:nvPr/>
        </p:nvSpPr>
        <p:spPr>
          <a:xfrm>
            <a:off x="6194573" y="1024377"/>
            <a:ext cx="5435637" cy="1631216"/>
          </a:xfrm>
          <a:prstGeom prst="rect">
            <a:avLst/>
          </a:prstGeom>
          <a:ln w="12700" cmpd="sng">
            <a:noFill/>
          </a:ln>
        </p:spPr>
        <p:txBody>
          <a:bodyPr wrap="square">
            <a:spAutoFit/>
          </a:bodyPr>
          <a:lstStyle/>
          <a:p>
            <a:pPr algn="ctr"/>
            <a:r>
              <a:rPr lang="en-US" sz="2000" b="1" i="1" dirty="0"/>
              <a:t>Methodology</a:t>
            </a:r>
          </a:p>
          <a:p>
            <a:pPr marL="285750" indent="-285750">
              <a:spcAft>
                <a:spcPts val="600"/>
              </a:spcAft>
              <a:buFont typeface="Arial" panose="020B0604020202020204" pitchFamily="34" charset="0"/>
              <a:buChar char="•"/>
            </a:pPr>
            <a:r>
              <a:rPr lang="en-US" sz="1400" dirty="0"/>
              <a:t>Collect lunar images over a range of EW scan angles.</a:t>
            </a:r>
          </a:p>
          <a:p>
            <a:pPr marL="285750" indent="-285750">
              <a:spcAft>
                <a:spcPts val="600"/>
              </a:spcAft>
              <a:buFont typeface="Arial" panose="020B0604020202020204" pitchFamily="34" charset="0"/>
              <a:buChar char="•"/>
            </a:pPr>
            <a:r>
              <a:rPr lang="en-US" sz="1400" dirty="0"/>
              <a:t>For each ABI Lunar acquisition, compute the ratio of measured and modeled lunar irradiance.</a:t>
            </a:r>
          </a:p>
          <a:p>
            <a:pPr marL="285750" indent="-285750">
              <a:spcAft>
                <a:spcPts val="600"/>
              </a:spcAft>
              <a:buFont typeface="Arial" panose="020B0604020202020204" pitchFamily="34" charset="0"/>
              <a:buChar char="•"/>
            </a:pPr>
            <a:r>
              <a:rPr lang="en-US" sz="1400" dirty="0"/>
              <a:t>Use these ratios to examine the ABI RVS variation across the EW scan mirror scan ranges.</a:t>
            </a:r>
          </a:p>
        </p:txBody>
      </p:sp>
      <p:pic>
        <p:nvPicPr>
          <p:cNvPr id="17" name="Picture 16" descr="temp2.png">
            <a:extLst>
              <a:ext uri="{FF2B5EF4-FFF2-40B4-BE49-F238E27FC236}">
                <a16:creationId xmlns:a16="http://schemas.microsoft.com/office/drawing/2014/main" id="{98FA41A5-D0BA-48D9-BD92-F2DB25183EBC}"/>
              </a:ext>
            </a:extLst>
          </p:cNvPr>
          <p:cNvPicPr>
            <a:picLocks noChangeAspect="1"/>
          </p:cNvPicPr>
          <p:nvPr/>
        </p:nvPicPr>
        <p:blipFill>
          <a:blip r:embed="rId2"/>
          <a:stretch>
            <a:fillRect/>
          </a:stretch>
        </p:blipFill>
        <p:spPr>
          <a:xfrm>
            <a:off x="49258" y="2931676"/>
            <a:ext cx="3082703" cy="1233081"/>
          </a:xfrm>
          <a:prstGeom prst="rect">
            <a:avLst/>
          </a:prstGeom>
        </p:spPr>
      </p:pic>
      <p:pic>
        <p:nvPicPr>
          <p:cNvPr id="18" name="Picture 17" descr="temp2.png">
            <a:extLst>
              <a:ext uri="{FF2B5EF4-FFF2-40B4-BE49-F238E27FC236}">
                <a16:creationId xmlns:a16="http://schemas.microsoft.com/office/drawing/2014/main" id="{7DC8ADBD-88DB-4744-BF20-E68B77542DA5}"/>
              </a:ext>
            </a:extLst>
          </p:cNvPr>
          <p:cNvPicPr>
            <a:picLocks noChangeAspect="1"/>
          </p:cNvPicPr>
          <p:nvPr/>
        </p:nvPicPr>
        <p:blipFill>
          <a:blip r:embed="rId3"/>
          <a:stretch>
            <a:fillRect/>
          </a:stretch>
        </p:blipFill>
        <p:spPr>
          <a:xfrm>
            <a:off x="3047481" y="2940181"/>
            <a:ext cx="2996852" cy="1198740"/>
          </a:xfrm>
          <a:prstGeom prst="rect">
            <a:avLst/>
          </a:prstGeom>
        </p:spPr>
      </p:pic>
      <p:pic>
        <p:nvPicPr>
          <p:cNvPr id="19" name="Picture 18" descr="temp2.png">
            <a:extLst>
              <a:ext uri="{FF2B5EF4-FFF2-40B4-BE49-F238E27FC236}">
                <a16:creationId xmlns:a16="http://schemas.microsoft.com/office/drawing/2014/main" id="{BB18156E-C5DC-4FB1-B50C-CAD1C1E52BB2}"/>
              </a:ext>
            </a:extLst>
          </p:cNvPr>
          <p:cNvPicPr>
            <a:picLocks noChangeAspect="1"/>
          </p:cNvPicPr>
          <p:nvPr/>
        </p:nvPicPr>
        <p:blipFill>
          <a:blip r:embed="rId4"/>
          <a:stretch>
            <a:fillRect/>
          </a:stretch>
        </p:blipFill>
        <p:spPr>
          <a:xfrm>
            <a:off x="3002558" y="4111532"/>
            <a:ext cx="3087790" cy="1235116"/>
          </a:xfrm>
          <a:prstGeom prst="rect">
            <a:avLst/>
          </a:prstGeom>
        </p:spPr>
      </p:pic>
      <p:pic>
        <p:nvPicPr>
          <p:cNvPr id="20" name="Picture 19" descr="temp2.png">
            <a:extLst>
              <a:ext uri="{FF2B5EF4-FFF2-40B4-BE49-F238E27FC236}">
                <a16:creationId xmlns:a16="http://schemas.microsoft.com/office/drawing/2014/main" id="{3591CB29-9049-4442-8E03-035FBBDE3A05}"/>
              </a:ext>
            </a:extLst>
          </p:cNvPr>
          <p:cNvPicPr>
            <a:picLocks noChangeAspect="1"/>
          </p:cNvPicPr>
          <p:nvPr/>
        </p:nvPicPr>
        <p:blipFill>
          <a:blip r:embed="rId5"/>
          <a:stretch>
            <a:fillRect/>
          </a:stretch>
        </p:blipFill>
        <p:spPr>
          <a:xfrm>
            <a:off x="45987" y="4084762"/>
            <a:ext cx="3087790" cy="1235116"/>
          </a:xfrm>
          <a:prstGeom prst="rect">
            <a:avLst/>
          </a:prstGeom>
        </p:spPr>
      </p:pic>
      <p:pic>
        <p:nvPicPr>
          <p:cNvPr id="21" name="Picture 20" descr="temp2.png">
            <a:extLst>
              <a:ext uri="{FF2B5EF4-FFF2-40B4-BE49-F238E27FC236}">
                <a16:creationId xmlns:a16="http://schemas.microsoft.com/office/drawing/2014/main" id="{C3CCF69D-2747-48FA-89B7-4D86621D82B7}"/>
              </a:ext>
            </a:extLst>
          </p:cNvPr>
          <p:cNvPicPr>
            <a:picLocks noChangeAspect="1"/>
          </p:cNvPicPr>
          <p:nvPr/>
        </p:nvPicPr>
        <p:blipFill>
          <a:blip r:embed="rId6"/>
          <a:stretch>
            <a:fillRect/>
          </a:stretch>
        </p:blipFill>
        <p:spPr>
          <a:xfrm>
            <a:off x="34485" y="5239882"/>
            <a:ext cx="3087791" cy="1235117"/>
          </a:xfrm>
          <a:prstGeom prst="rect">
            <a:avLst/>
          </a:prstGeom>
        </p:spPr>
      </p:pic>
      <p:pic>
        <p:nvPicPr>
          <p:cNvPr id="22" name="Picture 21" descr="temp2.png">
            <a:extLst>
              <a:ext uri="{FF2B5EF4-FFF2-40B4-BE49-F238E27FC236}">
                <a16:creationId xmlns:a16="http://schemas.microsoft.com/office/drawing/2014/main" id="{CD53ECDB-6C51-4439-B78F-FD99EAF23F48}"/>
              </a:ext>
            </a:extLst>
          </p:cNvPr>
          <p:cNvPicPr>
            <a:picLocks noChangeAspect="1"/>
          </p:cNvPicPr>
          <p:nvPr/>
        </p:nvPicPr>
        <p:blipFill>
          <a:blip r:embed="rId7"/>
          <a:stretch>
            <a:fillRect/>
          </a:stretch>
        </p:blipFill>
        <p:spPr>
          <a:xfrm>
            <a:off x="2999287" y="5265718"/>
            <a:ext cx="3028592" cy="1211437"/>
          </a:xfrm>
          <a:prstGeom prst="rect">
            <a:avLst/>
          </a:prstGeom>
        </p:spPr>
      </p:pic>
      <p:sp>
        <p:nvSpPr>
          <p:cNvPr id="2" name="Date Placeholder 1">
            <a:extLst>
              <a:ext uri="{FF2B5EF4-FFF2-40B4-BE49-F238E27FC236}">
                <a16:creationId xmlns:a16="http://schemas.microsoft.com/office/drawing/2014/main" id="{CB896B00-D9AD-400F-8482-D770B6778D05}"/>
              </a:ext>
            </a:extLst>
          </p:cNvPr>
          <p:cNvSpPr>
            <a:spLocks noGrp="1"/>
          </p:cNvSpPr>
          <p:nvPr>
            <p:ph type="dt" idx="2"/>
          </p:nvPr>
        </p:nvSpPr>
        <p:spPr>
          <a:xfrm>
            <a:off x="609601" y="6400800"/>
            <a:ext cx="919745" cy="365125"/>
          </a:xfrm>
        </p:spPr>
        <p:txBody>
          <a:bodyPr/>
          <a:lstStyle/>
          <a:p>
            <a:r>
              <a:rPr lang="en-US"/>
              <a:t>2023-09-01</a:t>
            </a:r>
          </a:p>
        </p:txBody>
      </p:sp>
      <p:sp>
        <p:nvSpPr>
          <p:cNvPr id="3" name="Footer Placeholder 2">
            <a:extLst>
              <a:ext uri="{FF2B5EF4-FFF2-40B4-BE49-F238E27FC236}">
                <a16:creationId xmlns:a16="http://schemas.microsoft.com/office/drawing/2014/main" id="{C977ACE6-5A05-439A-BDA7-2C7C77157BBF}"/>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Tree>
    <p:extLst>
      <p:ext uri="{BB962C8B-B14F-4D97-AF65-F5344CB8AC3E}">
        <p14:creationId xmlns:p14="http://schemas.microsoft.com/office/powerpoint/2010/main" val="776639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DAFF-1F5E-417B-880C-964A9866B49B}"/>
              </a:ext>
            </a:extLst>
          </p:cNvPr>
          <p:cNvSpPr>
            <a:spLocks noGrp="1"/>
          </p:cNvSpPr>
          <p:nvPr>
            <p:ph type="title"/>
          </p:nvPr>
        </p:nvSpPr>
        <p:spPr/>
        <p:txBody>
          <a:bodyPr>
            <a:normAutofit fontScale="90000"/>
          </a:bodyPr>
          <a:lstStyle/>
          <a:p>
            <a:r>
              <a:rPr lang="en-US" sz="4000" dirty="0"/>
              <a:t>Data Description (1/2)</a:t>
            </a:r>
          </a:p>
        </p:txBody>
      </p:sp>
      <p:sp>
        <p:nvSpPr>
          <p:cNvPr id="3" name="Content Placeholder 2">
            <a:extLst>
              <a:ext uri="{FF2B5EF4-FFF2-40B4-BE49-F238E27FC236}">
                <a16:creationId xmlns:a16="http://schemas.microsoft.com/office/drawing/2014/main" id="{DA7651A2-8FC5-401C-820E-89F7F14DA569}"/>
              </a:ext>
            </a:extLst>
          </p:cNvPr>
          <p:cNvSpPr>
            <a:spLocks noGrp="1"/>
          </p:cNvSpPr>
          <p:nvPr>
            <p:ph idx="1"/>
          </p:nvPr>
        </p:nvSpPr>
        <p:spPr>
          <a:xfrm>
            <a:off x="647700" y="1043368"/>
            <a:ext cx="5448300" cy="5143500"/>
          </a:xfrm>
        </p:spPr>
        <p:txBody>
          <a:bodyPr/>
          <a:lstStyle/>
          <a:p>
            <a:r>
              <a:rPr lang="en-US" sz="2400" dirty="0"/>
              <a:t>Lunar chasing images were collected in eight dates from June 10, 2022 to Oct 10, 2022.</a:t>
            </a:r>
          </a:p>
          <a:p>
            <a:endParaRPr lang="en-US" sz="2400" dirty="0"/>
          </a:p>
          <a:p>
            <a:r>
              <a:rPr lang="en-US" sz="2400" dirty="0"/>
              <a:t>Locations of the lunar images cover a wide range of EW Scan angles.</a:t>
            </a:r>
          </a:p>
          <a:p>
            <a:pPr lvl="1"/>
            <a:r>
              <a:rPr lang="en-US" sz="2200" dirty="0"/>
              <a:t>Images on Oct 10 (</a:t>
            </a:r>
            <a:r>
              <a:rPr lang="en-US" sz="2200" b="1" dirty="0"/>
              <a:t>black</a:t>
            </a:r>
            <a:r>
              <a:rPr lang="en-US" sz="2200" dirty="0"/>
              <a:t>, “golden opportunity”) covered the widest range of EW scan angles in a single collection, from -11º to +12º.</a:t>
            </a:r>
          </a:p>
        </p:txBody>
      </p:sp>
      <p:sp>
        <p:nvSpPr>
          <p:cNvPr id="6" name="Slide Number Placeholder 5">
            <a:extLst>
              <a:ext uri="{FF2B5EF4-FFF2-40B4-BE49-F238E27FC236}">
                <a16:creationId xmlns:a16="http://schemas.microsoft.com/office/drawing/2014/main" id="{02828086-556B-44D9-862B-9853138C15DC}"/>
              </a:ext>
            </a:extLst>
          </p:cNvPr>
          <p:cNvSpPr>
            <a:spLocks noGrp="1"/>
          </p:cNvSpPr>
          <p:nvPr>
            <p:ph type="sldNum" sz="quarter" idx="4"/>
          </p:nvPr>
        </p:nvSpPr>
        <p:spPr/>
        <p:txBody>
          <a:bodyPr/>
          <a:lstStyle/>
          <a:p>
            <a:fld id="{9D60F4D7-1FAC-41F5-8B13-40B192A29539}" type="slidenum">
              <a:rPr lang="en-US" altLang="en-US" smtClean="0"/>
              <a:pPr/>
              <a:t>58</a:t>
            </a:fld>
            <a:endParaRPr lang="en-US" altLang="en-US" dirty="0"/>
          </a:p>
        </p:txBody>
      </p:sp>
      <p:pic>
        <p:nvPicPr>
          <p:cNvPr id="8" name="Picture 7">
            <a:extLst>
              <a:ext uri="{FF2B5EF4-FFF2-40B4-BE49-F238E27FC236}">
                <a16:creationId xmlns:a16="http://schemas.microsoft.com/office/drawing/2014/main" id="{74C5BB04-D017-4BE7-8476-F78EA7E23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8407" y="1043368"/>
            <a:ext cx="5073993" cy="4771264"/>
          </a:xfrm>
          <a:prstGeom prst="rect">
            <a:avLst/>
          </a:prstGeom>
        </p:spPr>
      </p:pic>
      <p:pic>
        <p:nvPicPr>
          <p:cNvPr id="7" name="Picture 6">
            <a:extLst>
              <a:ext uri="{FF2B5EF4-FFF2-40B4-BE49-F238E27FC236}">
                <a16:creationId xmlns:a16="http://schemas.microsoft.com/office/drawing/2014/main" id="{6D44858C-A291-4A5D-A29B-157D4239655F}"/>
              </a:ext>
            </a:extLst>
          </p:cNvPr>
          <p:cNvPicPr>
            <a:picLocks noChangeAspect="1"/>
          </p:cNvPicPr>
          <p:nvPr/>
        </p:nvPicPr>
        <p:blipFill>
          <a:blip r:embed="rId3"/>
          <a:stretch>
            <a:fillRect/>
          </a:stretch>
        </p:blipFill>
        <p:spPr>
          <a:xfrm>
            <a:off x="7048500" y="5935267"/>
            <a:ext cx="4295740" cy="427674"/>
          </a:xfrm>
          <a:prstGeom prst="rect">
            <a:avLst/>
          </a:prstGeom>
        </p:spPr>
      </p:pic>
      <p:sp>
        <p:nvSpPr>
          <p:cNvPr id="9" name="Footer Placeholder 4">
            <a:extLst>
              <a:ext uri="{FF2B5EF4-FFF2-40B4-BE49-F238E27FC236}">
                <a16:creationId xmlns:a16="http://schemas.microsoft.com/office/drawing/2014/main" id="{D82D058E-D3E9-45DC-AC1A-4B245F8A4895}"/>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4" name="Date Placeholder 3">
            <a:extLst>
              <a:ext uri="{FF2B5EF4-FFF2-40B4-BE49-F238E27FC236}">
                <a16:creationId xmlns:a16="http://schemas.microsoft.com/office/drawing/2014/main" id="{894E7F08-0957-4860-95EF-D0D0277C434A}"/>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1276268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5C9E-0703-43D4-ACAA-78F7FAE92C96}"/>
              </a:ext>
            </a:extLst>
          </p:cNvPr>
          <p:cNvSpPr>
            <a:spLocks noGrp="1"/>
          </p:cNvSpPr>
          <p:nvPr>
            <p:ph type="title"/>
          </p:nvPr>
        </p:nvSpPr>
        <p:spPr/>
        <p:txBody>
          <a:bodyPr>
            <a:normAutofit fontScale="90000"/>
          </a:bodyPr>
          <a:lstStyle/>
          <a:p>
            <a:r>
              <a:rPr lang="en-US" sz="4000" dirty="0"/>
              <a:t>Data Description (2/2)</a:t>
            </a:r>
          </a:p>
        </p:txBody>
      </p:sp>
      <p:sp>
        <p:nvSpPr>
          <p:cNvPr id="6" name="Slide Number Placeholder 5">
            <a:extLst>
              <a:ext uri="{FF2B5EF4-FFF2-40B4-BE49-F238E27FC236}">
                <a16:creationId xmlns:a16="http://schemas.microsoft.com/office/drawing/2014/main" id="{A970A137-2B89-4649-A981-2AE52E01FFB4}"/>
              </a:ext>
            </a:extLst>
          </p:cNvPr>
          <p:cNvSpPr>
            <a:spLocks noGrp="1"/>
          </p:cNvSpPr>
          <p:nvPr>
            <p:ph type="sldNum" sz="quarter" idx="4"/>
          </p:nvPr>
        </p:nvSpPr>
        <p:spPr/>
        <p:txBody>
          <a:bodyPr/>
          <a:lstStyle/>
          <a:p>
            <a:fld id="{9D60F4D7-1FAC-41F5-8B13-40B192A29539}" type="slidenum">
              <a:rPr lang="en-US" altLang="en-US" smtClean="0"/>
              <a:pPr/>
              <a:t>59</a:t>
            </a:fld>
            <a:endParaRPr lang="en-US" altLang="en-US" dirty="0"/>
          </a:p>
        </p:txBody>
      </p:sp>
      <p:sp>
        <p:nvSpPr>
          <p:cNvPr id="9" name="Content Placeholder 8">
            <a:extLst>
              <a:ext uri="{FF2B5EF4-FFF2-40B4-BE49-F238E27FC236}">
                <a16:creationId xmlns:a16="http://schemas.microsoft.com/office/drawing/2014/main" id="{D3AFB2D2-9BF0-4D3C-898D-1E7FEF7FF00E}"/>
              </a:ext>
            </a:extLst>
          </p:cNvPr>
          <p:cNvSpPr>
            <a:spLocks noGrp="1"/>
          </p:cNvSpPr>
          <p:nvPr>
            <p:ph idx="1"/>
          </p:nvPr>
        </p:nvSpPr>
        <p:spPr>
          <a:xfrm>
            <a:off x="577438" y="5363158"/>
            <a:ext cx="11163300" cy="986429"/>
          </a:xfrm>
        </p:spPr>
        <p:txBody>
          <a:bodyPr>
            <a:normAutofit lnSpcReduction="10000"/>
          </a:bodyPr>
          <a:lstStyle/>
          <a:p>
            <a:r>
              <a:rPr lang="en-US" sz="1800" dirty="0"/>
              <a:t>GRATDAT is used to process L0 data to L1alpha and ENG format.</a:t>
            </a:r>
          </a:p>
          <a:p>
            <a:pPr lvl="1"/>
            <a:r>
              <a:rPr lang="en-US" sz="1600" dirty="0"/>
              <a:t>EW angle were extracted from ABI-INST-CAL-ENG dataset.</a:t>
            </a:r>
          </a:p>
          <a:p>
            <a:r>
              <a:rPr lang="en-US" sz="1800" dirty="0"/>
              <a:t>GIRO Lunar model was used to process L1alpha datasets (details next slide).</a:t>
            </a:r>
          </a:p>
        </p:txBody>
      </p:sp>
      <p:graphicFrame>
        <p:nvGraphicFramePr>
          <p:cNvPr id="10" name="Table 9">
            <a:extLst>
              <a:ext uri="{FF2B5EF4-FFF2-40B4-BE49-F238E27FC236}">
                <a16:creationId xmlns:a16="http://schemas.microsoft.com/office/drawing/2014/main" id="{BB6DAF75-A1C3-47AC-BAFC-216B26239DC6}"/>
              </a:ext>
            </a:extLst>
          </p:cNvPr>
          <p:cNvGraphicFramePr>
            <a:graphicFrameLocks noGrp="1"/>
          </p:cNvGraphicFramePr>
          <p:nvPr/>
        </p:nvGraphicFramePr>
        <p:xfrm>
          <a:off x="4706234" y="1146639"/>
          <a:ext cx="7048500" cy="4216519"/>
        </p:xfrm>
        <a:graphic>
          <a:graphicData uri="http://schemas.openxmlformats.org/drawingml/2006/table">
            <a:tbl>
              <a:tblPr firstRow="1" bandRow="1">
                <a:tableStyleId>{5C22544A-7EE6-4342-B048-85BDC9FD1C3A}</a:tableStyleId>
              </a:tblPr>
              <a:tblGrid>
                <a:gridCol w="560528">
                  <a:extLst>
                    <a:ext uri="{9D8B030D-6E8A-4147-A177-3AD203B41FA5}">
                      <a16:colId xmlns:a16="http://schemas.microsoft.com/office/drawing/2014/main" val="1416120308"/>
                    </a:ext>
                  </a:extLst>
                </a:gridCol>
                <a:gridCol w="1674383">
                  <a:extLst>
                    <a:ext uri="{9D8B030D-6E8A-4147-A177-3AD203B41FA5}">
                      <a16:colId xmlns:a16="http://schemas.microsoft.com/office/drawing/2014/main" val="1827847650"/>
                    </a:ext>
                  </a:extLst>
                </a:gridCol>
                <a:gridCol w="1658428">
                  <a:extLst>
                    <a:ext uri="{9D8B030D-6E8A-4147-A177-3AD203B41FA5}">
                      <a16:colId xmlns:a16="http://schemas.microsoft.com/office/drawing/2014/main" val="1428012546"/>
                    </a:ext>
                  </a:extLst>
                </a:gridCol>
                <a:gridCol w="1781505">
                  <a:extLst>
                    <a:ext uri="{9D8B030D-6E8A-4147-A177-3AD203B41FA5}">
                      <a16:colId xmlns:a16="http://schemas.microsoft.com/office/drawing/2014/main" val="3216942110"/>
                    </a:ext>
                  </a:extLst>
                </a:gridCol>
                <a:gridCol w="1373656">
                  <a:extLst>
                    <a:ext uri="{9D8B030D-6E8A-4147-A177-3AD203B41FA5}">
                      <a16:colId xmlns:a16="http://schemas.microsoft.com/office/drawing/2014/main" val="3146087321"/>
                    </a:ext>
                  </a:extLst>
                </a:gridCol>
              </a:tblGrid>
              <a:tr h="479778">
                <a:tc gridSpan="5">
                  <a:txBody>
                    <a:bodyPr/>
                    <a:lstStyle/>
                    <a:p>
                      <a:pPr algn="ctr"/>
                      <a:r>
                        <a:rPr lang="en-US" sz="1200" dirty="0"/>
                        <a:t>G18 ABI datasets used in the study.</a:t>
                      </a:r>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extLst>
                  <a:ext uri="{0D108BD9-81ED-4DB2-BD59-A6C34878D82A}">
                    <a16:rowId xmlns:a16="http://schemas.microsoft.com/office/drawing/2014/main" val="1347776862"/>
                  </a:ext>
                </a:extLst>
              </a:tr>
              <a:tr h="479778">
                <a:tc>
                  <a:txBody>
                    <a:bodyPr/>
                    <a:lstStyle/>
                    <a:p>
                      <a:pPr algn="ctr"/>
                      <a:r>
                        <a:rPr lang="en-US" sz="1200" dirty="0"/>
                        <a:t>No.</a:t>
                      </a:r>
                    </a:p>
                  </a:txBody>
                  <a:tcPr/>
                </a:tc>
                <a:tc>
                  <a:txBody>
                    <a:bodyPr/>
                    <a:lstStyle/>
                    <a:p>
                      <a:pPr algn="ctr"/>
                      <a:r>
                        <a:rPr lang="en-US" sz="1200" dirty="0"/>
                        <a:t>Date</a:t>
                      </a:r>
                    </a:p>
                  </a:txBody>
                  <a:tcPr/>
                </a:tc>
                <a:tc>
                  <a:txBody>
                    <a:bodyPr/>
                    <a:lstStyle/>
                    <a:p>
                      <a:pPr algn="ctr"/>
                      <a:r>
                        <a:rPr lang="en-US" sz="1200" dirty="0"/>
                        <a:t>Start time (UTC)</a:t>
                      </a:r>
                    </a:p>
                  </a:txBody>
                  <a:tcPr/>
                </a:tc>
                <a:tc>
                  <a:txBody>
                    <a:bodyPr/>
                    <a:lstStyle/>
                    <a:p>
                      <a:pPr algn="ctr"/>
                      <a:r>
                        <a:rPr lang="en-US" sz="1200" dirty="0"/>
                        <a:t>End time (UTC)</a:t>
                      </a:r>
                    </a:p>
                  </a:txBody>
                  <a:tcPr/>
                </a:tc>
                <a:tc>
                  <a:txBody>
                    <a:bodyPr/>
                    <a:lstStyle/>
                    <a:p>
                      <a:pPr algn="ctr"/>
                      <a:r>
                        <a:rPr lang="en-US" sz="1200" b="1" dirty="0"/>
                        <a:t># MESO images/Band</a:t>
                      </a:r>
                    </a:p>
                  </a:txBody>
                  <a:tcPr/>
                </a:tc>
                <a:extLst>
                  <a:ext uri="{0D108BD9-81ED-4DB2-BD59-A6C34878D82A}">
                    <a16:rowId xmlns:a16="http://schemas.microsoft.com/office/drawing/2014/main" val="1582287260"/>
                  </a:ext>
                </a:extLst>
              </a:tr>
              <a:tr h="264370">
                <a:tc rowSpan="2">
                  <a:txBody>
                    <a:bodyPr/>
                    <a:lstStyle/>
                    <a:p>
                      <a:pPr algn="ctr"/>
                      <a:r>
                        <a:rPr lang="en-US" sz="1200" dirty="0"/>
                        <a:t>1</a:t>
                      </a:r>
                    </a:p>
                  </a:txBody>
                  <a:tcPr/>
                </a:tc>
                <a:tc rowSpan="2">
                  <a:txBody>
                    <a:bodyPr/>
                    <a:lstStyle/>
                    <a:p>
                      <a:pPr algn="ctr"/>
                      <a:r>
                        <a:rPr lang="en-US" sz="1200" dirty="0"/>
                        <a:t>06/10/2022</a:t>
                      </a:r>
                    </a:p>
                  </a:txBody>
                  <a:tcPr/>
                </a:tc>
                <a:tc>
                  <a:txBody>
                    <a:bodyPr/>
                    <a:lstStyle/>
                    <a:p>
                      <a:pPr algn="ctr"/>
                      <a:r>
                        <a:rPr lang="en-US" sz="1200" dirty="0"/>
                        <a:t>17:05:23</a:t>
                      </a:r>
                    </a:p>
                  </a:txBody>
                  <a:tcPr/>
                </a:tc>
                <a:tc>
                  <a:txBody>
                    <a:bodyPr/>
                    <a:lstStyle/>
                    <a:p>
                      <a:pPr algn="ctr"/>
                      <a:r>
                        <a:rPr lang="en-US" sz="1200" dirty="0"/>
                        <a:t>17:18:23</a:t>
                      </a:r>
                    </a:p>
                  </a:txBody>
                  <a:tcPr/>
                </a:tc>
                <a:tc rowSpan="2">
                  <a:txBody>
                    <a:bodyPr/>
                    <a:lstStyle/>
                    <a:p>
                      <a:pPr algn="ctr"/>
                      <a:r>
                        <a:rPr lang="en-US" sz="1200" b="1" dirty="0"/>
                        <a:t>53</a:t>
                      </a:r>
                    </a:p>
                  </a:txBody>
                  <a:tcPr/>
                </a:tc>
                <a:extLst>
                  <a:ext uri="{0D108BD9-81ED-4DB2-BD59-A6C34878D82A}">
                    <a16:rowId xmlns:a16="http://schemas.microsoft.com/office/drawing/2014/main" val="3367410110"/>
                  </a:ext>
                </a:extLst>
              </a:tr>
              <a:tr h="318382">
                <a:tc vMerge="1">
                  <a:txBody>
                    <a:bodyPr/>
                    <a:lstStyle/>
                    <a:p>
                      <a:endParaRPr lang="en-US"/>
                    </a:p>
                  </a:txBody>
                  <a:tcPr/>
                </a:tc>
                <a:tc vMerge="1">
                  <a:txBody>
                    <a:bodyPr/>
                    <a:lstStyle/>
                    <a:p>
                      <a:endParaRPr lang="en-US"/>
                    </a:p>
                  </a:txBody>
                  <a:tcPr/>
                </a:tc>
                <a:tc>
                  <a:txBody>
                    <a:bodyPr/>
                    <a:lstStyle/>
                    <a:p>
                      <a:pPr algn="ctr"/>
                      <a:r>
                        <a:rPr lang="en-US" sz="1200" dirty="0"/>
                        <a:t>18:00:26</a:t>
                      </a:r>
                    </a:p>
                  </a:txBody>
                  <a:tcPr/>
                </a:tc>
                <a:tc>
                  <a:txBody>
                    <a:bodyPr/>
                    <a:lstStyle/>
                    <a:p>
                      <a:pPr algn="ctr"/>
                      <a:r>
                        <a:rPr lang="en-US" sz="1200" dirty="0"/>
                        <a:t>18:15:53</a:t>
                      </a:r>
                    </a:p>
                  </a:txBody>
                  <a:tcPr/>
                </a:tc>
                <a:tc vMerge="1">
                  <a:txBody>
                    <a:bodyPr/>
                    <a:lstStyle/>
                    <a:p>
                      <a:pPr algn="ctr"/>
                      <a:endParaRPr lang="en-US" sz="1200" dirty="0"/>
                    </a:p>
                  </a:txBody>
                  <a:tcPr/>
                </a:tc>
                <a:extLst>
                  <a:ext uri="{0D108BD9-81ED-4DB2-BD59-A6C34878D82A}">
                    <a16:rowId xmlns:a16="http://schemas.microsoft.com/office/drawing/2014/main" val="1486592119"/>
                  </a:ext>
                </a:extLst>
              </a:tr>
              <a:tr h="290098">
                <a:tc rowSpan="2">
                  <a:txBody>
                    <a:bodyPr/>
                    <a:lstStyle/>
                    <a:p>
                      <a:pPr algn="ctr"/>
                      <a:r>
                        <a:rPr lang="en-US" sz="1200" dirty="0"/>
                        <a:t>2</a:t>
                      </a:r>
                    </a:p>
                  </a:txBody>
                  <a:tcPr/>
                </a:tc>
                <a:tc rowSpan="2">
                  <a:txBody>
                    <a:bodyPr/>
                    <a:lstStyle/>
                    <a:p>
                      <a:pPr algn="ctr"/>
                      <a:r>
                        <a:rPr lang="en-US" sz="1200" dirty="0"/>
                        <a:t>08/13/2022</a:t>
                      </a:r>
                    </a:p>
                  </a:txBody>
                  <a:tcPr/>
                </a:tc>
                <a:tc>
                  <a:txBody>
                    <a:bodyPr/>
                    <a:lstStyle/>
                    <a:p>
                      <a:pPr algn="ctr"/>
                      <a:r>
                        <a:rPr lang="en-US" sz="1200" dirty="0"/>
                        <a:t>22:24:54</a:t>
                      </a:r>
                    </a:p>
                  </a:txBody>
                  <a:tcPr/>
                </a:tc>
                <a:tc>
                  <a:txBody>
                    <a:bodyPr/>
                    <a:lstStyle/>
                    <a:p>
                      <a:pPr algn="ctr"/>
                      <a:r>
                        <a:rPr lang="en-US" sz="1200" dirty="0"/>
                        <a:t>22:37:54</a:t>
                      </a:r>
                    </a:p>
                  </a:txBody>
                  <a:tcPr/>
                </a:tc>
                <a:tc rowSpan="2">
                  <a:txBody>
                    <a:bodyPr/>
                    <a:lstStyle/>
                    <a:p>
                      <a:pPr algn="ctr"/>
                      <a:r>
                        <a:rPr lang="en-US" sz="1200" b="1" dirty="0"/>
                        <a:t>34</a:t>
                      </a:r>
                    </a:p>
                  </a:txBody>
                  <a:tcPr/>
                </a:tc>
                <a:extLst>
                  <a:ext uri="{0D108BD9-81ED-4DB2-BD59-A6C34878D82A}">
                    <a16:rowId xmlns:a16="http://schemas.microsoft.com/office/drawing/2014/main" val="992002288"/>
                  </a:ext>
                </a:extLst>
              </a:tr>
              <a:tr h="270958">
                <a:tc vMerge="1">
                  <a:txBody>
                    <a:bodyPr/>
                    <a:lstStyle/>
                    <a:p>
                      <a:endParaRPr lang="en-US"/>
                    </a:p>
                  </a:txBody>
                  <a:tcPr/>
                </a:tc>
                <a:tc vMerge="1">
                  <a:txBody>
                    <a:bodyPr/>
                    <a:lstStyle/>
                    <a:p>
                      <a:endParaRPr lang="en-US"/>
                    </a:p>
                  </a:txBody>
                  <a:tcPr/>
                </a:tc>
                <a:tc>
                  <a:txBody>
                    <a:bodyPr/>
                    <a:lstStyle/>
                    <a:p>
                      <a:pPr algn="ctr"/>
                      <a:r>
                        <a:rPr lang="en-US" sz="1200" dirty="0"/>
                        <a:t>23:16:54</a:t>
                      </a:r>
                    </a:p>
                  </a:txBody>
                  <a:tcPr/>
                </a:tc>
                <a:tc>
                  <a:txBody>
                    <a:bodyPr/>
                    <a:lstStyle/>
                    <a:p>
                      <a:pPr algn="ctr"/>
                      <a:r>
                        <a:rPr lang="en-US" sz="1200" dirty="0"/>
                        <a:t>23:35:54</a:t>
                      </a:r>
                    </a:p>
                  </a:txBody>
                  <a:tcPr/>
                </a:tc>
                <a:tc vMerge="1">
                  <a:txBody>
                    <a:bodyPr/>
                    <a:lstStyle/>
                    <a:p>
                      <a:pPr algn="ctr"/>
                      <a:endParaRPr lang="en-US" sz="1200" dirty="0"/>
                    </a:p>
                  </a:txBody>
                  <a:tcPr/>
                </a:tc>
                <a:extLst>
                  <a:ext uri="{0D108BD9-81ED-4DB2-BD59-A6C34878D82A}">
                    <a16:rowId xmlns:a16="http://schemas.microsoft.com/office/drawing/2014/main" val="3284713165"/>
                  </a:ext>
                </a:extLst>
              </a:tr>
              <a:tr h="405698">
                <a:tc rowSpan="2">
                  <a:txBody>
                    <a:bodyPr/>
                    <a:lstStyle/>
                    <a:p>
                      <a:pPr algn="ctr"/>
                      <a:r>
                        <a:rPr lang="en-US" sz="1200" dirty="0"/>
                        <a:t>3</a:t>
                      </a:r>
                    </a:p>
                  </a:txBody>
                  <a:tcPr/>
                </a:tc>
                <a:tc>
                  <a:txBody>
                    <a:bodyPr/>
                    <a:lstStyle/>
                    <a:p>
                      <a:pPr algn="ctr"/>
                      <a:r>
                        <a:rPr lang="en-US" sz="1200" dirty="0"/>
                        <a:t>08/14/2022</a:t>
                      </a:r>
                    </a:p>
                  </a:txBody>
                  <a:tcPr/>
                </a:tc>
                <a:tc>
                  <a:txBody>
                    <a:bodyPr/>
                    <a:lstStyle/>
                    <a:p>
                      <a:pPr algn="ctr"/>
                      <a:r>
                        <a:rPr lang="en-US" sz="1200" dirty="0"/>
                        <a:t>22:57:55</a:t>
                      </a:r>
                    </a:p>
                  </a:txBody>
                  <a:tcPr/>
                </a:tc>
                <a:tc>
                  <a:txBody>
                    <a:bodyPr/>
                    <a:lstStyle/>
                    <a:p>
                      <a:pPr algn="ctr"/>
                      <a:r>
                        <a:rPr lang="en-US" sz="1200" dirty="0"/>
                        <a:t>23:05:55</a:t>
                      </a:r>
                    </a:p>
                  </a:txBody>
                  <a:tcPr/>
                </a:tc>
                <a:tc>
                  <a:txBody>
                    <a:bodyPr/>
                    <a:lstStyle/>
                    <a:p>
                      <a:pPr algn="ctr"/>
                      <a:r>
                        <a:rPr lang="en-US" sz="1200" b="1" dirty="0"/>
                        <a:t>9</a:t>
                      </a:r>
                    </a:p>
                  </a:txBody>
                  <a:tcPr/>
                </a:tc>
                <a:extLst>
                  <a:ext uri="{0D108BD9-81ED-4DB2-BD59-A6C34878D82A}">
                    <a16:rowId xmlns:a16="http://schemas.microsoft.com/office/drawing/2014/main" val="524108398"/>
                  </a:ext>
                </a:extLst>
              </a:tr>
              <a:tr h="295118">
                <a:tc vMerge="1">
                  <a:txBody>
                    <a:bodyPr/>
                    <a:lstStyle/>
                    <a:p>
                      <a:endParaRPr lang="en-US"/>
                    </a:p>
                  </a:txBody>
                  <a:tcPr/>
                </a:tc>
                <a:tc>
                  <a:txBody>
                    <a:bodyPr/>
                    <a:lstStyle/>
                    <a:p>
                      <a:pPr algn="ctr"/>
                      <a:r>
                        <a:rPr lang="en-US" sz="1200" dirty="0"/>
                        <a:t>08/15/2022</a:t>
                      </a:r>
                    </a:p>
                  </a:txBody>
                  <a:tcPr/>
                </a:tc>
                <a:tc>
                  <a:txBody>
                    <a:bodyPr/>
                    <a:lstStyle/>
                    <a:p>
                      <a:pPr algn="ctr"/>
                      <a:r>
                        <a:rPr lang="en-US" sz="1200" dirty="0"/>
                        <a:t>00:26:55</a:t>
                      </a:r>
                    </a:p>
                  </a:txBody>
                  <a:tcPr/>
                </a:tc>
                <a:tc>
                  <a:txBody>
                    <a:bodyPr/>
                    <a:lstStyle/>
                    <a:p>
                      <a:pPr algn="ctr"/>
                      <a:r>
                        <a:rPr lang="en-US" sz="1200" dirty="0"/>
                        <a:t>00:38:55</a:t>
                      </a:r>
                    </a:p>
                  </a:txBody>
                  <a:tcPr/>
                </a:tc>
                <a:tc>
                  <a:txBody>
                    <a:bodyPr/>
                    <a:lstStyle/>
                    <a:p>
                      <a:pPr algn="ctr"/>
                      <a:r>
                        <a:rPr lang="en-US" sz="1200" b="1" dirty="0"/>
                        <a:t>13</a:t>
                      </a:r>
                    </a:p>
                  </a:txBody>
                  <a:tcPr/>
                </a:tc>
                <a:extLst>
                  <a:ext uri="{0D108BD9-81ED-4DB2-BD59-A6C34878D82A}">
                    <a16:rowId xmlns:a16="http://schemas.microsoft.com/office/drawing/2014/main" val="3233962138"/>
                  </a:ext>
                </a:extLst>
              </a:tr>
              <a:tr h="301747">
                <a:tc>
                  <a:txBody>
                    <a:bodyPr/>
                    <a:lstStyle/>
                    <a:p>
                      <a:pPr algn="ctr"/>
                      <a:r>
                        <a:rPr lang="en-US" sz="1200" dirty="0"/>
                        <a:t>4</a:t>
                      </a:r>
                    </a:p>
                  </a:txBody>
                  <a:tcPr/>
                </a:tc>
                <a:tc>
                  <a:txBody>
                    <a:bodyPr/>
                    <a:lstStyle/>
                    <a:p>
                      <a:pPr algn="ctr"/>
                      <a:r>
                        <a:rPr lang="en-US" sz="1200"/>
                        <a:t>08/17/2022</a:t>
                      </a:r>
                      <a:endParaRPr lang="en-US" sz="1200" dirty="0"/>
                    </a:p>
                  </a:txBody>
                  <a:tcPr/>
                </a:tc>
                <a:tc>
                  <a:txBody>
                    <a:bodyPr/>
                    <a:lstStyle/>
                    <a:p>
                      <a:pPr algn="ctr"/>
                      <a:r>
                        <a:rPr lang="en-US" sz="1200" dirty="0"/>
                        <a:t>00:46:58</a:t>
                      </a:r>
                    </a:p>
                  </a:txBody>
                  <a:tcPr/>
                </a:tc>
                <a:tc>
                  <a:txBody>
                    <a:bodyPr/>
                    <a:lstStyle/>
                    <a:p>
                      <a:pPr algn="ctr"/>
                      <a:r>
                        <a:rPr lang="en-US" sz="1200" dirty="0"/>
                        <a:t>01:05:58</a:t>
                      </a:r>
                    </a:p>
                  </a:txBody>
                  <a:tcPr/>
                </a:tc>
                <a:tc>
                  <a:txBody>
                    <a:bodyPr/>
                    <a:lstStyle/>
                    <a:p>
                      <a:pPr algn="ctr"/>
                      <a:r>
                        <a:rPr lang="en-US" sz="1200" b="1" dirty="0"/>
                        <a:t>19</a:t>
                      </a:r>
                    </a:p>
                  </a:txBody>
                  <a:tcPr/>
                </a:tc>
                <a:extLst>
                  <a:ext uri="{0D108BD9-81ED-4DB2-BD59-A6C34878D82A}">
                    <a16:rowId xmlns:a16="http://schemas.microsoft.com/office/drawing/2014/main" val="3072050592"/>
                  </a:ext>
                </a:extLst>
              </a:tr>
              <a:tr h="164587">
                <a:tc>
                  <a:txBody>
                    <a:bodyPr/>
                    <a:lstStyle/>
                    <a:p>
                      <a:pPr algn="ctr"/>
                      <a:r>
                        <a:rPr lang="en-US" sz="1200" b="0" dirty="0"/>
                        <a:t>5</a:t>
                      </a:r>
                    </a:p>
                  </a:txBody>
                  <a:tcPr/>
                </a:tc>
                <a:tc>
                  <a:txBody>
                    <a:bodyPr/>
                    <a:lstStyle/>
                    <a:p>
                      <a:pPr algn="ctr"/>
                      <a:r>
                        <a:rPr lang="en-US" sz="1200" b="0" dirty="0"/>
                        <a:t>09/09/2022</a:t>
                      </a:r>
                    </a:p>
                  </a:txBody>
                  <a:tcPr/>
                </a:tc>
                <a:tc>
                  <a:txBody>
                    <a:bodyPr/>
                    <a:lstStyle/>
                    <a:p>
                      <a:pPr algn="ctr"/>
                      <a:r>
                        <a:rPr lang="en-US" sz="1200" b="0" dirty="0"/>
                        <a:t>20:37:53</a:t>
                      </a:r>
                    </a:p>
                  </a:txBody>
                  <a:tcPr/>
                </a:tc>
                <a:tc>
                  <a:txBody>
                    <a:bodyPr/>
                    <a:lstStyle/>
                    <a:p>
                      <a:pPr algn="ctr"/>
                      <a:r>
                        <a:rPr lang="en-US" sz="1200" b="0" dirty="0"/>
                        <a:t>20:54:53</a:t>
                      </a:r>
                    </a:p>
                  </a:txBody>
                  <a:tcPr/>
                </a:tc>
                <a:tc>
                  <a:txBody>
                    <a:bodyPr/>
                    <a:lstStyle/>
                    <a:p>
                      <a:pPr algn="ctr"/>
                      <a:r>
                        <a:rPr lang="en-US" sz="1200" b="1" dirty="0"/>
                        <a:t>18</a:t>
                      </a:r>
                    </a:p>
                  </a:txBody>
                  <a:tcPr/>
                </a:tc>
                <a:extLst>
                  <a:ext uri="{0D108BD9-81ED-4DB2-BD59-A6C34878D82A}">
                    <a16:rowId xmlns:a16="http://schemas.microsoft.com/office/drawing/2014/main" val="2784163419"/>
                  </a:ext>
                </a:extLst>
              </a:tr>
              <a:tr h="137160">
                <a:tc rowSpan="2">
                  <a:txBody>
                    <a:bodyPr/>
                    <a:lstStyle/>
                    <a:p>
                      <a:pPr algn="ctr"/>
                      <a:r>
                        <a:rPr lang="en-US" sz="1200" dirty="0"/>
                        <a:t>6</a:t>
                      </a:r>
                    </a:p>
                  </a:txBody>
                  <a:tcPr/>
                </a:tc>
                <a:tc rowSpan="2">
                  <a:txBody>
                    <a:bodyPr/>
                    <a:lstStyle/>
                    <a:p>
                      <a:pPr algn="ctr"/>
                      <a:r>
                        <a:rPr lang="en-US" sz="1200" dirty="0"/>
                        <a:t>09/12/2022</a:t>
                      </a:r>
                    </a:p>
                  </a:txBody>
                  <a:tcPr/>
                </a:tc>
                <a:tc>
                  <a:txBody>
                    <a:bodyPr/>
                    <a:lstStyle/>
                    <a:p>
                      <a:pPr algn="ctr"/>
                      <a:r>
                        <a:rPr lang="en-US" sz="1200" dirty="0"/>
                        <a:t>22:27</a:t>
                      </a:r>
                    </a:p>
                  </a:txBody>
                  <a:tcPr/>
                </a:tc>
                <a:tc>
                  <a:txBody>
                    <a:bodyPr/>
                    <a:lstStyle/>
                    <a:p>
                      <a:pPr algn="ctr"/>
                      <a:r>
                        <a:rPr lang="en-US" sz="1200" dirty="0"/>
                        <a:t> 22:36</a:t>
                      </a:r>
                    </a:p>
                  </a:txBody>
                  <a:tcPr/>
                </a:tc>
                <a:tc rowSpan="2">
                  <a:txBody>
                    <a:bodyPr/>
                    <a:lstStyle/>
                    <a:p>
                      <a:pPr algn="ctr"/>
                      <a:r>
                        <a:rPr lang="en-US" sz="1200" b="1" dirty="0"/>
                        <a:t>23</a:t>
                      </a:r>
                    </a:p>
                  </a:txBody>
                  <a:tcPr/>
                </a:tc>
                <a:extLst>
                  <a:ext uri="{0D108BD9-81ED-4DB2-BD59-A6C34878D82A}">
                    <a16:rowId xmlns:a16="http://schemas.microsoft.com/office/drawing/2014/main" val="3657610985"/>
                  </a:ext>
                </a:extLst>
              </a:tr>
              <a:tr h="137160">
                <a:tc vMerge="1">
                  <a:txBody>
                    <a:bodyPr/>
                    <a:lstStyle/>
                    <a:p>
                      <a:endParaRPr lang="en-US"/>
                    </a:p>
                  </a:txBody>
                  <a:tcPr/>
                </a:tc>
                <a:tc vMerge="1">
                  <a:txBody>
                    <a:bodyPr/>
                    <a:lstStyle/>
                    <a:p>
                      <a:endParaRPr lang="en-US"/>
                    </a:p>
                  </a:txBody>
                  <a:tcPr/>
                </a:tc>
                <a:tc>
                  <a:txBody>
                    <a:bodyPr/>
                    <a:lstStyle/>
                    <a:p>
                      <a:pPr algn="ctr"/>
                      <a:r>
                        <a:rPr lang="en-US" sz="1200" dirty="0"/>
                        <a:t>23:37</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23:51 </a:t>
                      </a:r>
                    </a:p>
                  </a:txBody>
                  <a:tcPr/>
                </a:tc>
                <a:tc vMerge="1">
                  <a:txBody>
                    <a:bodyPr/>
                    <a:lstStyle/>
                    <a:p>
                      <a:endParaRPr lang="en-US"/>
                    </a:p>
                  </a:txBody>
                  <a:tcPr/>
                </a:tc>
                <a:extLst>
                  <a:ext uri="{0D108BD9-81ED-4DB2-BD59-A6C34878D82A}">
                    <a16:rowId xmlns:a16="http://schemas.microsoft.com/office/drawing/2014/main" val="681792001"/>
                  </a:ext>
                </a:extLst>
              </a:tr>
              <a:tr h="137160">
                <a:tc>
                  <a:txBody>
                    <a:bodyPr/>
                    <a:lstStyle/>
                    <a:p>
                      <a:pPr algn="ctr"/>
                      <a:r>
                        <a:rPr lang="en-US" sz="1200" b="0" dirty="0">
                          <a:solidFill>
                            <a:schemeClr val="tx1"/>
                          </a:solidFill>
                        </a:rPr>
                        <a:t>9</a:t>
                      </a:r>
                    </a:p>
                  </a:txBody>
                  <a:tcPr/>
                </a:tc>
                <a:tc>
                  <a:txBody>
                    <a:bodyPr/>
                    <a:lstStyle/>
                    <a:p>
                      <a:pPr algn="ctr"/>
                      <a:r>
                        <a:rPr lang="en-US" sz="1200" b="0" dirty="0">
                          <a:solidFill>
                            <a:schemeClr val="tx1"/>
                          </a:solidFill>
                        </a:rPr>
                        <a:t>10/10/2022</a:t>
                      </a:r>
                    </a:p>
                  </a:txBody>
                  <a:tcPr/>
                </a:tc>
                <a:tc>
                  <a:txBody>
                    <a:bodyPr/>
                    <a:lstStyle/>
                    <a:p>
                      <a:pPr algn="ctr"/>
                      <a:r>
                        <a:rPr lang="en-US" sz="1200" b="0" dirty="0">
                          <a:solidFill>
                            <a:schemeClr val="tx1"/>
                          </a:solidFill>
                        </a:rPr>
                        <a:t>21:17</a:t>
                      </a:r>
                    </a:p>
                  </a:txBody>
                  <a:tcPr/>
                </a:tc>
                <a:tc>
                  <a:txBody>
                    <a:bodyPr/>
                    <a:lstStyle/>
                    <a:p>
                      <a:pPr algn="ctr"/>
                      <a:r>
                        <a:rPr lang="en-US" sz="1200" b="0" dirty="0">
                          <a:solidFill>
                            <a:schemeClr val="tx1"/>
                          </a:solidFill>
                        </a:rPr>
                        <a:t>22:12</a:t>
                      </a:r>
                      <a:endParaRPr lang="en-US" sz="1200" b="1" dirty="0">
                        <a:solidFill>
                          <a:srgbClr val="FF0000"/>
                        </a:solidFill>
                      </a:endParaRPr>
                    </a:p>
                  </a:txBody>
                  <a:tcPr/>
                </a:tc>
                <a:tc>
                  <a:txBody>
                    <a:bodyPr/>
                    <a:lstStyle/>
                    <a:p>
                      <a:pPr algn="ctr"/>
                      <a:r>
                        <a:rPr lang="en-US" sz="1200" b="1" dirty="0">
                          <a:solidFill>
                            <a:schemeClr val="tx1"/>
                          </a:solidFill>
                        </a:rPr>
                        <a:t>106</a:t>
                      </a:r>
                    </a:p>
                  </a:txBody>
                  <a:tcPr/>
                </a:tc>
                <a:extLst>
                  <a:ext uri="{0D108BD9-81ED-4DB2-BD59-A6C34878D82A}">
                    <a16:rowId xmlns:a16="http://schemas.microsoft.com/office/drawing/2014/main" val="3621405810"/>
                  </a:ext>
                </a:extLst>
              </a:tr>
            </a:tbl>
          </a:graphicData>
        </a:graphic>
      </p:graphicFrame>
      <p:graphicFrame>
        <p:nvGraphicFramePr>
          <p:cNvPr id="11" name="Table 10">
            <a:extLst>
              <a:ext uri="{FF2B5EF4-FFF2-40B4-BE49-F238E27FC236}">
                <a16:creationId xmlns:a16="http://schemas.microsoft.com/office/drawing/2014/main" id="{DD39A713-862F-40E5-97E2-3069C1FD969D}"/>
              </a:ext>
            </a:extLst>
          </p:cNvPr>
          <p:cNvGraphicFramePr>
            <a:graphicFrameLocks noGrp="1"/>
          </p:cNvGraphicFramePr>
          <p:nvPr/>
        </p:nvGraphicFramePr>
        <p:xfrm>
          <a:off x="304800" y="1147734"/>
          <a:ext cx="4087369" cy="3682376"/>
        </p:xfrm>
        <a:graphic>
          <a:graphicData uri="http://schemas.openxmlformats.org/drawingml/2006/table">
            <a:tbl>
              <a:tblPr firstRow="1" bandRow="1">
                <a:tableStyleId>{5C22544A-7EE6-4342-B048-85BDC9FD1C3A}</a:tableStyleId>
              </a:tblPr>
              <a:tblGrid>
                <a:gridCol w="4087369">
                  <a:extLst>
                    <a:ext uri="{9D8B030D-6E8A-4147-A177-3AD203B41FA5}">
                      <a16:colId xmlns:a16="http://schemas.microsoft.com/office/drawing/2014/main" val="79913223"/>
                    </a:ext>
                  </a:extLst>
                </a:gridCol>
              </a:tblGrid>
              <a:tr h="0">
                <a:tc>
                  <a:txBody>
                    <a:bodyPr/>
                    <a:lstStyle/>
                    <a:p>
                      <a:pPr algn="ctr"/>
                      <a:r>
                        <a:rPr lang="en-US" sz="1400" dirty="0">
                          <a:solidFill>
                            <a:srgbClr val="FF0000"/>
                          </a:solidFill>
                        </a:rPr>
                        <a:t>Acquisitions with Issues were not used. Examples below.</a:t>
                      </a:r>
                    </a:p>
                  </a:txBody>
                  <a:tcPr/>
                </a:tc>
                <a:extLst>
                  <a:ext uri="{0D108BD9-81ED-4DB2-BD59-A6C34878D82A}">
                    <a16:rowId xmlns:a16="http://schemas.microsoft.com/office/drawing/2014/main" val="97242821"/>
                  </a:ext>
                </a:extLst>
              </a:tr>
              <a:tr h="416131">
                <a:tc>
                  <a:txBody>
                    <a:bodyPr/>
                    <a:lstStyle/>
                    <a:p>
                      <a:pPr algn="ctr"/>
                      <a:r>
                        <a:rPr lang="en-US" sz="1200" dirty="0"/>
                        <a:t>Several images displayed clipped moon.</a:t>
                      </a:r>
                    </a:p>
                  </a:txBody>
                  <a:tcPr/>
                </a:tc>
                <a:extLst>
                  <a:ext uri="{0D108BD9-81ED-4DB2-BD59-A6C34878D82A}">
                    <a16:rowId xmlns:a16="http://schemas.microsoft.com/office/drawing/2014/main" val="1664062821"/>
                  </a:ext>
                </a:extLst>
              </a:tr>
              <a:tr h="309507">
                <a:tc>
                  <a:txBody>
                    <a:bodyPr/>
                    <a:lstStyle/>
                    <a:p>
                      <a:pPr algn="ctr"/>
                      <a:r>
                        <a:rPr lang="en-US" sz="1200" dirty="0"/>
                        <a:t>Missing the second chasing event for some acquisition dates</a:t>
                      </a:r>
                    </a:p>
                  </a:txBody>
                  <a:tcPr/>
                </a:tc>
                <a:extLst>
                  <a:ext uri="{0D108BD9-81ED-4DB2-BD59-A6C34878D82A}">
                    <a16:rowId xmlns:a16="http://schemas.microsoft.com/office/drawing/2014/main" val="2725338903"/>
                  </a:ext>
                </a:extLst>
              </a:tr>
              <a:tr h="1219289">
                <a:tc>
                  <a:txBody>
                    <a:bodyPr/>
                    <a:lstStyle/>
                    <a:p>
                      <a:pPr algn="ctr"/>
                      <a:r>
                        <a:rPr lang="en-US" sz="1200" dirty="0"/>
                        <a:t>Moon very close to the Earth.</a:t>
                      </a:r>
                    </a:p>
                    <a:p>
                      <a:pPr algn="ctr"/>
                      <a:endParaRPr lang="en-US" sz="1200" dirty="0"/>
                    </a:p>
                    <a:p>
                      <a:pPr algn="ctr"/>
                      <a:endParaRPr lang="en-US" sz="1200" dirty="0"/>
                    </a:p>
                    <a:p>
                      <a:pPr algn="ctr"/>
                      <a:endParaRPr lang="en-US" sz="1200" dirty="0"/>
                    </a:p>
                    <a:p>
                      <a:pPr algn="ctr"/>
                      <a:endParaRPr lang="en-US" sz="1200" dirty="0"/>
                    </a:p>
                    <a:p>
                      <a:pPr algn="ctr"/>
                      <a:endParaRPr lang="en-US" sz="1200" dirty="0"/>
                    </a:p>
                  </a:txBody>
                  <a:tcPr/>
                </a:tc>
                <a:extLst>
                  <a:ext uri="{0D108BD9-81ED-4DB2-BD59-A6C34878D82A}">
                    <a16:rowId xmlns:a16="http://schemas.microsoft.com/office/drawing/2014/main" val="953325781"/>
                  </a:ext>
                </a:extLst>
              </a:tr>
              <a:tr h="1219289">
                <a:tc>
                  <a:txBody>
                    <a:bodyPr/>
                    <a:lstStyle/>
                    <a:p>
                      <a:pPr algn="ctr"/>
                      <a:r>
                        <a:rPr lang="en-US" sz="1200" b="0" dirty="0">
                          <a:solidFill>
                            <a:schemeClr val="tx1"/>
                          </a:solidFill>
                        </a:rPr>
                        <a:t>Clipped moon in several B04 images for some dates.</a:t>
                      </a:r>
                    </a:p>
                    <a:p>
                      <a:pPr algn="ctr"/>
                      <a:endParaRPr lang="en-US" sz="1200" b="0" dirty="0">
                        <a:solidFill>
                          <a:schemeClr val="tx1"/>
                        </a:solidFill>
                      </a:endParaRPr>
                    </a:p>
                    <a:p>
                      <a:pPr algn="ctr"/>
                      <a:endParaRPr lang="en-US" sz="1200" b="0" dirty="0">
                        <a:solidFill>
                          <a:schemeClr val="tx1"/>
                        </a:solidFill>
                      </a:endParaRPr>
                    </a:p>
                    <a:p>
                      <a:pPr algn="ctr"/>
                      <a:endParaRPr lang="en-US" sz="1200" b="0" dirty="0">
                        <a:solidFill>
                          <a:schemeClr val="tx1"/>
                        </a:solidFill>
                      </a:endParaRPr>
                    </a:p>
                    <a:p>
                      <a:pPr algn="ctr"/>
                      <a:endParaRPr lang="en-US" sz="1200" b="0" dirty="0">
                        <a:solidFill>
                          <a:schemeClr val="tx1"/>
                        </a:solidFill>
                      </a:endParaRPr>
                    </a:p>
                    <a:p>
                      <a:pPr algn="ctr"/>
                      <a:endParaRPr lang="en-US" sz="1200" b="0" dirty="0">
                        <a:solidFill>
                          <a:schemeClr val="tx1"/>
                        </a:solidFill>
                      </a:endParaRPr>
                    </a:p>
                  </a:txBody>
                  <a:tcPr/>
                </a:tc>
                <a:extLst>
                  <a:ext uri="{0D108BD9-81ED-4DB2-BD59-A6C34878D82A}">
                    <a16:rowId xmlns:a16="http://schemas.microsoft.com/office/drawing/2014/main" val="2521646067"/>
                  </a:ext>
                </a:extLst>
              </a:tr>
            </a:tbl>
          </a:graphicData>
        </a:graphic>
      </p:graphicFrame>
      <p:pic>
        <p:nvPicPr>
          <p:cNvPr id="15" name="Picture 14">
            <a:extLst>
              <a:ext uri="{FF2B5EF4-FFF2-40B4-BE49-F238E27FC236}">
                <a16:creationId xmlns:a16="http://schemas.microsoft.com/office/drawing/2014/main" id="{C25A222A-614B-408F-8970-415D3019772B}"/>
              </a:ext>
            </a:extLst>
          </p:cNvPr>
          <p:cNvPicPr>
            <a:picLocks noChangeAspect="1"/>
          </p:cNvPicPr>
          <p:nvPr/>
        </p:nvPicPr>
        <p:blipFill>
          <a:blip r:embed="rId2"/>
          <a:stretch>
            <a:fillRect/>
          </a:stretch>
        </p:blipFill>
        <p:spPr>
          <a:xfrm>
            <a:off x="791405" y="2675081"/>
            <a:ext cx="3114158" cy="780869"/>
          </a:xfrm>
          <a:prstGeom prst="rect">
            <a:avLst/>
          </a:prstGeom>
        </p:spPr>
      </p:pic>
      <p:pic>
        <p:nvPicPr>
          <p:cNvPr id="17" name="Picture 16">
            <a:extLst>
              <a:ext uri="{FF2B5EF4-FFF2-40B4-BE49-F238E27FC236}">
                <a16:creationId xmlns:a16="http://schemas.microsoft.com/office/drawing/2014/main" id="{C5525AFE-BEF3-48D2-8C43-792841E63343}"/>
              </a:ext>
            </a:extLst>
          </p:cNvPr>
          <p:cNvPicPr>
            <a:picLocks noChangeAspect="1"/>
          </p:cNvPicPr>
          <p:nvPr/>
        </p:nvPicPr>
        <p:blipFill rotWithShape="1">
          <a:blip r:embed="rId3"/>
          <a:srcRect l="4431" r="8880" b="8902"/>
          <a:stretch/>
        </p:blipFill>
        <p:spPr>
          <a:xfrm>
            <a:off x="797625" y="3889146"/>
            <a:ext cx="3124200" cy="856086"/>
          </a:xfrm>
          <a:prstGeom prst="rect">
            <a:avLst/>
          </a:prstGeom>
        </p:spPr>
      </p:pic>
      <p:sp>
        <p:nvSpPr>
          <p:cNvPr id="12" name="Footer Placeholder 4">
            <a:extLst>
              <a:ext uri="{FF2B5EF4-FFF2-40B4-BE49-F238E27FC236}">
                <a16:creationId xmlns:a16="http://schemas.microsoft.com/office/drawing/2014/main" id="{A13FB94C-B236-4FDC-9ED6-53C39E95695E}"/>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3" name="Date Placeholder 2">
            <a:extLst>
              <a:ext uri="{FF2B5EF4-FFF2-40B4-BE49-F238E27FC236}">
                <a16:creationId xmlns:a16="http://schemas.microsoft.com/office/drawing/2014/main" id="{CA9D3591-CA5A-40E1-A847-8AA8398FA3FB}"/>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299917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7AA5-E00C-4DF3-A554-EC71A88C6A99}"/>
              </a:ext>
            </a:extLst>
          </p:cNvPr>
          <p:cNvSpPr>
            <a:spLocks noGrp="1"/>
          </p:cNvSpPr>
          <p:nvPr>
            <p:ph type="title"/>
          </p:nvPr>
        </p:nvSpPr>
        <p:spPr/>
        <p:txBody>
          <a:bodyPr/>
          <a:lstStyle/>
          <a:p>
            <a:r>
              <a:rPr lang="en-US" dirty="0"/>
              <a:t>Radiometric calibration – </a:t>
            </a:r>
            <a:r>
              <a:rPr lang="en-US" dirty="0" err="1"/>
              <a:t>vnir</a:t>
            </a:r>
            <a:endParaRPr lang="en-US" dirty="0"/>
          </a:p>
        </p:txBody>
      </p:sp>
      <p:sp>
        <p:nvSpPr>
          <p:cNvPr id="3" name="Text Placeholder 2">
            <a:extLst>
              <a:ext uri="{FF2B5EF4-FFF2-40B4-BE49-F238E27FC236}">
                <a16:creationId xmlns:a16="http://schemas.microsoft.com/office/drawing/2014/main" id="{E49BB8E3-FABD-42C1-B49C-BF485F70E1DE}"/>
              </a:ext>
            </a:extLst>
          </p:cNvPr>
          <p:cNvSpPr>
            <a:spLocks noGrp="1"/>
          </p:cNvSpPr>
          <p:nvPr>
            <p:ph type="body" idx="1"/>
          </p:nvPr>
        </p:nvSpPr>
        <p:spPr/>
        <p:txBody>
          <a:bodyPr/>
          <a:lstStyle/>
          <a:p>
            <a:r>
              <a:rPr lang="en-US" dirty="0"/>
              <a:t>Key Performance</a:t>
            </a:r>
          </a:p>
        </p:txBody>
      </p:sp>
      <p:sp>
        <p:nvSpPr>
          <p:cNvPr id="4" name="Date Placeholder 3">
            <a:extLst>
              <a:ext uri="{FF2B5EF4-FFF2-40B4-BE49-F238E27FC236}">
                <a16:creationId xmlns:a16="http://schemas.microsoft.com/office/drawing/2014/main" id="{DB6404D9-B5E6-480C-87F6-06E31CB3B706}"/>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5" name="Footer Placeholder 4">
            <a:extLst>
              <a:ext uri="{FF2B5EF4-FFF2-40B4-BE49-F238E27FC236}">
                <a16:creationId xmlns:a16="http://schemas.microsoft.com/office/drawing/2014/main" id="{7C2A6CF7-E500-4813-A456-859D85388031}"/>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D9CFB75C-91B1-4B00-9B3D-5DCC22ECA1C1}"/>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pPr/>
              <a:t>6</a:t>
            </a:fld>
            <a:endParaRPr lang="en-US" dirty="0"/>
          </a:p>
        </p:txBody>
      </p:sp>
    </p:spTree>
    <p:extLst>
      <p:ext uri="{BB962C8B-B14F-4D97-AF65-F5344CB8AC3E}">
        <p14:creationId xmlns:p14="http://schemas.microsoft.com/office/powerpoint/2010/main" val="1579345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C7BF70-12C3-4089-9E9B-6D641ED59C37}"/>
              </a:ext>
            </a:extLst>
          </p:cNvPr>
          <p:cNvSpPr>
            <a:spLocks noGrp="1"/>
          </p:cNvSpPr>
          <p:nvPr>
            <p:ph type="sldNum" sz="quarter" idx="4"/>
          </p:nvPr>
        </p:nvSpPr>
        <p:spPr/>
        <p:txBody>
          <a:bodyPr/>
          <a:lstStyle/>
          <a:p>
            <a:fld id="{ACC92CFC-D429-494E-860C-EBB75C38C3B4}" type="slidenum">
              <a:rPr lang="en-US" smtClean="0">
                <a:solidFill>
                  <a:prstClr val="black">
                    <a:tint val="75000"/>
                  </a:prstClr>
                </a:solidFill>
              </a:rPr>
              <a:pPr/>
              <a:t>60</a:t>
            </a:fld>
            <a:endParaRPr lang="en-US" dirty="0">
              <a:solidFill>
                <a:prstClr val="black">
                  <a:tint val="75000"/>
                </a:prstClr>
              </a:solidFill>
            </a:endParaRPr>
          </a:p>
        </p:txBody>
      </p:sp>
      <p:sp>
        <p:nvSpPr>
          <p:cNvPr id="2" name="Title 1">
            <a:extLst>
              <a:ext uri="{FF2B5EF4-FFF2-40B4-BE49-F238E27FC236}">
                <a16:creationId xmlns:a16="http://schemas.microsoft.com/office/drawing/2014/main" id="{20C93FEE-653F-48EE-844F-A9D82A66DBCF}"/>
              </a:ext>
            </a:extLst>
          </p:cNvPr>
          <p:cNvSpPr>
            <a:spLocks noGrp="1"/>
          </p:cNvSpPr>
          <p:nvPr>
            <p:ph type="title"/>
          </p:nvPr>
        </p:nvSpPr>
        <p:spPr/>
        <p:txBody>
          <a:bodyPr/>
          <a:lstStyle/>
          <a:p>
            <a:r>
              <a:rPr lang="en-US" sz="4000" dirty="0"/>
              <a:t>Method (1/2)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77449F-4DF9-4093-9595-A0E89C988EFF}"/>
                  </a:ext>
                </a:extLst>
              </p:cNvPr>
              <p:cNvSpPr>
                <a:spLocks noGrp="1"/>
              </p:cNvSpPr>
              <p:nvPr>
                <p:ph idx="4294967295"/>
              </p:nvPr>
            </p:nvSpPr>
            <p:spPr>
              <a:xfrm>
                <a:off x="665107" y="1257300"/>
                <a:ext cx="6681366" cy="4953000"/>
              </a:xfrm>
            </p:spPr>
            <p:txBody>
              <a:bodyPr>
                <a:normAutofit fontScale="92500" lnSpcReduction="20000"/>
              </a:bodyPr>
              <a:lstStyle/>
              <a:p>
                <a:r>
                  <a:rPr lang="en-US" b="0" dirty="0"/>
                  <a:t>The lunar irradiance(I) for each given ABI lunar image is computed using Eq.1.</a:t>
                </a:r>
              </a:p>
              <a:p>
                <a:pPr lvl="1"/>
                <a:r>
                  <a:rPr lang="en-US" b="0" dirty="0"/>
                  <a:t> where </a:t>
                </a:r>
                <a14:m>
                  <m:oMath xmlns:m="http://schemas.openxmlformats.org/officeDocument/2006/math">
                    <m:r>
                      <a:rPr lang="en-US" b="0" i="1">
                        <a:latin typeface="Cambria Math" panose="02040503050406030204" pitchFamily="18" charset="0"/>
                      </a:rPr>
                      <m:t>𝛺</m:t>
                    </m:r>
                  </m:oMath>
                </a14:m>
                <a:r>
                  <a:rPr lang="en-US" b="0" dirty="0"/>
                  <a:t> is the sample solid angle</a:t>
                </a:r>
              </a:p>
              <a:p>
                <a:pPr lvl="1"/>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𝑓</m:t>
                        </m:r>
                      </m:e>
                      <m:sub>
                        <m:r>
                          <a:rPr lang="en-US" b="0" i="1">
                            <a:latin typeface="Cambria Math" panose="02040503050406030204" pitchFamily="18" charset="0"/>
                          </a:rPr>
                          <m:t>𝑜𝑣𝑒𝑟𝑠𝑎𝑚𝑝𝑙𝑖𝑛𝑔</m:t>
                        </m:r>
                      </m:sub>
                    </m:sSub>
                    <m:r>
                      <a:rPr lang="en-US" b="0" i="1">
                        <a:latin typeface="Cambria Math" panose="02040503050406030204" pitchFamily="18" charset="0"/>
                      </a:rPr>
                      <m:t> </m:t>
                    </m:r>
                  </m:oMath>
                </a14:m>
                <a:r>
                  <a:rPr lang="en-US" b="0" dirty="0"/>
                  <a:t>is the oversampling factor for a given band</a:t>
                </a:r>
              </a:p>
              <a:p>
                <a:pPr lvl="1"/>
                <a:r>
                  <a:rPr lang="en-US" b="0" dirty="0"/>
                  <a: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𝑅</m:t>
                        </m:r>
                      </m:e>
                      <m:sub>
                        <m:r>
                          <a:rPr lang="en-US" b="0" i="1">
                            <a:latin typeface="Cambria Math" panose="02040503050406030204" pitchFamily="18" charset="0"/>
                          </a:rPr>
                          <m:t>𝑖</m:t>
                        </m:r>
                        <m:r>
                          <a:rPr lang="en-US" b="0" i="1">
                            <a:latin typeface="Cambria Math" panose="02040503050406030204" pitchFamily="18" charset="0"/>
                          </a:rPr>
                          <m:t>,</m:t>
                        </m:r>
                        <m:r>
                          <a:rPr lang="en-US" b="0" i="1">
                            <a:latin typeface="Cambria Math" panose="02040503050406030204" pitchFamily="18" charset="0"/>
                          </a:rPr>
                          <m:t>𝑗</m:t>
                        </m:r>
                      </m:sub>
                    </m:sSub>
                  </m:oMath>
                </a14:m>
                <a:r>
                  <a:rPr lang="en-US" b="0" dirty="0"/>
                  <a:t> is the radiance for the sample at row </a:t>
                </a:r>
                <a14:m>
                  <m:oMath xmlns:m="http://schemas.openxmlformats.org/officeDocument/2006/math">
                    <m:r>
                      <a:rPr lang="en-US" b="0" i="1">
                        <a:latin typeface="Cambria Math" panose="02040503050406030204" pitchFamily="18" charset="0"/>
                      </a:rPr>
                      <m:t>𝑖</m:t>
                    </m:r>
                  </m:oMath>
                </a14:m>
                <a:r>
                  <a:rPr lang="en-US" b="0" dirty="0"/>
                  <a:t> and column </a:t>
                </a:r>
                <a14:m>
                  <m:oMath xmlns:m="http://schemas.openxmlformats.org/officeDocument/2006/math">
                    <m:r>
                      <a:rPr lang="en-US" b="0" i="1">
                        <a:latin typeface="Cambria Math" panose="02040503050406030204" pitchFamily="18" charset="0"/>
                      </a:rPr>
                      <m:t>𝑗</m:t>
                    </m:r>
                  </m:oMath>
                </a14:m>
                <a:r>
                  <a:rPr lang="en-US" b="0" dirty="0"/>
                  <a:t> for each subset Lunar image.</a:t>
                </a:r>
              </a:p>
              <a:p>
                <a:endParaRPr lang="en-US" b="0" dirty="0"/>
              </a:p>
              <a:p>
                <a:r>
                  <a:rPr lang="en-US" b="0" dirty="0"/>
                  <a:t>For each ABI Lunar acquisition, GIRO lunar model is applied to compute model irradiance.</a:t>
                </a:r>
              </a:p>
              <a:p>
                <a:endParaRPr lang="en-US" b="0" dirty="0"/>
              </a:p>
              <a:p>
                <a:r>
                  <a:rPr lang="en-US" b="0" dirty="0"/>
                  <a:t>The ratio between the measured ABI irradiance and GIRO Lunar model irradiance for chasing event </a:t>
                </a:r>
                <a14:m>
                  <m:oMath xmlns:m="http://schemas.openxmlformats.org/officeDocument/2006/math">
                    <m:r>
                      <a:rPr lang="en-US" i="1">
                        <a:latin typeface="Cambria Math" panose="02040503050406030204" pitchFamily="18" charset="0"/>
                      </a:rPr>
                      <m:t>𝑒</m:t>
                    </m:r>
                  </m:oMath>
                </a14:m>
                <a:r>
                  <a:rPr lang="en-US" b="0" dirty="0"/>
                  <a:t> at time </a:t>
                </a:r>
                <a14:m>
                  <m:oMath xmlns:m="http://schemas.openxmlformats.org/officeDocument/2006/math">
                    <m:r>
                      <a:rPr lang="en-US" b="0" i="1">
                        <a:latin typeface="Cambria Math" panose="02040503050406030204" pitchFamily="18" charset="0"/>
                      </a:rPr>
                      <m:t>𝑡</m:t>
                    </m:r>
                  </m:oMath>
                </a14:m>
                <a:r>
                  <a:rPr lang="en-US" b="0" dirty="0"/>
                  <a:t> is computed (Eq. 2).</a:t>
                </a:r>
              </a:p>
              <a:p>
                <a:endParaRPr lang="en-US" b="0" dirty="0"/>
              </a:p>
              <a:p>
                <a:pPr lvl="1"/>
                <a:endParaRPr lang="en-US" b="0" dirty="0"/>
              </a:p>
              <a:p>
                <a:endParaRPr lang="en-US" dirty="0"/>
              </a:p>
            </p:txBody>
          </p:sp>
        </mc:Choice>
        <mc:Fallback xmlns="">
          <p:sp>
            <p:nvSpPr>
              <p:cNvPr id="3" name="Content Placeholder 2">
                <a:extLst>
                  <a:ext uri="{FF2B5EF4-FFF2-40B4-BE49-F238E27FC236}">
                    <a16:creationId xmlns:a16="http://schemas.microsoft.com/office/drawing/2014/main" id="{F677449F-4DF9-4093-9595-A0E89C988EFF}"/>
                  </a:ext>
                </a:extLst>
              </p:cNvPr>
              <p:cNvSpPr>
                <a:spLocks noGrp="1" noRot="1" noChangeAspect="1" noMove="1" noResize="1" noEditPoints="1" noAdjustHandles="1" noChangeArrowheads="1" noChangeShapeType="1" noTextEdit="1"/>
              </p:cNvSpPr>
              <p:nvPr>
                <p:ph idx="4294967295"/>
              </p:nvPr>
            </p:nvSpPr>
            <p:spPr>
              <a:xfrm>
                <a:off x="665107" y="1257300"/>
                <a:ext cx="6681366" cy="4953000"/>
              </a:xfrm>
              <a:blipFill>
                <a:blip r:embed="rId2"/>
                <a:stretch>
                  <a:fillRect l="-1369" t="-3321" r="-25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7D18AA1-4EB2-43DD-81F5-4648947A560F}"/>
                  </a:ext>
                </a:extLst>
              </p:cNvPr>
              <p:cNvSpPr/>
              <p:nvPr/>
            </p:nvSpPr>
            <p:spPr>
              <a:xfrm>
                <a:off x="8305800" y="4141269"/>
                <a:ext cx="2698046" cy="6789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 </m:t>
                      </m:r>
                      <m:r>
                        <a:rPr lang="en-US" i="1">
                          <a:latin typeface="Cambria Math" panose="02040503050406030204" pitchFamily="18" charset="0"/>
                        </a:rPr>
                        <m:t>𝐺𝐼𝑅𝑂</m:t>
                      </m:r>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𝑅𝑎𝑡𝑖𝑜</m:t>
                          </m:r>
                        </m:e>
                        <m:sub>
                          <m:r>
                            <a:rPr lang="en-US" b="0" i="1" smtClean="0">
                              <a:latin typeface="Cambria Math" panose="02040503050406030204" pitchFamily="18" charset="0"/>
                            </a:rPr>
                            <m:t>𝑒</m:t>
                          </m:r>
                          <m:r>
                            <a:rPr lang="en-US" b="0" i="1" smtClean="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𝐴𝐵𝐼</m:t>
                              </m:r>
                              <m:r>
                                <a:rPr lang="en-US" b="0" i="0" smtClean="0">
                                  <a:latin typeface="Cambria Math" panose="02040503050406030204" pitchFamily="18" charset="0"/>
                                </a:rPr>
                                <m:t>,</m:t>
                              </m:r>
                              <m:r>
                                <m:rPr>
                                  <m:sty m:val="p"/>
                                </m:rPr>
                                <a:rPr lang="en-US" b="0" i="0" smtClean="0">
                                  <a:latin typeface="Cambria Math" panose="02040503050406030204" pitchFamily="18" charset="0"/>
                                </a:rPr>
                                <m:t>e</m:t>
                              </m:r>
                              <m:r>
                                <a:rPr lang="en-US" i="0">
                                  <a:latin typeface="Cambria Math" panose="02040503050406030204" pitchFamily="18" charset="0"/>
                                </a:rPr>
                                <m:t>,</m:t>
                              </m:r>
                              <m:r>
                                <a:rPr lang="en-US" i="1">
                                  <a:latin typeface="Cambria Math" panose="02040503050406030204" pitchFamily="18" charset="0"/>
                                </a:rPr>
                                <m:t>𝑡</m:t>
                              </m:r>
                            </m:sub>
                          </m:sSub>
                        </m:num>
                        <m:den>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𝐺𝐼𝑅𝑂</m:t>
                              </m:r>
                              <m:r>
                                <a:rPr lang="en-US" b="0" i="1" smtClean="0">
                                  <a:latin typeface="Cambria Math" panose="02040503050406030204" pitchFamily="18" charset="0"/>
                                </a:rPr>
                                <m:t>,</m:t>
                              </m:r>
                              <m:r>
                                <a:rPr lang="en-US" b="0" i="1" smtClean="0">
                                  <a:latin typeface="Cambria Math" panose="02040503050406030204" pitchFamily="18" charset="0"/>
                                </a:rPr>
                                <m:t>𝑒</m:t>
                              </m:r>
                              <m:r>
                                <a:rPr lang="en-US" i="0">
                                  <a:latin typeface="Cambria Math" panose="02040503050406030204" pitchFamily="18" charset="0"/>
                                </a:rPr>
                                <m:t>,</m:t>
                              </m:r>
                              <m:r>
                                <a:rPr lang="en-US" i="1">
                                  <a:latin typeface="Cambria Math" panose="02040503050406030204" pitchFamily="18" charset="0"/>
                                </a:rPr>
                                <m:t>𝑡</m:t>
                              </m:r>
                            </m:sub>
                          </m:sSub>
                        </m:den>
                      </m:f>
                    </m:oMath>
                  </m:oMathPara>
                </a14:m>
                <a:endParaRPr lang="en-US" dirty="0"/>
              </a:p>
            </p:txBody>
          </p:sp>
        </mc:Choice>
        <mc:Fallback xmlns="">
          <p:sp>
            <p:nvSpPr>
              <p:cNvPr id="6" name="Rectangle 5">
                <a:extLst>
                  <a:ext uri="{FF2B5EF4-FFF2-40B4-BE49-F238E27FC236}">
                    <a16:creationId xmlns:a16="http://schemas.microsoft.com/office/drawing/2014/main" id="{27D18AA1-4EB2-43DD-81F5-4648947A560F}"/>
                  </a:ext>
                </a:extLst>
              </p:cNvPr>
              <p:cNvSpPr>
                <a:spLocks noRot="1" noChangeAspect="1" noMove="1" noResize="1" noEditPoints="1" noAdjustHandles="1" noChangeArrowheads="1" noChangeShapeType="1" noTextEdit="1"/>
              </p:cNvSpPr>
              <p:nvPr/>
            </p:nvSpPr>
            <p:spPr>
              <a:xfrm>
                <a:off x="8305800" y="4141269"/>
                <a:ext cx="2698046" cy="6789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4A6DE74-A92B-4F82-A679-2B298112DC86}"/>
                  </a:ext>
                </a:extLst>
              </p:cNvPr>
              <p:cNvSpPr/>
              <p:nvPr/>
            </p:nvSpPr>
            <p:spPr>
              <a:xfrm>
                <a:off x="7568302" y="1708899"/>
                <a:ext cx="3515386"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𝐴𝐵𝐼</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𝛺</m:t>
                          </m:r>
                        </m:num>
                        <m:den>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𝑜𝑣𝑒𝑟𝑠𝑎𝑚𝑝𝑙𝑖𝑛𝑔</m:t>
                              </m:r>
                            </m:sub>
                          </m:sSub>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sub>
                        <m:sup>
                          <m:r>
                            <a:rPr lang="en-US" i="1">
                              <a:latin typeface="Cambria Math" panose="02040503050406030204" pitchFamily="18" charset="0"/>
                            </a:rPr>
                            <m:t>𝑟𝑜𝑤</m:t>
                          </m:r>
                        </m:sup>
                        <m:e>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𝑗</m:t>
                              </m:r>
                            </m:sub>
                            <m:sup>
                              <m:r>
                                <a:rPr lang="en-US" i="1">
                                  <a:latin typeface="Cambria Math" panose="02040503050406030204" pitchFamily="18" charset="0"/>
                                </a:rPr>
                                <m:t>𝑐𝑜𝑙</m:t>
                              </m:r>
                            </m:sup>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𝑗</m:t>
                                  </m:r>
                                </m:sub>
                              </m:sSub>
                            </m:e>
                          </m:nary>
                        </m:e>
                      </m:nary>
                    </m:oMath>
                  </m:oMathPara>
                </a14:m>
                <a:endParaRPr lang="en-US" dirty="0"/>
              </a:p>
            </p:txBody>
          </p:sp>
        </mc:Choice>
        <mc:Fallback xmlns="">
          <p:sp>
            <p:nvSpPr>
              <p:cNvPr id="8" name="Rectangle 7">
                <a:extLst>
                  <a:ext uri="{FF2B5EF4-FFF2-40B4-BE49-F238E27FC236}">
                    <a16:creationId xmlns:a16="http://schemas.microsoft.com/office/drawing/2014/main" id="{E4A6DE74-A92B-4F82-A679-2B298112DC86}"/>
                  </a:ext>
                </a:extLst>
              </p:cNvPr>
              <p:cNvSpPr>
                <a:spLocks noRot="1" noChangeAspect="1" noMove="1" noResize="1" noEditPoints="1" noAdjustHandles="1" noChangeArrowheads="1" noChangeShapeType="1" noTextEdit="1"/>
              </p:cNvSpPr>
              <p:nvPr/>
            </p:nvSpPr>
            <p:spPr>
              <a:xfrm>
                <a:off x="7568302" y="1708899"/>
                <a:ext cx="3515386" cy="848566"/>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38ED34D-0993-40B0-8596-778BA71D619E}"/>
              </a:ext>
            </a:extLst>
          </p:cNvPr>
          <p:cNvSpPr txBox="1"/>
          <p:nvPr/>
        </p:nvSpPr>
        <p:spPr>
          <a:xfrm>
            <a:off x="11305517" y="2113953"/>
            <a:ext cx="442750"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0389DC5A-5BC1-4D1C-93AA-E3467208D431}"/>
              </a:ext>
            </a:extLst>
          </p:cNvPr>
          <p:cNvSpPr txBox="1"/>
          <p:nvPr/>
        </p:nvSpPr>
        <p:spPr>
          <a:xfrm>
            <a:off x="11305517" y="4273640"/>
            <a:ext cx="442750" cy="369332"/>
          </a:xfrm>
          <a:prstGeom prst="rect">
            <a:avLst/>
          </a:prstGeom>
          <a:noFill/>
        </p:spPr>
        <p:txBody>
          <a:bodyPr wrap="none" rtlCol="0">
            <a:spAutoFit/>
          </a:bodyPr>
          <a:lstStyle/>
          <a:p>
            <a:r>
              <a:rPr lang="en-US" dirty="0"/>
              <a:t>(2)</a:t>
            </a:r>
          </a:p>
        </p:txBody>
      </p:sp>
      <p:sp>
        <p:nvSpPr>
          <p:cNvPr id="11" name="Footer Placeholder 4">
            <a:extLst>
              <a:ext uri="{FF2B5EF4-FFF2-40B4-BE49-F238E27FC236}">
                <a16:creationId xmlns:a16="http://schemas.microsoft.com/office/drawing/2014/main" id="{5C19EA99-D30B-43FC-98C0-95734803FC5A}"/>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5" name="Date Placeholder 4">
            <a:extLst>
              <a:ext uri="{FF2B5EF4-FFF2-40B4-BE49-F238E27FC236}">
                <a16:creationId xmlns:a16="http://schemas.microsoft.com/office/drawing/2014/main" id="{3DE1BD56-F1EC-41D7-BFA4-BBD015EA46A5}"/>
              </a:ext>
            </a:extLst>
          </p:cNvPr>
          <p:cNvSpPr>
            <a:spLocks noGrp="1"/>
          </p:cNvSpPr>
          <p:nvPr>
            <p:ph type="dt" idx="2"/>
          </p:nvPr>
        </p:nvSpPr>
        <p:spPr>
          <a:xfrm>
            <a:off x="609601" y="6400800"/>
            <a:ext cx="919745" cy="365125"/>
          </a:xfrm>
        </p:spPr>
        <p:txBody>
          <a:bodyPr/>
          <a:lstStyle/>
          <a:p>
            <a:r>
              <a:rPr lang="en-US"/>
              <a:t>2023-09-01</a:t>
            </a:r>
          </a:p>
        </p:txBody>
      </p:sp>
    </p:spTree>
    <p:extLst>
      <p:ext uri="{BB962C8B-B14F-4D97-AF65-F5344CB8AC3E}">
        <p14:creationId xmlns:p14="http://schemas.microsoft.com/office/powerpoint/2010/main" val="3224515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C7BF70-12C3-4089-9E9B-6D641ED59C37}"/>
              </a:ext>
            </a:extLst>
          </p:cNvPr>
          <p:cNvSpPr>
            <a:spLocks noGrp="1"/>
          </p:cNvSpPr>
          <p:nvPr>
            <p:ph type="sldNum" sz="quarter" idx="4"/>
          </p:nvPr>
        </p:nvSpPr>
        <p:spPr/>
        <p:txBody>
          <a:bodyPr/>
          <a:lstStyle/>
          <a:p>
            <a:fld id="{ACC92CFC-D429-494E-860C-EBB75C38C3B4}" type="slidenum">
              <a:rPr lang="en-US" smtClean="0">
                <a:solidFill>
                  <a:prstClr val="black">
                    <a:tint val="75000"/>
                  </a:prstClr>
                </a:solidFill>
              </a:rPr>
              <a:pPr/>
              <a:t>61</a:t>
            </a:fld>
            <a:endParaRPr lang="en-US" dirty="0">
              <a:solidFill>
                <a:prstClr val="black">
                  <a:tint val="75000"/>
                </a:prstClr>
              </a:solidFill>
            </a:endParaRPr>
          </a:p>
        </p:txBody>
      </p:sp>
      <p:sp>
        <p:nvSpPr>
          <p:cNvPr id="2" name="Title 1">
            <a:extLst>
              <a:ext uri="{FF2B5EF4-FFF2-40B4-BE49-F238E27FC236}">
                <a16:creationId xmlns:a16="http://schemas.microsoft.com/office/drawing/2014/main" id="{20C93FEE-653F-48EE-844F-A9D82A66DBCF}"/>
              </a:ext>
            </a:extLst>
          </p:cNvPr>
          <p:cNvSpPr>
            <a:spLocks noGrp="1"/>
          </p:cNvSpPr>
          <p:nvPr>
            <p:ph type="title"/>
          </p:nvPr>
        </p:nvSpPr>
        <p:spPr/>
        <p:txBody>
          <a:bodyPr/>
          <a:lstStyle/>
          <a:p>
            <a:r>
              <a:rPr lang="en-US" sz="4000" dirty="0"/>
              <a:t>Method (2/2)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77449F-4DF9-4093-9595-A0E89C988EFF}"/>
                  </a:ext>
                </a:extLst>
              </p:cNvPr>
              <p:cNvSpPr>
                <a:spLocks noGrp="1"/>
              </p:cNvSpPr>
              <p:nvPr>
                <p:ph idx="4294967295"/>
              </p:nvPr>
            </p:nvSpPr>
            <p:spPr>
              <a:xfrm>
                <a:off x="665107" y="1104900"/>
                <a:ext cx="6399293" cy="5410200"/>
              </a:xfrm>
            </p:spPr>
            <p:txBody>
              <a:bodyPr>
                <a:normAutofit fontScale="92500" lnSpcReduction="10000"/>
              </a:bodyPr>
              <a:lstStyle/>
              <a:p>
                <a:r>
                  <a:rPr lang="en-US" dirty="0"/>
                  <a:t>The GIRO ratio for each chasing event </a:t>
                </a:r>
                <a14:m>
                  <m:oMath xmlns:m="http://schemas.openxmlformats.org/officeDocument/2006/math">
                    <m:r>
                      <a:rPr lang="en-US" i="1">
                        <a:latin typeface="Cambria Math" panose="02040503050406030204" pitchFamily="18" charset="0"/>
                      </a:rPr>
                      <m:t>𝑒</m:t>
                    </m:r>
                  </m:oMath>
                </a14:m>
                <a:r>
                  <a:rPr lang="en-US" dirty="0"/>
                  <a:t> was compared with respect to EW scan angles.</a:t>
                </a:r>
              </a:p>
              <a:p>
                <a:endParaRPr lang="en-US" dirty="0"/>
              </a:p>
              <a:p>
                <a:r>
                  <a:rPr lang="en-US" dirty="0"/>
                  <a:t>To overcome the different model bias among the chasing events, each irradiance ratio is normalized to the mean value of its chasing event at each band (Eq. 3-4).</a:t>
                </a:r>
              </a:p>
              <a:p>
                <a:pPr lvl="1"/>
                <a:r>
                  <a:rPr lang="en-US" dirty="0"/>
                  <a:t>The normalized lunar irradiance ratio is used to examine the ABI RVS variation across the EW scan mirror scan ranges.</a:t>
                </a:r>
              </a:p>
              <a:p>
                <a:endParaRPr lang="en-US" dirty="0"/>
              </a:p>
              <a:p>
                <a:r>
                  <a:rPr lang="en-US" b="0" dirty="0"/>
                  <a:t>Norm STD was computed for all chasing events norm irradiance ratio </a:t>
                </a:r>
                <a14:m>
                  <m:oMath xmlns:m="http://schemas.openxmlformats.org/officeDocument/2006/math">
                    <m:d>
                      <m:dPr>
                        <m:ctrlPr>
                          <a:rPr lang="en-US" sz="2200" b="0" i="1" smtClean="0">
                            <a:latin typeface="Cambria Math" panose="02040503050406030204" pitchFamily="18" charset="0"/>
                          </a:rPr>
                        </m:ctrlPr>
                      </m:dPr>
                      <m:e>
                        <m:r>
                          <m:rPr>
                            <m:sty m:val="p"/>
                          </m:rPr>
                          <a:rPr lang="en-US" sz="2200">
                            <a:latin typeface="Cambria Math" panose="02040503050406030204" pitchFamily="18" charset="0"/>
                          </a:rPr>
                          <m:t>NORM</m:t>
                        </m:r>
                        <m:r>
                          <a:rPr lang="en-US" sz="2200">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𝑅𝑎𝑡𝑖𝑜</m:t>
                            </m:r>
                          </m:e>
                          <m:sub>
                            <m:r>
                              <a:rPr lang="en-US" sz="2200" i="1">
                                <a:latin typeface="Cambria Math" panose="02040503050406030204" pitchFamily="18" charset="0"/>
                              </a:rPr>
                              <m:t>𝑒</m:t>
                            </m:r>
                            <m:r>
                              <a:rPr lang="en-US" sz="2200" i="1">
                                <a:latin typeface="Cambria Math" panose="02040503050406030204" pitchFamily="18" charset="0"/>
                              </a:rPr>
                              <m:t>,</m:t>
                            </m:r>
                            <m:r>
                              <a:rPr lang="en-US" sz="2200" i="1">
                                <a:latin typeface="Cambria Math" panose="02040503050406030204" pitchFamily="18" charset="0"/>
                              </a:rPr>
                              <m:t>𝑡</m:t>
                            </m:r>
                          </m:sub>
                        </m:sSub>
                        <m:r>
                          <a:rPr lang="en-US" sz="2200" i="1">
                            <a:latin typeface="Cambria Math" panose="02040503050406030204" pitchFamily="18" charset="0"/>
                          </a:rPr>
                          <m:t> </m:t>
                        </m:r>
                      </m:e>
                    </m:d>
                  </m:oMath>
                </a14:m>
                <a:r>
                  <a:rPr lang="en-US" b="0" dirty="0"/>
                  <a:t> for each ABI band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 </m:t>
                    </m:r>
                  </m:oMath>
                </a14:m>
                <a:r>
                  <a:rPr lang="en-US" dirty="0"/>
                  <a:t>(Eq. 5).</a:t>
                </a:r>
              </a:p>
              <a:p>
                <a:pPr lvl="1"/>
                <a:endParaRPr lang="en-US" b="0" dirty="0"/>
              </a:p>
              <a:p>
                <a:endParaRPr lang="en-US" dirty="0"/>
              </a:p>
            </p:txBody>
          </p:sp>
        </mc:Choice>
        <mc:Fallback xmlns="">
          <p:sp>
            <p:nvSpPr>
              <p:cNvPr id="3" name="Content Placeholder 2">
                <a:extLst>
                  <a:ext uri="{FF2B5EF4-FFF2-40B4-BE49-F238E27FC236}">
                    <a16:creationId xmlns:a16="http://schemas.microsoft.com/office/drawing/2014/main" id="{F677449F-4DF9-4093-9595-A0E89C988EFF}"/>
                  </a:ext>
                </a:extLst>
              </p:cNvPr>
              <p:cNvSpPr>
                <a:spLocks noGrp="1" noRot="1" noChangeAspect="1" noMove="1" noResize="1" noEditPoints="1" noAdjustHandles="1" noChangeArrowheads="1" noChangeShapeType="1" noTextEdit="1"/>
              </p:cNvSpPr>
              <p:nvPr>
                <p:ph idx="4294967295"/>
              </p:nvPr>
            </p:nvSpPr>
            <p:spPr>
              <a:xfrm>
                <a:off x="665107" y="1104900"/>
                <a:ext cx="6399293" cy="5410200"/>
              </a:xfrm>
              <a:blipFill>
                <a:blip r:embed="rId2"/>
                <a:stretch>
                  <a:fillRect l="-1429" t="-2477" r="-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7D18AA1-4EB2-43DD-81F5-4648947A560F}"/>
                  </a:ext>
                </a:extLst>
              </p:cNvPr>
              <p:cNvSpPr/>
              <p:nvPr/>
            </p:nvSpPr>
            <p:spPr>
              <a:xfrm>
                <a:off x="7777783" y="2948091"/>
                <a:ext cx="2828915" cy="6647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 </m:t>
                      </m:r>
                      <m:r>
                        <m:rPr>
                          <m:sty m:val="p"/>
                        </m:rPr>
                        <a:rPr lang="en-US" b="0" i="0" smtClean="0">
                          <a:latin typeface="Cambria Math" panose="02040503050406030204" pitchFamily="18" charset="0"/>
                        </a:rPr>
                        <m:t>NORM</m:t>
                      </m:r>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𝑅𝑎𝑡𝑖𝑜</m:t>
                          </m:r>
                        </m:e>
                        <m:sub>
                          <m:r>
                            <a:rPr lang="en-US" b="0" i="1" smtClean="0">
                              <a:latin typeface="Cambria Math" panose="02040503050406030204" pitchFamily="18" charset="0"/>
                            </a:rPr>
                            <m:t>𝑒</m:t>
                          </m:r>
                          <m:r>
                            <a:rPr lang="en-US" b="0" i="1" smtClean="0">
                              <a:latin typeface="Cambria Math" panose="02040503050406030204" pitchFamily="18" charset="0"/>
                            </a:rPr>
                            <m:t>,</m:t>
                          </m:r>
                          <m:r>
                            <a:rPr lang="en-US" i="1">
                              <a:latin typeface="Cambria Math" panose="02040503050406030204" pitchFamily="18" charset="0"/>
                            </a:rPr>
                            <m:t>𝑡</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𝑅𝑎𝑡𝑖𝑜</m:t>
                              </m:r>
                            </m:e>
                            <m:sub>
                              <m:r>
                                <m:rPr>
                                  <m:sty m:val="p"/>
                                </m:rPr>
                                <a:rPr lang="en-US" b="0" i="0" smtClean="0">
                                  <a:latin typeface="Cambria Math" panose="02040503050406030204" pitchFamily="18" charset="0"/>
                                </a:rPr>
                                <m:t>e</m:t>
                              </m:r>
                              <m:r>
                                <a:rPr lang="en-US" i="0">
                                  <a:latin typeface="Cambria Math" panose="02040503050406030204" pitchFamily="18" charset="0"/>
                                </a:rPr>
                                <m:t>,</m:t>
                              </m:r>
                              <m:r>
                                <a:rPr lang="en-US" i="1">
                                  <a:latin typeface="Cambria Math" panose="02040503050406030204" pitchFamily="18" charset="0"/>
                                </a:rPr>
                                <m:t>𝑡</m:t>
                              </m:r>
                            </m:sub>
                          </m:sSub>
                        </m:num>
                        <m:den>
                          <m:acc>
                            <m:accPr>
                              <m:chr m:val="̅"/>
                              <m:ctrlPr>
                                <a:rPr lang="en-US" i="1" smtClean="0">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𝑅𝑎𝑡𝑖𝑜</m:t>
                                  </m:r>
                                </m:e>
                                <m:sub>
                                  <m:r>
                                    <a:rPr lang="en-US" i="1">
                                      <a:latin typeface="Cambria Math" panose="02040503050406030204" pitchFamily="18" charset="0"/>
                                    </a:rPr>
                                    <m:t>𝑒</m:t>
                                  </m:r>
                                </m:sub>
                              </m:sSub>
                            </m:e>
                          </m:acc>
                        </m:den>
                      </m:f>
                    </m:oMath>
                  </m:oMathPara>
                </a14:m>
                <a:endParaRPr lang="en-US" dirty="0"/>
              </a:p>
            </p:txBody>
          </p:sp>
        </mc:Choice>
        <mc:Fallback xmlns="">
          <p:sp>
            <p:nvSpPr>
              <p:cNvPr id="6" name="Rectangle 5">
                <a:extLst>
                  <a:ext uri="{FF2B5EF4-FFF2-40B4-BE49-F238E27FC236}">
                    <a16:creationId xmlns:a16="http://schemas.microsoft.com/office/drawing/2014/main" id="{27D18AA1-4EB2-43DD-81F5-4648947A560F}"/>
                  </a:ext>
                </a:extLst>
              </p:cNvPr>
              <p:cNvSpPr>
                <a:spLocks noRot="1" noChangeAspect="1" noMove="1" noResize="1" noEditPoints="1" noAdjustHandles="1" noChangeArrowheads="1" noChangeShapeType="1" noTextEdit="1"/>
              </p:cNvSpPr>
              <p:nvPr/>
            </p:nvSpPr>
            <p:spPr>
              <a:xfrm>
                <a:off x="7777783" y="2948091"/>
                <a:ext cx="2828915" cy="6647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4A6DE74-A92B-4F82-A679-2B298112DC86}"/>
                  </a:ext>
                </a:extLst>
              </p:cNvPr>
              <p:cNvSpPr/>
              <p:nvPr/>
            </p:nvSpPr>
            <p:spPr>
              <a:xfrm>
                <a:off x="7781671" y="1607259"/>
                <a:ext cx="2676374" cy="3865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𝑅𝑎𝑡𝑖𝑜</m:t>
                              </m:r>
                            </m:e>
                            <m:sub>
                              <m:r>
                                <a:rPr lang="en-US" b="0" i="1" smtClean="0">
                                  <a:latin typeface="Cambria Math" panose="02040503050406030204" pitchFamily="18" charset="0"/>
                                </a:rPr>
                                <m:t>𝑒</m:t>
                              </m:r>
                            </m:sub>
                          </m:sSub>
                        </m:e>
                      </m:acc>
                      <m:r>
                        <a:rPr lang="en-US" i="0">
                          <a:latin typeface="Cambria Math" panose="02040503050406030204" pitchFamily="18" charset="0"/>
                        </a:rPr>
                        <m:t>=</m:t>
                      </m:r>
                      <m:r>
                        <m:rPr>
                          <m:sty m:val="p"/>
                        </m:rPr>
                        <a:rPr lang="en-US" b="0" i="0" smtClean="0">
                          <a:latin typeface="Cambria Math" panose="02040503050406030204" pitchFamily="18" charset="0"/>
                        </a:rPr>
                        <m:t>mean</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a:latin typeface="Cambria Math" panose="02040503050406030204" pitchFamily="18" charset="0"/>
                            </a:rPr>
                            <m:t>Ratio</m:t>
                          </m:r>
                        </m:e>
                        <m:sub>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𝑡</m:t>
                          </m:r>
                        </m:sub>
                      </m:sSub>
                      <m:r>
                        <a:rPr lang="en-US" b="0" i="0" smtClean="0">
                          <a:latin typeface="Cambria Math" panose="02040503050406030204" pitchFamily="18" charset="0"/>
                        </a:rPr>
                        <m:t>)</m:t>
                      </m:r>
                    </m:oMath>
                  </m:oMathPara>
                </a14:m>
                <a:endParaRPr lang="en-US" dirty="0"/>
              </a:p>
            </p:txBody>
          </p:sp>
        </mc:Choice>
        <mc:Fallback xmlns="">
          <p:sp>
            <p:nvSpPr>
              <p:cNvPr id="8" name="Rectangle 7">
                <a:extLst>
                  <a:ext uri="{FF2B5EF4-FFF2-40B4-BE49-F238E27FC236}">
                    <a16:creationId xmlns:a16="http://schemas.microsoft.com/office/drawing/2014/main" id="{E4A6DE74-A92B-4F82-A679-2B298112DC86}"/>
                  </a:ext>
                </a:extLst>
              </p:cNvPr>
              <p:cNvSpPr>
                <a:spLocks noRot="1" noChangeAspect="1" noMove="1" noResize="1" noEditPoints="1" noAdjustHandles="1" noChangeArrowheads="1" noChangeShapeType="1" noTextEdit="1"/>
              </p:cNvSpPr>
              <p:nvPr/>
            </p:nvSpPr>
            <p:spPr>
              <a:xfrm>
                <a:off x="7781671" y="1607259"/>
                <a:ext cx="2676374" cy="386581"/>
              </a:xfrm>
              <a:prstGeom prst="rect">
                <a:avLst/>
              </a:prstGeom>
              <a:blipFill>
                <a:blip r:embed="rId4"/>
                <a:stretch>
                  <a:fillRect b="-952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38ED34D-0993-40B0-8596-778BA71D619E}"/>
              </a:ext>
            </a:extLst>
          </p:cNvPr>
          <p:cNvSpPr txBox="1"/>
          <p:nvPr/>
        </p:nvSpPr>
        <p:spPr>
          <a:xfrm>
            <a:off x="11305518" y="1604715"/>
            <a:ext cx="442750" cy="369332"/>
          </a:xfrm>
          <a:prstGeom prst="rect">
            <a:avLst/>
          </a:prstGeom>
          <a:noFill/>
        </p:spPr>
        <p:txBody>
          <a:bodyPr wrap="none" rtlCol="0">
            <a:spAutoFit/>
          </a:bodyPr>
          <a:lstStyle/>
          <a:p>
            <a:r>
              <a:rPr lang="en-US" dirty="0"/>
              <a:t>(3)</a:t>
            </a:r>
          </a:p>
        </p:txBody>
      </p:sp>
      <p:sp>
        <p:nvSpPr>
          <p:cNvPr id="10" name="TextBox 9">
            <a:extLst>
              <a:ext uri="{FF2B5EF4-FFF2-40B4-BE49-F238E27FC236}">
                <a16:creationId xmlns:a16="http://schemas.microsoft.com/office/drawing/2014/main" id="{0389DC5A-5BC1-4D1C-93AA-E3467208D431}"/>
              </a:ext>
            </a:extLst>
          </p:cNvPr>
          <p:cNvSpPr txBox="1"/>
          <p:nvPr/>
        </p:nvSpPr>
        <p:spPr>
          <a:xfrm>
            <a:off x="11342724" y="2979380"/>
            <a:ext cx="492932" cy="369332"/>
          </a:xfrm>
          <a:prstGeom prst="rect">
            <a:avLst/>
          </a:prstGeom>
          <a:noFill/>
        </p:spPr>
        <p:txBody>
          <a:bodyPr wrap="square" rtlCol="0">
            <a:spAutoFit/>
          </a:bodyPr>
          <a:lstStyle/>
          <a:p>
            <a:r>
              <a:rPr lang="en-US" dirty="0"/>
              <a:t>(4)</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2EF131A-04AA-4FAC-AF9E-E48F4A434945}"/>
                  </a:ext>
                </a:extLst>
              </p:cNvPr>
              <p:cNvSpPr/>
              <p:nvPr/>
            </p:nvSpPr>
            <p:spPr>
              <a:xfrm>
                <a:off x="7577633" y="4703584"/>
                <a:ext cx="3684662" cy="621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i="1" smtClean="0">
                              <a:latin typeface="Cambria Math" panose="02040503050406030204" pitchFamily="18" charset="0"/>
                            </a:rPr>
                            <m:t>𝑁𝑂𝑅𝑀</m:t>
                          </m:r>
                          <m:r>
                            <a:rPr lang="en-US" sz="1600" i="1" smtClean="0">
                              <a:latin typeface="Cambria Math" panose="02040503050406030204" pitchFamily="18" charset="0"/>
                            </a:rPr>
                            <m:t> </m:t>
                          </m:r>
                          <m:r>
                            <a:rPr lang="en-US" sz="1600" i="1" smtClean="0">
                              <a:latin typeface="Cambria Math" panose="02040503050406030204" pitchFamily="18" charset="0"/>
                            </a:rPr>
                            <m:t>𝑆𝑇𝐷</m:t>
                          </m:r>
                        </m:e>
                        <m:sub>
                          <m:r>
                            <a:rPr lang="en-US" sz="1600" b="0" i="1" smtClean="0">
                              <a:latin typeface="Cambria Math" panose="02040503050406030204" pitchFamily="18" charset="0"/>
                            </a:rPr>
                            <m:t>𝑏</m:t>
                          </m:r>
                        </m:sub>
                      </m:sSub>
                      <m:r>
                        <a:rPr lang="en-US" sz="1600" b="0" i="1" smtClean="0">
                          <a:latin typeface="Cambria Math" panose="02040503050406030204" pitchFamily="18" charset="0"/>
                        </a:rPr>
                        <m:t> </m:t>
                      </m:r>
                      <m:r>
                        <a:rPr lang="en-US" sz="1600" i="0">
                          <a:latin typeface="Cambria Math" panose="020405030504060302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𝑆𝑇𝐷</m:t>
                          </m:r>
                          <m:r>
                            <a:rPr lang="en-US" sz="1600" b="0" i="1" smtClean="0">
                              <a:latin typeface="Cambria Math" panose="02040503050406030204" pitchFamily="18" charset="0"/>
                            </a:rPr>
                            <m:t> (</m:t>
                          </m:r>
                          <m:r>
                            <m:rPr>
                              <m:sty m:val="p"/>
                            </m:rPr>
                            <a:rPr lang="en-US" sz="1600">
                              <a:latin typeface="Cambria Math" panose="02040503050406030204" pitchFamily="18" charset="0"/>
                            </a:rPr>
                            <m:t>NORM</m:t>
                          </m:r>
                          <m:r>
                            <a:rPr lang="en-US" sz="160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𝑅𝑎𝑡𝑖𝑜</m:t>
                              </m:r>
                            </m:e>
                            <m:sub>
                              <m:r>
                                <a:rPr lang="en-US" sz="1600" i="1">
                                  <a:latin typeface="Cambria Math" panose="02040503050406030204" pitchFamily="18" charset="0"/>
                                </a:rPr>
                                <m:t>𝑒</m:t>
                              </m:r>
                              <m:r>
                                <a:rPr lang="en-US" sz="1600" i="1">
                                  <a:latin typeface="Cambria Math" panose="02040503050406030204" pitchFamily="18" charset="0"/>
                                </a:rPr>
                                <m:t>,</m:t>
                              </m:r>
                              <m:r>
                                <a:rPr lang="en-US" sz="1600" i="1">
                                  <a:latin typeface="Cambria Math" panose="02040503050406030204" pitchFamily="18" charset="0"/>
                                </a:rPr>
                                <m:t>𝑡</m:t>
                              </m:r>
                            </m:sub>
                          </m:sSub>
                          <m:r>
                            <a:rPr lang="en-US" sz="1600" b="0" i="1" smtClean="0">
                              <a:latin typeface="Cambria Math" panose="02040503050406030204" pitchFamily="18" charset="0"/>
                            </a:rPr>
                            <m:t>)</m:t>
                          </m:r>
                        </m:num>
                        <m:den>
                          <m:r>
                            <a:rPr lang="en-US" sz="1600" b="0" i="1" smtClean="0">
                              <a:latin typeface="Cambria Math" panose="02040503050406030204" pitchFamily="18" charset="0"/>
                            </a:rPr>
                            <m:t>𝑀𝑒𝑎𝑛</m:t>
                          </m:r>
                          <m:r>
                            <a:rPr lang="en-US" sz="1600" i="1">
                              <a:latin typeface="Cambria Math" panose="02040503050406030204" pitchFamily="18" charset="0"/>
                            </a:rPr>
                            <m:t> (</m:t>
                          </m:r>
                          <m:r>
                            <m:rPr>
                              <m:sty m:val="p"/>
                            </m:rPr>
                            <a:rPr lang="en-US" sz="1600">
                              <a:latin typeface="Cambria Math" panose="02040503050406030204" pitchFamily="18" charset="0"/>
                            </a:rPr>
                            <m:t>NORM</m:t>
                          </m:r>
                          <m:r>
                            <a:rPr lang="en-US" sz="160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𝑅𝑎𝑡𝑖𝑜</m:t>
                              </m:r>
                            </m:e>
                            <m:sub>
                              <m:r>
                                <a:rPr lang="en-US" sz="1600" i="1">
                                  <a:latin typeface="Cambria Math" panose="02040503050406030204" pitchFamily="18" charset="0"/>
                                </a:rPr>
                                <m:t>𝑒</m:t>
                              </m:r>
                              <m:r>
                                <a:rPr lang="en-US" sz="1600" i="1">
                                  <a:latin typeface="Cambria Math" panose="02040503050406030204" pitchFamily="18" charset="0"/>
                                </a:rPr>
                                <m:t>,</m:t>
                              </m:r>
                              <m:r>
                                <a:rPr lang="en-US" sz="1600" i="1">
                                  <a:latin typeface="Cambria Math" panose="02040503050406030204" pitchFamily="18" charset="0"/>
                                </a:rPr>
                                <m:t>𝑡</m:t>
                              </m:r>
                            </m:sub>
                          </m:sSub>
                          <m:r>
                            <a:rPr lang="en-US" sz="1600" i="1">
                              <a:latin typeface="Cambria Math" panose="02040503050406030204" pitchFamily="18" charset="0"/>
                            </a:rPr>
                            <m:t>)</m:t>
                          </m:r>
                        </m:den>
                      </m:f>
                    </m:oMath>
                  </m:oMathPara>
                </a14:m>
                <a:endParaRPr lang="en-US" dirty="0"/>
              </a:p>
            </p:txBody>
          </p:sp>
        </mc:Choice>
        <mc:Fallback xmlns="">
          <p:sp>
            <p:nvSpPr>
              <p:cNvPr id="13" name="Rectangle 12">
                <a:extLst>
                  <a:ext uri="{FF2B5EF4-FFF2-40B4-BE49-F238E27FC236}">
                    <a16:creationId xmlns:a16="http://schemas.microsoft.com/office/drawing/2014/main" id="{62EF131A-04AA-4FAC-AF9E-E48F4A434945}"/>
                  </a:ext>
                </a:extLst>
              </p:cNvPr>
              <p:cNvSpPr>
                <a:spLocks noRot="1" noChangeAspect="1" noMove="1" noResize="1" noEditPoints="1" noAdjustHandles="1" noChangeArrowheads="1" noChangeShapeType="1" noTextEdit="1"/>
              </p:cNvSpPr>
              <p:nvPr/>
            </p:nvSpPr>
            <p:spPr>
              <a:xfrm>
                <a:off x="7577633" y="4703584"/>
                <a:ext cx="3684662" cy="621773"/>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ECB73D2-7ECC-45B2-A2B1-4F0FCAB6E997}"/>
              </a:ext>
            </a:extLst>
          </p:cNvPr>
          <p:cNvSpPr txBox="1"/>
          <p:nvPr/>
        </p:nvSpPr>
        <p:spPr>
          <a:xfrm>
            <a:off x="11367815" y="4723377"/>
            <a:ext cx="442750" cy="369332"/>
          </a:xfrm>
          <a:prstGeom prst="rect">
            <a:avLst/>
          </a:prstGeom>
          <a:noFill/>
        </p:spPr>
        <p:txBody>
          <a:bodyPr wrap="none" rtlCol="0">
            <a:spAutoFit/>
          </a:bodyPr>
          <a:lstStyle/>
          <a:p>
            <a:r>
              <a:rPr lang="en-US" dirty="0"/>
              <a:t>(5)</a:t>
            </a:r>
          </a:p>
        </p:txBody>
      </p:sp>
      <p:sp>
        <p:nvSpPr>
          <p:cNvPr id="11" name="Footer Placeholder 4">
            <a:extLst>
              <a:ext uri="{FF2B5EF4-FFF2-40B4-BE49-F238E27FC236}">
                <a16:creationId xmlns:a16="http://schemas.microsoft.com/office/drawing/2014/main" id="{64B2A187-2154-46A4-93B5-A995B21AED00}"/>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5" name="Date Placeholder 4">
            <a:extLst>
              <a:ext uri="{FF2B5EF4-FFF2-40B4-BE49-F238E27FC236}">
                <a16:creationId xmlns:a16="http://schemas.microsoft.com/office/drawing/2014/main" id="{187AF4C4-5A0B-4B75-B46A-EDF73DE7AD79}"/>
              </a:ext>
            </a:extLst>
          </p:cNvPr>
          <p:cNvSpPr>
            <a:spLocks noGrp="1"/>
          </p:cNvSpPr>
          <p:nvPr>
            <p:ph type="dt" idx="2"/>
          </p:nvPr>
        </p:nvSpPr>
        <p:spPr>
          <a:xfrm>
            <a:off x="609601" y="6400800"/>
            <a:ext cx="919745" cy="365125"/>
          </a:xfrm>
        </p:spPr>
        <p:txBody>
          <a:bodyPr/>
          <a:lstStyle/>
          <a:p>
            <a:r>
              <a:rPr lang="en-US"/>
              <a:t>2023-09-01</a:t>
            </a:r>
          </a:p>
        </p:txBody>
      </p:sp>
    </p:spTree>
    <p:extLst>
      <p:ext uri="{BB962C8B-B14F-4D97-AF65-F5344CB8AC3E}">
        <p14:creationId xmlns:p14="http://schemas.microsoft.com/office/powerpoint/2010/main" val="2164678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7E64-B334-4AAD-B6E7-838D7669EEA6}"/>
              </a:ext>
            </a:extLst>
          </p:cNvPr>
          <p:cNvSpPr>
            <a:spLocks noGrp="1"/>
          </p:cNvSpPr>
          <p:nvPr>
            <p:ph type="title"/>
          </p:nvPr>
        </p:nvSpPr>
        <p:spPr/>
        <p:txBody>
          <a:bodyPr/>
          <a:lstStyle/>
          <a:p>
            <a:r>
              <a:rPr lang="en-US" sz="4000" dirty="0"/>
              <a:t>Single Event Results (2022-10-10)</a:t>
            </a:r>
          </a:p>
        </p:txBody>
      </p:sp>
      <p:pic>
        <p:nvPicPr>
          <p:cNvPr id="6" name="Content Placeholder 5">
            <a:extLst>
              <a:ext uri="{FF2B5EF4-FFF2-40B4-BE49-F238E27FC236}">
                <a16:creationId xmlns:a16="http://schemas.microsoft.com/office/drawing/2014/main" id="{AA653952-4F74-4F1B-96E0-92EDADA0389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66800" y="1134944"/>
            <a:ext cx="10629900" cy="4592141"/>
          </a:xfrm>
        </p:spPr>
      </p:pic>
      <p:sp>
        <p:nvSpPr>
          <p:cNvPr id="11" name="Content Placeholder 5">
            <a:extLst>
              <a:ext uri="{FF2B5EF4-FFF2-40B4-BE49-F238E27FC236}">
                <a16:creationId xmlns:a16="http://schemas.microsoft.com/office/drawing/2014/main" id="{0866D56B-3C4B-4710-A236-51F348D2B390}"/>
              </a:ext>
            </a:extLst>
          </p:cNvPr>
          <p:cNvSpPr txBox="1">
            <a:spLocks/>
          </p:cNvSpPr>
          <p:nvPr/>
        </p:nvSpPr>
        <p:spPr>
          <a:xfrm>
            <a:off x="571500" y="5895245"/>
            <a:ext cx="11201400" cy="504762"/>
          </a:xfrm>
          <a:prstGeom prst="rect">
            <a:avLst/>
          </a:prstGeom>
        </p:spPr>
        <p:txBody>
          <a:bodyPr/>
          <a:lstStyle>
            <a:lvl1pPr marL="342900" indent="-342900" algn="l" defTabSz="457200" rtl="0" eaLnBrk="1" latinLnBrk="0" hangingPunct="1">
              <a:spcBef>
                <a:spcPct val="20000"/>
              </a:spcBef>
              <a:buFont typeface="Arial"/>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Wingdings" panose="05000000000000000000" pitchFamily="2" charset="2"/>
              <a:buChar char="Ø"/>
              <a:defRPr sz="1100" kern="1200">
                <a:solidFill>
                  <a:srgbClr val="FF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0" dirty="0"/>
              <a:t>Self-consistent result. Normalized lunar irradiance ratio is within ±0.5% at all the 6 VNIR bands.</a:t>
            </a:r>
          </a:p>
        </p:txBody>
      </p:sp>
      <p:sp>
        <p:nvSpPr>
          <p:cNvPr id="5" name="Date Placeholder 4">
            <a:extLst>
              <a:ext uri="{FF2B5EF4-FFF2-40B4-BE49-F238E27FC236}">
                <a16:creationId xmlns:a16="http://schemas.microsoft.com/office/drawing/2014/main" id="{A2031379-3D0E-41EB-A4A1-878AEC980D40}"/>
              </a:ext>
            </a:extLst>
          </p:cNvPr>
          <p:cNvSpPr>
            <a:spLocks noGrp="1"/>
          </p:cNvSpPr>
          <p:nvPr>
            <p:ph type="dt" sz="half" idx="2"/>
          </p:nvPr>
        </p:nvSpPr>
        <p:spPr/>
        <p:txBody>
          <a:bodyPr/>
          <a:lstStyle/>
          <a:p>
            <a:r>
              <a:rPr lang="en-US"/>
              <a:t>2023-09-01</a:t>
            </a:r>
            <a:endParaRPr lang="en-US" dirty="0"/>
          </a:p>
        </p:txBody>
      </p:sp>
      <p:sp>
        <p:nvSpPr>
          <p:cNvPr id="8" name="Footer Placeholder 7">
            <a:extLst>
              <a:ext uri="{FF2B5EF4-FFF2-40B4-BE49-F238E27FC236}">
                <a16:creationId xmlns:a16="http://schemas.microsoft.com/office/drawing/2014/main" id="{B437B855-B8C3-4384-B459-CE10BD52AB67}"/>
              </a:ext>
            </a:extLst>
          </p:cNvPr>
          <p:cNvSpPr>
            <a:spLocks noGrp="1"/>
          </p:cNvSpPr>
          <p:nvPr>
            <p:ph type="ftr" sz="quarter" idx="3"/>
          </p:nvPr>
        </p:nvSpPr>
        <p:spPr/>
        <p:txBody>
          <a:bodyPr/>
          <a:lstStyle/>
          <a:p>
            <a:r>
              <a:rPr lang="en-US"/>
              <a:t>Full Validation PS-PVR for GOES-18 ABI L1b Products</a:t>
            </a:r>
            <a:endParaRPr lang="en-US" dirty="0"/>
          </a:p>
        </p:txBody>
      </p:sp>
      <p:sp>
        <p:nvSpPr>
          <p:cNvPr id="9" name="Slide Number Placeholder 8">
            <a:extLst>
              <a:ext uri="{FF2B5EF4-FFF2-40B4-BE49-F238E27FC236}">
                <a16:creationId xmlns:a16="http://schemas.microsoft.com/office/drawing/2014/main" id="{A43DA37B-7B4A-4C79-AF20-9634D64EB896}"/>
              </a:ext>
            </a:extLst>
          </p:cNvPr>
          <p:cNvSpPr>
            <a:spLocks noGrp="1"/>
          </p:cNvSpPr>
          <p:nvPr>
            <p:ph type="sldNum" sz="quarter" idx="4"/>
          </p:nvPr>
        </p:nvSpPr>
        <p:spPr/>
        <p:txBody>
          <a:bodyPr/>
          <a:lstStyle/>
          <a:p>
            <a:fld id="{24AD0344-B142-42FF-A24F-67F68BAAC27D}" type="slidenum">
              <a:rPr lang="en-US" smtClean="0"/>
              <a:pPr/>
              <a:t>62</a:t>
            </a:fld>
            <a:endParaRPr lang="en-US" dirty="0"/>
          </a:p>
        </p:txBody>
      </p:sp>
    </p:spTree>
    <p:extLst>
      <p:ext uri="{BB962C8B-B14F-4D97-AF65-F5344CB8AC3E}">
        <p14:creationId xmlns:p14="http://schemas.microsoft.com/office/powerpoint/2010/main" val="1020990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4000" dirty="0"/>
              <a:t>Results</a:t>
            </a:r>
            <a:r>
              <a:rPr lang="en-US" sz="4000" dirty="0"/>
              <a:t> for</a:t>
            </a:r>
            <a:r>
              <a:rPr sz="4000" dirty="0"/>
              <a:t> G18 Band </a:t>
            </a:r>
            <a:r>
              <a:rPr lang="en-US" sz="4000" dirty="0"/>
              <a:t>1 &amp; 2</a:t>
            </a:r>
            <a:endParaRPr sz="4000" dirty="0"/>
          </a:p>
        </p:txBody>
      </p:sp>
      <p:sp>
        <p:nvSpPr>
          <p:cNvPr id="3" name="Slide Number Placeholder 2">
            <a:extLst>
              <a:ext uri="{FF2B5EF4-FFF2-40B4-BE49-F238E27FC236}">
                <a16:creationId xmlns:a16="http://schemas.microsoft.com/office/drawing/2014/main" id="{D3F14426-30C3-4B6F-8601-3A3B1BEB3EE9}"/>
              </a:ext>
            </a:extLst>
          </p:cNvPr>
          <p:cNvSpPr>
            <a:spLocks noGrp="1"/>
          </p:cNvSpPr>
          <p:nvPr>
            <p:ph type="sldNum" sz="quarter" idx="4"/>
          </p:nvPr>
        </p:nvSpPr>
        <p:spPr/>
        <p:txBody>
          <a:bodyPr/>
          <a:lstStyle/>
          <a:p>
            <a:fld id="{ACC92CFC-D429-494E-860C-EBB75C38C3B4}" type="slidenum">
              <a:rPr lang="en-US" smtClean="0">
                <a:solidFill>
                  <a:prstClr val="black">
                    <a:tint val="75000"/>
                  </a:prstClr>
                </a:solidFill>
              </a:rPr>
              <a:pPr/>
              <a:t>63</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D660C26A-4ADD-43B9-AFCF-C66432279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45" y="988089"/>
            <a:ext cx="3090672" cy="2906274"/>
          </a:xfrm>
          <a:prstGeom prst="rect">
            <a:avLst/>
          </a:prstGeom>
        </p:spPr>
      </p:pic>
      <p:sp>
        <p:nvSpPr>
          <p:cNvPr id="6" name="Text Placeholder 2">
            <a:extLst>
              <a:ext uri="{FF2B5EF4-FFF2-40B4-BE49-F238E27FC236}">
                <a16:creationId xmlns:a16="http://schemas.microsoft.com/office/drawing/2014/main" id="{570004E4-EC0A-4398-B90B-854B2C839D64}"/>
              </a:ext>
            </a:extLst>
          </p:cNvPr>
          <p:cNvSpPr txBox="1">
            <a:spLocks/>
          </p:cNvSpPr>
          <p:nvPr/>
        </p:nvSpPr>
        <p:spPr>
          <a:xfrm>
            <a:off x="609600" y="4105469"/>
            <a:ext cx="4108108" cy="2250881"/>
          </a:xfrm>
          <a:prstGeom prst="rect">
            <a:avLst/>
          </a:prstGeom>
        </p:spPr>
        <p:txBody>
          <a:bodyPr>
            <a:normAutofit/>
          </a:bodyPr>
          <a:lstStyle>
            <a:lvl1pPr marL="342900" indent="-342900" algn="l" defTabSz="457200" rtl="0" eaLnBrk="1" latinLnBrk="0" hangingPunct="1">
              <a:spcBef>
                <a:spcPct val="20000"/>
              </a:spcBef>
              <a:buFont typeface="Arial"/>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Wingdings" panose="05000000000000000000" pitchFamily="2" charset="2"/>
              <a:buChar char="Ø"/>
              <a:defRPr sz="1100" kern="1200">
                <a:solidFill>
                  <a:srgbClr val="FF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The initial results indicate the largest RVS variation is observed for band 1, and to a less extent in Band 2.</a:t>
            </a:r>
          </a:p>
          <a:p>
            <a:pPr lvl="1"/>
            <a:r>
              <a:rPr lang="en-US" b="0" dirty="0"/>
              <a:t>Similar observations for G16/G17.</a:t>
            </a:r>
          </a:p>
          <a:p>
            <a:endParaRPr lang="en-US" dirty="0"/>
          </a:p>
        </p:txBody>
      </p:sp>
      <p:pic>
        <p:nvPicPr>
          <p:cNvPr id="7" name="Picture 6" descr="temp2.png">
            <a:extLst>
              <a:ext uri="{FF2B5EF4-FFF2-40B4-BE49-F238E27FC236}">
                <a16:creationId xmlns:a16="http://schemas.microsoft.com/office/drawing/2014/main" id="{94A95691-E1B6-465D-B9A6-53528BB5D67A}"/>
              </a:ext>
            </a:extLst>
          </p:cNvPr>
          <p:cNvPicPr>
            <a:picLocks noChangeAspect="1"/>
          </p:cNvPicPr>
          <p:nvPr/>
        </p:nvPicPr>
        <p:blipFill>
          <a:blip r:embed="rId3"/>
          <a:stretch>
            <a:fillRect/>
          </a:stretch>
        </p:blipFill>
        <p:spPr>
          <a:xfrm>
            <a:off x="4717708" y="922733"/>
            <a:ext cx="6864692" cy="2638452"/>
          </a:xfrm>
          <a:prstGeom prst="rect">
            <a:avLst/>
          </a:prstGeom>
        </p:spPr>
      </p:pic>
      <p:pic>
        <p:nvPicPr>
          <p:cNvPr id="9" name="Picture 8" descr="temp2.png">
            <a:extLst>
              <a:ext uri="{FF2B5EF4-FFF2-40B4-BE49-F238E27FC236}">
                <a16:creationId xmlns:a16="http://schemas.microsoft.com/office/drawing/2014/main" id="{7AB31365-43B9-47F2-A5D7-4A647418FB6E}"/>
              </a:ext>
            </a:extLst>
          </p:cNvPr>
          <p:cNvPicPr>
            <a:picLocks noChangeAspect="1"/>
          </p:cNvPicPr>
          <p:nvPr/>
        </p:nvPicPr>
        <p:blipFill>
          <a:blip r:embed="rId4"/>
          <a:stretch>
            <a:fillRect/>
          </a:stretch>
        </p:blipFill>
        <p:spPr>
          <a:xfrm>
            <a:off x="4717708" y="3425890"/>
            <a:ext cx="6864692" cy="2638452"/>
          </a:xfrm>
          <a:prstGeom prst="rect">
            <a:avLst/>
          </a:prstGeom>
        </p:spPr>
      </p:pic>
      <p:sp>
        <p:nvSpPr>
          <p:cNvPr id="10" name="Footer Placeholder 4">
            <a:extLst>
              <a:ext uri="{FF2B5EF4-FFF2-40B4-BE49-F238E27FC236}">
                <a16:creationId xmlns:a16="http://schemas.microsoft.com/office/drawing/2014/main" id="{AD12E518-B648-43D3-9F29-217A67F66D84}"/>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5" name="Date Placeholder 4">
            <a:extLst>
              <a:ext uri="{FF2B5EF4-FFF2-40B4-BE49-F238E27FC236}">
                <a16:creationId xmlns:a16="http://schemas.microsoft.com/office/drawing/2014/main" id="{B5939E9A-2E52-4305-B12D-704A783AA700}"/>
              </a:ext>
            </a:extLst>
          </p:cNvPr>
          <p:cNvSpPr>
            <a:spLocks noGrp="1"/>
          </p:cNvSpPr>
          <p:nvPr>
            <p:ph type="dt" sz="half" idx="2"/>
          </p:nvPr>
        </p:nvSpPr>
        <p:spPr/>
        <p:txBody>
          <a:bodyPr/>
          <a:lstStyle/>
          <a:p>
            <a:r>
              <a:rPr lang="en-US"/>
              <a:t>2023-09-01</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Results for G18 Band </a:t>
            </a:r>
            <a:r>
              <a:rPr sz="4000" dirty="0"/>
              <a:t>3</a:t>
            </a:r>
            <a:r>
              <a:rPr lang="en-US" sz="4000" dirty="0"/>
              <a:t> &amp; 4</a:t>
            </a:r>
            <a:endParaRPr sz="4000" dirty="0"/>
          </a:p>
        </p:txBody>
      </p:sp>
      <p:sp>
        <p:nvSpPr>
          <p:cNvPr id="3" name="Slide Number Placeholder 2">
            <a:extLst>
              <a:ext uri="{FF2B5EF4-FFF2-40B4-BE49-F238E27FC236}">
                <a16:creationId xmlns:a16="http://schemas.microsoft.com/office/drawing/2014/main" id="{349170F2-4A8C-4B81-9C22-FAD8349194FA}"/>
              </a:ext>
            </a:extLst>
          </p:cNvPr>
          <p:cNvSpPr>
            <a:spLocks noGrp="1"/>
          </p:cNvSpPr>
          <p:nvPr>
            <p:ph type="sldNum" sz="quarter" idx="4"/>
          </p:nvPr>
        </p:nvSpPr>
        <p:spPr/>
        <p:txBody>
          <a:bodyPr/>
          <a:lstStyle/>
          <a:p>
            <a:fld id="{ACC92CFC-D429-494E-860C-EBB75C38C3B4}" type="slidenum">
              <a:rPr lang="en-US" smtClean="0">
                <a:solidFill>
                  <a:prstClr val="black">
                    <a:tint val="75000"/>
                  </a:prstClr>
                </a:solidFill>
              </a:rPr>
              <a:pPr/>
              <a:t>64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4014AF58-CC60-4BD5-BA15-7BBD6E438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45" y="988089"/>
            <a:ext cx="3090672" cy="2906274"/>
          </a:xfrm>
          <a:prstGeom prst="rect">
            <a:avLst/>
          </a:prstGeom>
        </p:spPr>
      </p:pic>
      <p:sp>
        <p:nvSpPr>
          <p:cNvPr id="10" name="Footer Placeholder 4">
            <a:extLst>
              <a:ext uri="{FF2B5EF4-FFF2-40B4-BE49-F238E27FC236}">
                <a16:creationId xmlns:a16="http://schemas.microsoft.com/office/drawing/2014/main" id="{580F5420-CF2D-422F-8776-0B3CDC1D6353}"/>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pic>
        <p:nvPicPr>
          <p:cNvPr id="11" name="Picture 10" descr="temp2.png">
            <a:extLst>
              <a:ext uri="{FF2B5EF4-FFF2-40B4-BE49-F238E27FC236}">
                <a16:creationId xmlns:a16="http://schemas.microsoft.com/office/drawing/2014/main" id="{A26D3246-3B9E-415A-A81A-B0BC43972959}"/>
              </a:ext>
            </a:extLst>
          </p:cNvPr>
          <p:cNvPicPr>
            <a:picLocks noChangeAspect="1"/>
          </p:cNvPicPr>
          <p:nvPr/>
        </p:nvPicPr>
        <p:blipFill>
          <a:blip r:embed="rId3"/>
          <a:stretch>
            <a:fillRect/>
          </a:stretch>
        </p:blipFill>
        <p:spPr>
          <a:xfrm>
            <a:off x="4714875" y="919163"/>
            <a:ext cx="6862763" cy="2638452"/>
          </a:xfrm>
          <a:prstGeom prst="rect">
            <a:avLst/>
          </a:prstGeom>
        </p:spPr>
      </p:pic>
      <p:pic>
        <p:nvPicPr>
          <p:cNvPr id="12" name="Picture 11" descr="temp2.png">
            <a:extLst>
              <a:ext uri="{FF2B5EF4-FFF2-40B4-BE49-F238E27FC236}">
                <a16:creationId xmlns:a16="http://schemas.microsoft.com/office/drawing/2014/main" id="{E90B3605-1A5D-431D-A321-81A974F4AA40}"/>
              </a:ext>
            </a:extLst>
          </p:cNvPr>
          <p:cNvPicPr>
            <a:picLocks noChangeAspect="1"/>
          </p:cNvPicPr>
          <p:nvPr/>
        </p:nvPicPr>
        <p:blipFill>
          <a:blip r:embed="rId4"/>
          <a:stretch>
            <a:fillRect/>
          </a:stretch>
        </p:blipFill>
        <p:spPr>
          <a:xfrm>
            <a:off x="4714875" y="3425889"/>
            <a:ext cx="6869905" cy="2638453"/>
          </a:xfrm>
          <a:prstGeom prst="rect">
            <a:avLst/>
          </a:prstGeom>
        </p:spPr>
      </p:pic>
      <p:sp>
        <p:nvSpPr>
          <p:cNvPr id="13" name="Text Placeholder 2">
            <a:extLst>
              <a:ext uri="{FF2B5EF4-FFF2-40B4-BE49-F238E27FC236}">
                <a16:creationId xmlns:a16="http://schemas.microsoft.com/office/drawing/2014/main" id="{90A76543-ADBF-4D1A-95C2-4659CB9AF9D4}"/>
              </a:ext>
            </a:extLst>
          </p:cNvPr>
          <p:cNvSpPr txBox="1">
            <a:spLocks/>
          </p:cNvSpPr>
          <p:nvPr/>
        </p:nvSpPr>
        <p:spPr>
          <a:xfrm>
            <a:off x="609600" y="4105469"/>
            <a:ext cx="4108108" cy="2250881"/>
          </a:xfrm>
          <a:prstGeom prst="rect">
            <a:avLst/>
          </a:prstGeom>
        </p:spPr>
        <p:txBody>
          <a:bodyPr>
            <a:normAutofit/>
          </a:bodyPr>
          <a:lstStyle>
            <a:lvl1pPr marL="342900" indent="-342900" algn="l" defTabSz="457200" rtl="0" eaLnBrk="1" latinLnBrk="0" hangingPunct="1">
              <a:spcBef>
                <a:spcPct val="20000"/>
              </a:spcBef>
              <a:buFont typeface="Arial"/>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Wingdings" panose="05000000000000000000" pitchFamily="2" charset="2"/>
              <a:buChar char="Ø"/>
              <a:defRPr sz="1100" kern="1200">
                <a:solidFill>
                  <a:srgbClr val="FF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The irradiance ratio variations are within 0.5% for large range of EW scan angles for band 3 and 4.</a:t>
            </a:r>
          </a:p>
        </p:txBody>
      </p:sp>
      <p:sp>
        <p:nvSpPr>
          <p:cNvPr id="4" name="Date Placeholder 3">
            <a:extLst>
              <a:ext uri="{FF2B5EF4-FFF2-40B4-BE49-F238E27FC236}">
                <a16:creationId xmlns:a16="http://schemas.microsoft.com/office/drawing/2014/main" id="{41FC0069-E0AA-4E0A-BFB8-7F278DB7C3A0}"/>
              </a:ext>
            </a:extLst>
          </p:cNvPr>
          <p:cNvSpPr>
            <a:spLocks noGrp="1"/>
          </p:cNvSpPr>
          <p:nvPr>
            <p:ph type="dt" sz="half" idx="2"/>
          </p:nvPr>
        </p:nvSpPr>
        <p:spPr/>
        <p:txBody>
          <a:bodyPr/>
          <a:lstStyle/>
          <a:p>
            <a:r>
              <a:rPr lang="en-US"/>
              <a:t>2023-09-01</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Results for G18 Band 5 &amp; 6</a:t>
            </a:r>
            <a:endParaRPr sz="4000" dirty="0"/>
          </a:p>
        </p:txBody>
      </p:sp>
      <p:sp>
        <p:nvSpPr>
          <p:cNvPr id="3" name="Slide Number Placeholder 2">
            <a:extLst>
              <a:ext uri="{FF2B5EF4-FFF2-40B4-BE49-F238E27FC236}">
                <a16:creationId xmlns:a16="http://schemas.microsoft.com/office/drawing/2014/main" id="{F4771405-01C3-42D2-BFE1-C89464ED0DEA}"/>
              </a:ext>
            </a:extLst>
          </p:cNvPr>
          <p:cNvSpPr>
            <a:spLocks noGrp="1"/>
          </p:cNvSpPr>
          <p:nvPr>
            <p:ph type="sldNum" sz="quarter" idx="4"/>
          </p:nvPr>
        </p:nvSpPr>
        <p:spPr/>
        <p:txBody>
          <a:bodyPr/>
          <a:lstStyle/>
          <a:p>
            <a:fld id="{ACC92CFC-D429-494E-860C-EBB75C38C3B4}" type="slidenum">
              <a:rPr lang="en-US" smtClean="0">
                <a:solidFill>
                  <a:prstClr val="black">
                    <a:tint val="75000"/>
                  </a:prstClr>
                </a:solidFill>
              </a:rPr>
              <a:pPr/>
              <a:t>65</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2CB4A287-CB5C-487D-A1C6-53D929BA4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45" y="988089"/>
            <a:ext cx="3090672" cy="2906274"/>
          </a:xfrm>
          <a:prstGeom prst="rect">
            <a:avLst/>
          </a:prstGeom>
        </p:spPr>
      </p:pic>
      <p:sp>
        <p:nvSpPr>
          <p:cNvPr id="9" name="Footer Placeholder 4">
            <a:extLst>
              <a:ext uri="{FF2B5EF4-FFF2-40B4-BE49-F238E27FC236}">
                <a16:creationId xmlns:a16="http://schemas.microsoft.com/office/drawing/2014/main" id="{6FA4E9B8-BFFB-487D-94BE-DA791B8495B0}"/>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10" name="Text Placeholder 2">
            <a:extLst>
              <a:ext uri="{FF2B5EF4-FFF2-40B4-BE49-F238E27FC236}">
                <a16:creationId xmlns:a16="http://schemas.microsoft.com/office/drawing/2014/main" id="{18C789FB-3AE8-49DA-A30C-C375D13977D5}"/>
              </a:ext>
            </a:extLst>
          </p:cNvPr>
          <p:cNvSpPr txBox="1">
            <a:spLocks/>
          </p:cNvSpPr>
          <p:nvPr/>
        </p:nvSpPr>
        <p:spPr>
          <a:xfrm>
            <a:off x="609600" y="4105469"/>
            <a:ext cx="4108108" cy="2250881"/>
          </a:xfrm>
          <a:prstGeom prst="rect">
            <a:avLst/>
          </a:prstGeom>
        </p:spPr>
        <p:txBody>
          <a:bodyPr>
            <a:normAutofit/>
          </a:bodyPr>
          <a:lstStyle>
            <a:lvl1pPr marL="342900" indent="-342900" algn="l" defTabSz="457200" rtl="0" eaLnBrk="1" latinLnBrk="0" hangingPunct="1">
              <a:spcBef>
                <a:spcPct val="20000"/>
              </a:spcBef>
              <a:buFont typeface="Arial"/>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Wingdings" panose="05000000000000000000" pitchFamily="2" charset="2"/>
              <a:buChar char="Ø"/>
              <a:defRPr sz="1100" kern="1200">
                <a:solidFill>
                  <a:srgbClr val="FF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The initial results indicate irradiance ratio variations are within 0.5% for large range of EW scan angles for band 5 and 6.</a:t>
            </a:r>
          </a:p>
        </p:txBody>
      </p:sp>
      <p:pic>
        <p:nvPicPr>
          <p:cNvPr id="11" name="Picture 10" descr="temp2.png">
            <a:extLst>
              <a:ext uri="{FF2B5EF4-FFF2-40B4-BE49-F238E27FC236}">
                <a16:creationId xmlns:a16="http://schemas.microsoft.com/office/drawing/2014/main" id="{75756A52-2967-45AF-8617-F78A38AAAB5A}"/>
              </a:ext>
            </a:extLst>
          </p:cNvPr>
          <p:cNvPicPr>
            <a:picLocks noChangeAspect="1"/>
          </p:cNvPicPr>
          <p:nvPr/>
        </p:nvPicPr>
        <p:blipFill>
          <a:blip r:embed="rId3"/>
          <a:stretch>
            <a:fillRect/>
          </a:stretch>
        </p:blipFill>
        <p:spPr>
          <a:xfrm>
            <a:off x="4714873" y="915592"/>
            <a:ext cx="6862765" cy="2642023"/>
          </a:xfrm>
          <a:prstGeom prst="rect">
            <a:avLst/>
          </a:prstGeom>
        </p:spPr>
      </p:pic>
      <p:pic>
        <p:nvPicPr>
          <p:cNvPr id="12" name="Picture 11" descr="temp2.png">
            <a:extLst>
              <a:ext uri="{FF2B5EF4-FFF2-40B4-BE49-F238E27FC236}">
                <a16:creationId xmlns:a16="http://schemas.microsoft.com/office/drawing/2014/main" id="{74C359F6-CB46-4FC8-B8FC-10ACA5F2AD4B}"/>
              </a:ext>
            </a:extLst>
          </p:cNvPr>
          <p:cNvPicPr>
            <a:picLocks noChangeAspect="1"/>
          </p:cNvPicPr>
          <p:nvPr/>
        </p:nvPicPr>
        <p:blipFill>
          <a:blip r:embed="rId4"/>
          <a:stretch>
            <a:fillRect/>
          </a:stretch>
        </p:blipFill>
        <p:spPr>
          <a:xfrm>
            <a:off x="4714874" y="3426618"/>
            <a:ext cx="6869907" cy="2634153"/>
          </a:xfrm>
          <a:prstGeom prst="rect">
            <a:avLst/>
          </a:prstGeom>
        </p:spPr>
      </p:pic>
      <p:sp>
        <p:nvSpPr>
          <p:cNvPr id="5" name="Date Placeholder 4">
            <a:extLst>
              <a:ext uri="{FF2B5EF4-FFF2-40B4-BE49-F238E27FC236}">
                <a16:creationId xmlns:a16="http://schemas.microsoft.com/office/drawing/2014/main" id="{F17049CD-B3BD-4EDC-968B-E3C1BFD20AE8}"/>
              </a:ext>
            </a:extLst>
          </p:cNvPr>
          <p:cNvSpPr>
            <a:spLocks noGrp="1"/>
          </p:cNvSpPr>
          <p:nvPr>
            <p:ph type="dt" sz="half" idx="2"/>
          </p:nvPr>
        </p:nvSpPr>
        <p:spPr/>
        <p:txBody>
          <a:bodyPr/>
          <a:lstStyle/>
          <a:p>
            <a:r>
              <a:rPr lang="en-US"/>
              <a:t>2023-09-01</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a:spLocks noGrp="1"/>
          </p:cNvSpPr>
          <p:nvPr>
            <p:ph type="title"/>
          </p:nvPr>
        </p:nvSpPr>
        <p:spPr>
          <a:xfrm>
            <a:off x="963084" y="4406901"/>
            <a:ext cx="10543116" cy="1362075"/>
          </a:xfrm>
          <a:prstGeom prst="rect">
            <a:avLst/>
          </a:prstGeom>
          <a:noFill/>
          <a:ln>
            <a:noFill/>
          </a:ln>
        </p:spPr>
        <p:txBody>
          <a:bodyPr spcFirstLastPara="1" wrap="square" lIns="91425" tIns="45700" rIns="91425" bIns="45700" anchor="t" anchorCtr="0">
            <a:noAutofit/>
          </a:bodyPr>
          <a:lstStyle/>
          <a:p>
            <a:pPr lvl="0"/>
            <a:r>
              <a:rPr lang="en-US" kern="1200" cap="all"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Low light snr</a:t>
            </a:r>
            <a:endParaRPr dirty="0"/>
          </a:p>
        </p:txBody>
      </p:sp>
      <p:sp>
        <p:nvSpPr>
          <p:cNvPr id="58" name="Google Shape;58;p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spcBef>
                <a:spcPts val="0"/>
              </a:spcBef>
            </a:pPr>
            <a:r>
              <a:rPr lang="en-US" dirty="0"/>
              <a:t>ABI-L1b-PLPT-009, Xiangqian Wu and Hui Xu</a:t>
            </a:r>
          </a:p>
        </p:txBody>
      </p:sp>
      <p:sp>
        <p:nvSpPr>
          <p:cNvPr id="2" name="Date Placeholder 1">
            <a:extLst>
              <a:ext uri="{FF2B5EF4-FFF2-40B4-BE49-F238E27FC236}">
                <a16:creationId xmlns:a16="http://schemas.microsoft.com/office/drawing/2014/main" id="{E8FE3D24-0A38-4F26-B598-7BD9DA686B06}"/>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E802C299-900D-4B7D-8AF2-84EFC2431370}"/>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89451F58-C260-41EA-8E18-93EDC8AF85E3}"/>
              </a:ext>
            </a:extLst>
          </p:cNvPr>
          <p:cNvSpPr>
            <a:spLocks noGrp="1"/>
          </p:cNvSpPr>
          <p:nvPr>
            <p:ph type="sldNum" sz="quarter" idx="4"/>
          </p:nvPr>
        </p:nvSpPr>
        <p:spPr/>
        <p:txBody>
          <a:bodyPr/>
          <a:lstStyle/>
          <a:p>
            <a:fld id="{24AD0344-B142-42FF-A24F-67F68BAAC27D}"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2"/>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Full Validation PS-PVR for GOES-18 ABI L1b Products</a:t>
            </a:r>
            <a:endParaRPr dirty="0"/>
          </a:p>
        </p:txBody>
      </p:sp>
      <p:sp>
        <p:nvSpPr>
          <p:cNvPr id="68" name="Google Shape;68;p2"/>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sp>
        <p:nvSpPr>
          <p:cNvPr id="69" name="Google Shape;69;p2"/>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lvl="0"/>
            <a:r>
              <a:rPr lang="en-US" dirty="0"/>
              <a:t>PLPT-009: </a:t>
            </a:r>
            <a:r>
              <a:rPr lang="en-US" kern="1200" cap="all"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Low light snr</a:t>
            </a:r>
            <a:endParaRPr sz="4800" dirty="0"/>
          </a:p>
        </p:txBody>
      </p:sp>
      <p:cxnSp>
        <p:nvCxnSpPr>
          <p:cNvPr id="70" name="Google Shape;70;p2"/>
          <p:cNvCxnSpPr/>
          <p:nvPr/>
        </p:nvCxnSpPr>
        <p:spPr>
          <a:xfrm>
            <a:off x="6096000" y="1295401"/>
            <a:ext cx="0" cy="5060951"/>
          </a:xfrm>
          <a:prstGeom prst="straightConnector1">
            <a:avLst/>
          </a:prstGeom>
          <a:noFill/>
          <a:ln w="38100" cap="flat" cmpd="sng">
            <a:solidFill>
              <a:schemeClr val="lt1"/>
            </a:solidFill>
            <a:prstDash val="solid"/>
            <a:round/>
            <a:headEnd type="none" w="sm" len="sm"/>
            <a:tailEnd type="none" w="sm" len="sm"/>
          </a:ln>
        </p:spPr>
      </p:cxnSp>
      <p:cxnSp>
        <p:nvCxnSpPr>
          <p:cNvPr id="71" name="Google Shape;71;p2"/>
          <p:cNvCxnSpPr/>
          <p:nvPr/>
        </p:nvCxnSpPr>
        <p:spPr>
          <a:xfrm rot="10800000" flipH="1">
            <a:off x="1558212" y="3761400"/>
            <a:ext cx="8780786" cy="17498"/>
          </a:xfrm>
          <a:prstGeom prst="straightConnector1">
            <a:avLst/>
          </a:prstGeom>
          <a:noFill/>
          <a:ln w="38100" cap="flat" cmpd="sng">
            <a:solidFill>
              <a:schemeClr val="lt1"/>
            </a:solidFill>
            <a:prstDash val="solid"/>
            <a:round/>
            <a:headEnd type="none" w="sm" len="sm"/>
            <a:tailEnd type="none" w="sm" len="sm"/>
          </a:ln>
        </p:spPr>
      </p:cxnSp>
      <p:cxnSp>
        <p:nvCxnSpPr>
          <p:cNvPr id="72" name="Google Shape;72;p2"/>
          <p:cNvCxnSpPr>
            <a:endCxn id="67" idx="0"/>
          </p:cNvCxnSpPr>
          <p:nvPr/>
        </p:nvCxnSpPr>
        <p:spPr>
          <a:xfrm>
            <a:off x="6093619" y="1162307"/>
            <a:ext cx="0" cy="5237700"/>
          </a:xfrm>
          <a:prstGeom prst="straightConnector1">
            <a:avLst/>
          </a:prstGeom>
          <a:noFill/>
          <a:ln w="38100" cap="flat" cmpd="sng">
            <a:solidFill>
              <a:schemeClr val="dk1"/>
            </a:solidFill>
            <a:prstDash val="solid"/>
            <a:round/>
            <a:headEnd type="none" w="sm" len="sm"/>
            <a:tailEnd type="none" w="sm" len="sm"/>
          </a:ln>
        </p:spPr>
      </p:cxnSp>
      <p:cxnSp>
        <p:nvCxnSpPr>
          <p:cNvPr id="73" name="Google Shape;73;p2"/>
          <p:cNvCxnSpPr/>
          <p:nvPr/>
        </p:nvCxnSpPr>
        <p:spPr>
          <a:xfrm>
            <a:off x="609601" y="3657600"/>
            <a:ext cx="10972799" cy="1"/>
          </a:xfrm>
          <a:prstGeom prst="straightConnector1">
            <a:avLst/>
          </a:prstGeom>
          <a:noFill/>
          <a:ln w="38100" cap="flat" cmpd="sng">
            <a:solidFill>
              <a:schemeClr val="dk1"/>
            </a:solidFill>
            <a:prstDash val="solid"/>
            <a:round/>
            <a:headEnd type="none" w="sm" len="sm"/>
            <a:tailEnd type="none" w="sm" len="sm"/>
          </a:ln>
        </p:spPr>
      </p:cxnSp>
      <p:sp>
        <p:nvSpPr>
          <p:cNvPr id="74" name="Google Shape;74;p2"/>
          <p:cNvSpPr/>
          <p:nvPr/>
        </p:nvSpPr>
        <p:spPr>
          <a:xfrm>
            <a:off x="607220" y="1151479"/>
            <a:ext cx="5328924"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Objectives</a:t>
            </a:r>
            <a:endParaRPr sz="2000" b="0" i="0" u="none" strike="noStrike" cap="none" dirty="0">
              <a:solidFill>
                <a:schemeClr val="dk1"/>
              </a:solidFill>
              <a:latin typeface="Calibri"/>
              <a:ea typeface="Calibri"/>
              <a:cs typeface="Calibri"/>
              <a:sym typeface="Calibri"/>
            </a:endParaRPr>
          </a:p>
          <a:p>
            <a:pPr lvl="0" algn="ctr">
              <a:buClr>
                <a:schemeClr val="dk1"/>
              </a:buClr>
              <a:buSzPts val="1400"/>
            </a:pPr>
            <a:r>
              <a:rPr lang="en-US" dirty="0">
                <a:solidFill>
                  <a:schemeClr val="dk1"/>
                </a:solidFill>
                <a:latin typeface="Calibri"/>
                <a:ea typeface="Calibri"/>
                <a:cs typeface="Calibri"/>
                <a:sym typeface="Calibri"/>
              </a:rPr>
              <a:t>Verify the 0.64 µm channel signal-to-noise ratio (SNR) for 5% albedo scenes.</a:t>
            </a:r>
          </a:p>
          <a:p>
            <a:pPr marL="285750" lvl="0" indent="-285750">
              <a:buClr>
                <a:schemeClr val="dk1"/>
              </a:buClr>
              <a:buSzPts val="1400"/>
              <a:buFont typeface="Arial"/>
              <a:buChar char="•"/>
            </a:pPr>
            <a:endParaRPr sz="14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Related Requirements</a:t>
            </a:r>
          </a:p>
          <a:p>
            <a:pPr lvl="0" algn="ctr"/>
            <a:r>
              <a:rPr lang="en-US" dirty="0">
                <a:solidFill>
                  <a:schemeClr val="dk1"/>
                </a:solidFill>
                <a:latin typeface="Calibri"/>
                <a:cs typeface="Calibri"/>
              </a:rPr>
              <a:t>MRD2156</a:t>
            </a:r>
            <a:endParaRPr dirty="0">
              <a:solidFill>
                <a:schemeClr val="dk1"/>
              </a:solidFill>
              <a:latin typeface="Calibri"/>
              <a:cs typeface="Calibri"/>
            </a:endParaRPr>
          </a:p>
        </p:txBody>
      </p:sp>
      <p:sp>
        <p:nvSpPr>
          <p:cNvPr id="75" name="Google Shape;75;p2"/>
          <p:cNvSpPr/>
          <p:nvPr/>
        </p:nvSpPr>
        <p:spPr>
          <a:xfrm>
            <a:off x="6258512" y="3789391"/>
            <a:ext cx="5326267"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Conclusions</a:t>
            </a:r>
          </a:p>
          <a:p>
            <a:pPr marL="285750" indent="-285750" algn="just">
              <a:buFont typeface="Arial" panose="020B0604020202020204" pitchFamily="34" charset="0"/>
              <a:buChar char="•"/>
            </a:pPr>
            <a:r>
              <a:rPr lang="en-US" sz="2000" dirty="0">
                <a:solidFill>
                  <a:schemeClr val="dk1"/>
                </a:solidFill>
                <a:cs typeface="Calibri"/>
              </a:rPr>
              <a:t>An underestimate of SNR for 5% scenes are greater than 29, better than the waived requirement of 25.</a:t>
            </a:r>
          </a:p>
          <a:p>
            <a:pPr marL="285750" indent="-285750" algn="just">
              <a:buFont typeface="Arial" panose="020B0604020202020204" pitchFamily="34" charset="0"/>
              <a:buChar char="•"/>
            </a:pPr>
            <a:r>
              <a:rPr lang="en-US" sz="2000" dirty="0">
                <a:solidFill>
                  <a:schemeClr val="dk1"/>
                </a:solidFill>
                <a:ea typeface="Calibri"/>
                <a:cs typeface="Calibri"/>
                <a:sym typeface="Calibri"/>
              </a:rPr>
              <a:t>Further refinement is possible.</a:t>
            </a:r>
          </a:p>
        </p:txBody>
      </p:sp>
      <p:sp>
        <p:nvSpPr>
          <p:cNvPr id="77" name="Google Shape;77;p2"/>
          <p:cNvSpPr/>
          <p:nvPr/>
        </p:nvSpPr>
        <p:spPr>
          <a:xfrm>
            <a:off x="6251095" y="1115180"/>
            <a:ext cx="5326283" cy="24313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Methodology</a:t>
            </a:r>
          </a:p>
          <a:p>
            <a:pPr marL="285750" indent="-285750">
              <a:buFont typeface="Arial" panose="020B0604020202020204" pitchFamily="34" charset="0"/>
              <a:buChar char="•"/>
            </a:pPr>
            <a:r>
              <a:rPr lang="en-US" sz="1600" dirty="0">
                <a:solidFill>
                  <a:schemeClr val="dk1"/>
                </a:solidFill>
                <a:ea typeface="Calibri"/>
                <a:cs typeface="Calibri"/>
                <a:sym typeface="Calibri"/>
              </a:rPr>
              <a:t>Collect MESO data with rapid refresh rate (Timeline 28A, less than 7 seconds).</a:t>
            </a:r>
          </a:p>
          <a:p>
            <a:pPr marL="285750" indent="-285750">
              <a:buFont typeface="Arial" panose="020B0604020202020204" pitchFamily="34" charset="0"/>
              <a:buChar char="•"/>
            </a:pPr>
            <a:r>
              <a:rPr lang="en-US" sz="1600" dirty="0">
                <a:solidFill>
                  <a:schemeClr val="dk1"/>
                </a:solidFill>
                <a:ea typeface="Calibri"/>
                <a:cs typeface="Calibri"/>
                <a:sym typeface="Calibri"/>
              </a:rPr>
              <a:t>Select low light pixels (albedo of 4-6%).</a:t>
            </a:r>
          </a:p>
          <a:p>
            <a:pPr marL="285750" indent="-285750">
              <a:buFont typeface="Arial" panose="020B0604020202020204" pitchFamily="34" charset="0"/>
              <a:buChar char="•"/>
            </a:pPr>
            <a:r>
              <a:rPr lang="en-US" sz="1600" dirty="0">
                <a:solidFill>
                  <a:schemeClr val="dk1"/>
                </a:solidFill>
                <a:ea typeface="Calibri"/>
                <a:cs typeface="Calibri"/>
                <a:sym typeface="Calibri"/>
              </a:rPr>
              <a:t>Assuming time difference of these pixels are dominated by noise, one can compute the noise of these low light scenes, and SNR.</a:t>
            </a:r>
          </a:p>
          <a:p>
            <a:pPr marL="285750" indent="-285750">
              <a:buFont typeface="Arial" panose="020B0604020202020204" pitchFamily="34" charset="0"/>
              <a:buChar char="•"/>
            </a:pPr>
            <a:r>
              <a:rPr lang="en-US" sz="1600" dirty="0">
                <a:solidFill>
                  <a:schemeClr val="dk1"/>
                </a:solidFill>
                <a:ea typeface="Calibri"/>
                <a:cs typeface="Calibri"/>
                <a:sym typeface="Calibri"/>
              </a:rPr>
              <a:t>Refine the results further to remove residual effects of cloud movement.</a:t>
            </a:r>
          </a:p>
        </p:txBody>
      </p:sp>
      <p:sp>
        <p:nvSpPr>
          <p:cNvPr id="3" name="TextBox 2">
            <a:extLst>
              <a:ext uri="{FF2B5EF4-FFF2-40B4-BE49-F238E27FC236}">
                <a16:creationId xmlns:a16="http://schemas.microsoft.com/office/drawing/2014/main" id="{61794775-7903-40F7-8893-C51AA67EE1F0}"/>
              </a:ext>
            </a:extLst>
          </p:cNvPr>
          <p:cNvSpPr txBox="1"/>
          <p:nvPr/>
        </p:nvSpPr>
        <p:spPr>
          <a:xfrm>
            <a:off x="1408176" y="4370832"/>
            <a:ext cx="3630167" cy="307777"/>
          </a:xfrm>
          <a:prstGeom prst="rect">
            <a:avLst/>
          </a:prstGeom>
          <a:noFill/>
        </p:spPr>
        <p:txBody>
          <a:bodyPr wrap="square" rtlCol="0">
            <a:spAutoFit/>
          </a:bodyPr>
          <a:lstStyle/>
          <a:p>
            <a:r>
              <a:rPr lang="en-US" dirty="0">
                <a:solidFill>
                  <a:srgbClr val="FF0000"/>
                </a:solidFill>
              </a:rPr>
              <a:t>(Need inputs from Fred.)</a:t>
            </a:r>
          </a:p>
        </p:txBody>
      </p:sp>
      <p:sp>
        <p:nvSpPr>
          <p:cNvPr id="6" name="Date Placeholder 5">
            <a:extLst>
              <a:ext uri="{FF2B5EF4-FFF2-40B4-BE49-F238E27FC236}">
                <a16:creationId xmlns:a16="http://schemas.microsoft.com/office/drawing/2014/main" id="{1856BB65-C2F5-4CFF-B0FA-2082A4F81B51}"/>
              </a:ext>
            </a:extLst>
          </p:cNvPr>
          <p:cNvSpPr>
            <a:spLocks noGrp="1"/>
          </p:cNvSpPr>
          <p:nvPr>
            <p:ph type="dt" idx="2"/>
          </p:nvPr>
        </p:nvSpPr>
        <p:spPr>
          <a:xfrm>
            <a:off x="609601" y="6400800"/>
            <a:ext cx="919745" cy="365125"/>
          </a:xfrm>
        </p:spPr>
        <p:txBody>
          <a:bodyPr/>
          <a:lstStyle/>
          <a:p>
            <a:r>
              <a:rPr lang="en-US"/>
              <a:t>2023-09-01</a:t>
            </a:r>
          </a:p>
        </p:txBody>
      </p:sp>
      <p:grpSp>
        <p:nvGrpSpPr>
          <p:cNvPr id="19" name="Group 18">
            <a:extLst>
              <a:ext uri="{FF2B5EF4-FFF2-40B4-BE49-F238E27FC236}">
                <a16:creationId xmlns:a16="http://schemas.microsoft.com/office/drawing/2014/main" id="{1B8E82F1-E17E-40F6-877A-50CD38119A7B}"/>
              </a:ext>
            </a:extLst>
          </p:cNvPr>
          <p:cNvGrpSpPr/>
          <p:nvPr/>
        </p:nvGrpSpPr>
        <p:grpSpPr>
          <a:xfrm>
            <a:off x="609601" y="3882698"/>
            <a:ext cx="5321506" cy="2517308"/>
            <a:chOff x="1367231" y="800347"/>
            <a:chExt cx="9678718" cy="5257306"/>
          </a:xfrm>
        </p:grpSpPr>
        <p:pic>
          <p:nvPicPr>
            <p:cNvPr id="20" name="Picture 19">
              <a:extLst>
                <a:ext uri="{FF2B5EF4-FFF2-40B4-BE49-F238E27FC236}">
                  <a16:creationId xmlns:a16="http://schemas.microsoft.com/office/drawing/2014/main" id="{00806B1A-9B55-46BE-8A9B-9AEC89285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31" y="800347"/>
              <a:ext cx="8506563" cy="5257306"/>
            </a:xfrm>
            <a:prstGeom prst="rect">
              <a:avLst/>
            </a:prstGeom>
          </p:spPr>
        </p:pic>
        <p:cxnSp>
          <p:nvCxnSpPr>
            <p:cNvPr id="21" name="Straight Arrow Connector 20">
              <a:extLst>
                <a:ext uri="{FF2B5EF4-FFF2-40B4-BE49-F238E27FC236}">
                  <a16:creationId xmlns:a16="http://schemas.microsoft.com/office/drawing/2014/main" id="{9BE1EEC0-7765-4451-B072-E20FD287173A}"/>
                </a:ext>
              </a:extLst>
            </p:cNvPr>
            <p:cNvCxnSpPr>
              <a:cxnSpLocks/>
            </p:cNvCxnSpPr>
            <p:nvPr/>
          </p:nvCxnSpPr>
          <p:spPr>
            <a:xfrm>
              <a:off x="6647688" y="3081528"/>
              <a:ext cx="0" cy="1755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44B59EA-3339-4132-9FCD-0800B7EC0786}"/>
                </a:ext>
              </a:extLst>
            </p:cNvPr>
            <p:cNvSpPr txBox="1"/>
            <p:nvPr/>
          </p:nvSpPr>
          <p:spPr>
            <a:xfrm>
              <a:off x="6373366" y="2835307"/>
              <a:ext cx="3235245"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1-sigma=0.0017 (74.62%)</a:t>
              </a:r>
            </a:p>
          </p:txBody>
        </p:sp>
        <p:cxnSp>
          <p:nvCxnSpPr>
            <p:cNvPr id="23" name="Straight Arrow Connector 22">
              <a:extLst>
                <a:ext uri="{FF2B5EF4-FFF2-40B4-BE49-F238E27FC236}">
                  <a16:creationId xmlns:a16="http://schemas.microsoft.com/office/drawing/2014/main" id="{8B61E973-DB3F-4D70-8510-B66088B0E097}"/>
                </a:ext>
              </a:extLst>
            </p:cNvPr>
            <p:cNvCxnSpPr>
              <a:cxnSpLocks/>
            </p:cNvCxnSpPr>
            <p:nvPr/>
          </p:nvCxnSpPr>
          <p:spPr>
            <a:xfrm>
              <a:off x="7168896" y="3429000"/>
              <a:ext cx="0" cy="14235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84A01C4C-2CDD-4DC9-89CD-DCCCB45B6149}"/>
                </a:ext>
              </a:extLst>
            </p:cNvPr>
            <p:cNvSpPr txBox="1"/>
            <p:nvPr/>
          </p:nvSpPr>
          <p:spPr>
            <a:xfrm>
              <a:off x="6894578" y="3142637"/>
              <a:ext cx="2979215"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2-sigma=0.0034 (95.44%)</a:t>
              </a:r>
            </a:p>
          </p:txBody>
        </p:sp>
        <p:cxnSp>
          <p:nvCxnSpPr>
            <p:cNvPr id="25" name="Straight Arrow Connector 24">
              <a:extLst>
                <a:ext uri="{FF2B5EF4-FFF2-40B4-BE49-F238E27FC236}">
                  <a16:creationId xmlns:a16="http://schemas.microsoft.com/office/drawing/2014/main" id="{591D3F8E-B9D4-459B-BFED-A37C9DAAC4D2}"/>
                </a:ext>
              </a:extLst>
            </p:cNvPr>
            <p:cNvCxnSpPr>
              <a:cxnSpLocks/>
            </p:cNvCxnSpPr>
            <p:nvPr/>
          </p:nvCxnSpPr>
          <p:spPr>
            <a:xfrm>
              <a:off x="7690104" y="3712464"/>
              <a:ext cx="0" cy="112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2BFA248A-0A41-4191-BAD1-C0F0079DAC0F}"/>
                </a:ext>
              </a:extLst>
            </p:cNvPr>
            <p:cNvSpPr txBox="1"/>
            <p:nvPr/>
          </p:nvSpPr>
          <p:spPr>
            <a:xfrm>
              <a:off x="7418642" y="3469142"/>
              <a:ext cx="3406122"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3-sigma=0.0051 (99.13%) </a:t>
              </a:r>
            </a:p>
          </p:txBody>
        </p:sp>
        <p:cxnSp>
          <p:nvCxnSpPr>
            <p:cNvPr id="27" name="Straight Arrow Connector 26">
              <a:extLst>
                <a:ext uri="{FF2B5EF4-FFF2-40B4-BE49-F238E27FC236}">
                  <a16:creationId xmlns:a16="http://schemas.microsoft.com/office/drawing/2014/main" id="{D3079D2D-84D8-4A8D-801D-CCC63C74C1A4}"/>
                </a:ext>
              </a:extLst>
            </p:cNvPr>
            <p:cNvCxnSpPr>
              <a:cxnSpLocks/>
            </p:cNvCxnSpPr>
            <p:nvPr/>
          </p:nvCxnSpPr>
          <p:spPr>
            <a:xfrm>
              <a:off x="8202168" y="4069080"/>
              <a:ext cx="0" cy="7651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7C0D56F-2E00-4B15-9811-FE1BD6B8FFE4}"/>
                </a:ext>
              </a:extLst>
            </p:cNvPr>
            <p:cNvSpPr txBox="1"/>
            <p:nvPr/>
          </p:nvSpPr>
          <p:spPr>
            <a:xfrm>
              <a:off x="7926991" y="3833119"/>
              <a:ext cx="3118958"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4-sigma=0.0068 (99.64%) </a:t>
              </a:r>
            </a:p>
          </p:txBody>
        </p:sp>
        <p:cxnSp>
          <p:nvCxnSpPr>
            <p:cNvPr id="30" name="Straight Arrow Connector 29">
              <a:extLst>
                <a:ext uri="{FF2B5EF4-FFF2-40B4-BE49-F238E27FC236}">
                  <a16:creationId xmlns:a16="http://schemas.microsoft.com/office/drawing/2014/main" id="{E8091BC1-5262-465F-9509-063AA43F6D00}"/>
                </a:ext>
              </a:extLst>
            </p:cNvPr>
            <p:cNvCxnSpPr>
              <a:cxnSpLocks/>
            </p:cNvCxnSpPr>
            <p:nvPr/>
          </p:nvCxnSpPr>
          <p:spPr>
            <a:xfrm>
              <a:off x="8714232" y="4451678"/>
              <a:ext cx="0" cy="3825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CB0CD6B9-1B42-465D-A9E5-20740E79C4B7}"/>
                </a:ext>
              </a:extLst>
            </p:cNvPr>
            <p:cNvSpPr txBox="1"/>
            <p:nvPr/>
          </p:nvSpPr>
          <p:spPr>
            <a:xfrm>
              <a:off x="8438202" y="4197096"/>
              <a:ext cx="2386558"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5-sigma=0.0085 (99.80%)</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E986B-821C-4612-BFE0-977F44D71E73}"/>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68</a:t>
            </a:fld>
            <a:endParaRPr lang="en-US"/>
          </a:p>
        </p:txBody>
      </p:sp>
      <p:sp>
        <p:nvSpPr>
          <p:cNvPr id="4" name="Google Shape;69;p2">
            <a:extLst>
              <a:ext uri="{FF2B5EF4-FFF2-40B4-BE49-F238E27FC236}">
                <a16:creationId xmlns:a16="http://schemas.microsoft.com/office/drawing/2014/main" id="{388B05FE-AA33-45C0-A9AA-F1E70016AC06}"/>
              </a:ext>
            </a:extLst>
          </p:cNvPr>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lvl="0"/>
            <a:r>
              <a:rPr lang="en-US" dirty="0"/>
              <a:t>PLPT-009: </a:t>
            </a:r>
            <a:r>
              <a:rPr lang="en-US" kern="1200" cap="all"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Low light snr</a:t>
            </a:r>
            <a:endParaRPr sz="4800" dirty="0"/>
          </a:p>
        </p:txBody>
      </p:sp>
      <p:grpSp>
        <p:nvGrpSpPr>
          <p:cNvPr id="5" name="Group 4">
            <a:extLst>
              <a:ext uri="{FF2B5EF4-FFF2-40B4-BE49-F238E27FC236}">
                <a16:creationId xmlns:a16="http://schemas.microsoft.com/office/drawing/2014/main" id="{FEA8D0E8-33BD-483D-A138-959804A33E10}"/>
              </a:ext>
            </a:extLst>
          </p:cNvPr>
          <p:cNvGrpSpPr/>
          <p:nvPr/>
        </p:nvGrpSpPr>
        <p:grpSpPr>
          <a:xfrm>
            <a:off x="602901" y="1809392"/>
            <a:ext cx="5275386" cy="4643393"/>
            <a:chOff x="704088" y="1733908"/>
            <a:chExt cx="5371288" cy="4840627"/>
          </a:xfrm>
        </p:grpSpPr>
        <p:pic>
          <p:nvPicPr>
            <p:cNvPr id="6" name="Picture 5">
              <a:extLst>
                <a:ext uri="{FF2B5EF4-FFF2-40B4-BE49-F238E27FC236}">
                  <a16:creationId xmlns:a16="http://schemas.microsoft.com/office/drawing/2014/main" id="{E4311005-5226-4381-9E6B-2F470F2C621E}"/>
                </a:ext>
              </a:extLst>
            </p:cNvPr>
            <p:cNvPicPr>
              <a:picLocks noChangeAspect="1"/>
            </p:cNvPicPr>
            <p:nvPr/>
          </p:nvPicPr>
          <p:blipFill rotWithShape="1">
            <a:blip r:embed="rId2">
              <a:extLst>
                <a:ext uri="{28A0092B-C50C-407E-A947-70E740481C1C}">
                  <a14:useLocalDpi xmlns:a14="http://schemas.microsoft.com/office/drawing/2010/main" val="0"/>
                </a:ext>
              </a:extLst>
            </a:blip>
            <a:srcRect t="5805"/>
            <a:stretch/>
          </p:blipFill>
          <p:spPr>
            <a:xfrm>
              <a:off x="704088" y="1733908"/>
              <a:ext cx="5371288" cy="4840627"/>
            </a:xfrm>
            <a:prstGeom prst="rect">
              <a:avLst/>
            </a:prstGeom>
          </p:spPr>
        </p:pic>
        <p:sp>
          <p:nvSpPr>
            <p:cNvPr id="7" name="Rectangle 6">
              <a:extLst>
                <a:ext uri="{FF2B5EF4-FFF2-40B4-BE49-F238E27FC236}">
                  <a16:creationId xmlns:a16="http://schemas.microsoft.com/office/drawing/2014/main" id="{38D40768-E8A0-4335-9F88-910D9827D972}"/>
                </a:ext>
              </a:extLst>
            </p:cNvPr>
            <p:cNvSpPr/>
            <p:nvPr/>
          </p:nvSpPr>
          <p:spPr>
            <a:xfrm>
              <a:off x="4246906" y="4305467"/>
              <a:ext cx="351520" cy="33909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BD463E-9974-43F5-8021-758F6B733129}"/>
                </a:ext>
              </a:extLst>
            </p:cNvPr>
            <p:cNvSpPr/>
            <p:nvPr/>
          </p:nvSpPr>
          <p:spPr>
            <a:xfrm>
              <a:off x="2954737" y="3457792"/>
              <a:ext cx="1550424" cy="625812"/>
            </a:xfrm>
            <a:prstGeom prst="rect">
              <a:avLst/>
            </a:prstGeom>
          </p:spPr>
          <p:txBody>
            <a:bodyPr wrap="none">
              <a:spAutoFit/>
            </a:bodyPr>
            <a:lstStyle/>
            <a:p>
              <a:pPr algn="ctr" fontAlgn="ctr">
                <a:spcAft>
                  <a:spcPts val="800"/>
                </a:spcAft>
              </a:pPr>
              <a:r>
                <a:rPr lang="en-US" b="1" dirty="0">
                  <a:solidFill>
                    <a:srgbClr val="000000"/>
                  </a:solidFill>
                  <a:latin typeface="Calibri" panose="020F0502020204030204" pitchFamily="34" charset="0"/>
                  <a:cs typeface="Calibri" panose="020F0502020204030204" pitchFamily="34" charset="0"/>
                </a:rPr>
                <a:t>Mode 28A (05/12)</a:t>
              </a:r>
            </a:p>
            <a:p>
              <a:pPr algn="ctr" fontAlgn="ctr">
                <a:spcAft>
                  <a:spcPts val="800"/>
                </a:spcAft>
              </a:pPr>
              <a:r>
                <a:rPr lang="en-US" b="1" dirty="0">
                  <a:solidFill>
                    <a:srgbClr val="000000"/>
                  </a:solidFill>
                  <a:latin typeface="Calibri" panose="020F0502020204030204" pitchFamily="34" charset="0"/>
                  <a:cs typeface="Calibri" panose="020F0502020204030204" pitchFamily="34" charset="0"/>
                </a:rPr>
                <a:t>G18</a:t>
              </a:r>
              <a:endParaRPr lang="en-US" b="1"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8CDEAAE-CD42-499A-AC00-0CEF7A9E7EEB}"/>
                </a:ext>
              </a:extLst>
            </p:cNvPr>
            <p:cNvSpPr/>
            <p:nvPr/>
          </p:nvSpPr>
          <p:spPr>
            <a:xfrm>
              <a:off x="3919163" y="4051551"/>
              <a:ext cx="1007006" cy="253916"/>
            </a:xfrm>
            <a:prstGeom prst="rect">
              <a:avLst/>
            </a:prstGeom>
          </p:spPr>
          <p:txBody>
            <a:bodyPr wrap="none">
              <a:spAutoFit/>
            </a:bodyPr>
            <a:lstStyle/>
            <a:p>
              <a:pPr algn="ctr" fontAlgn="ctr">
                <a:spcAft>
                  <a:spcPts val="800"/>
                </a:spcAft>
              </a:pPr>
              <a:r>
                <a:rPr lang="en-US" sz="105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Central Bolivia</a:t>
              </a:r>
              <a:endParaRPr lang="en-US" sz="1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1829617A-0CFF-4035-B031-9576A4ADD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779" y="1163061"/>
            <a:ext cx="3195218" cy="2900287"/>
          </a:xfrm>
          <a:prstGeom prst="rect">
            <a:avLst/>
          </a:prstGeom>
        </p:spPr>
      </p:pic>
      <p:cxnSp>
        <p:nvCxnSpPr>
          <p:cNvPr id="12" name="Straight Arrow Connector 11">
            <a:extLst>
              <a:ext uri="{FF2B5EF4-FFF2-40B4-BE49-F238E27FC236}">
                <a16:creationId xmlns:a16="http://schemas.microsoft.com/office/drawing/2014/main" id="{5194C147-5892-4C13-85A8-0C04069F1801}"/>
              </a:ext>
            </a:extLst>
          </p:cNvPr>
          <p:cNvCxnSpPr>
            <a:cxnSpLocks/>
          </p:cNvCxnSpPr>
          <p:nvPr/>
        </p:nvCxnSpPr>
        <p:spPr>
          <a:xfrm flipV="1">
            <a:off x="4427708" y="2640249"/>
            <a:ext cx="2870606" cy="1771826"/>
          </a:xfrm>
          <a:prstGeom prst="straightConnector1">
            <a:avLst/>
          </a:prstGeom>
          <a:ln w="31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E118493-64B4-44D6-9592-9DA07512F10E}"/>
              </a:ext>
            </a:extLst>
          </p:cNvPr>
          <p:cNvGrpSpPr/>
          <p:nvPr/>
        </p:nvGrpSpPr>
        <p:grpSpPr>
          <a:xfrm>
            <a:off x="7493779" y="3898760"/>
            <a:ext cx="3629341" cy="2501247"/>
            <a:chOff x="4011168" y="950976"/>
            <a:chExt cx="3401568" cy="2898648"/>
          </a:xfrm>
        </p:grpSpPr>
        <p:pic>
          <p:nvPicPr>
            <p:cNvPr id="14" name="Picture 13">
              <a:extLst>
                <a:ext uri="{FF2B5EF4-FFF2-40B4-BE49-F238E27FC236}">
                  <a16:creationId xmlns:a16="http://schemas.microsoft.com/office/drawing/2014/main" id="{82A04AD1-7333-44A8-98FB-452B983FC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168" y="950976"/>
              <a:ext cx="3401568" cy="2898648"/>
            </a:xfrm>
            <a:prstGeom prst="rect">
              <a:avLst/>
            </a:prstGeom>
          </p:spPr>
        </p:pic>
        <p:sp>
          <p:nvSpPr>
            <p:cNvPr id="15" name="Rectangle 14">
              <a:extLst>
                <a:ext uri="{FF2B5EF4-FFF2-40B4-BE49-F238E27FC236}">
                  <a16:creationId xmlns:a16="http://schemas.microsoft.com/office/drawing/2014/main" id="{6E28BBFC-4D9A-4B3C-AEF1-935F29697DFE}"/>
                </a:ext>
              </a:extLst>
            </p:cNvPr>
            <p:cNvSpPr/>
            <p:nvPr/>
          </p:nvSpPr>
          <p:spPr>
            <a:xfrm>
              <a:off x="4948472" y="3136632"/>
              <a:ext cx="1914307" cy="307777"/>
            </a:xfrm>
            <a:prstGeom prst="rect">
              <a:avLst/>
            </a:prstGeom>
          </p:spPr>
          <p:txBody>
            <a:bodyPr wrap="none">
              <a:spAutoFit/>
            </a:bodyPr>
            <a:lstStyle/>
            <a:p>
              <a:r>
                <a:rPr lang="en-US" dirty="0">
                  <a:solidFill>
                    <a:srgbClr val="FF0000"/>
                  </a:solidFill>
                  <a:latin typeface="Arial" panose="020B0604020202020204" pitchFamily="34" charset="0"/>
                </a:rPr>
                <a:t>B02(0.64 micrometer)</a:t>
              </a:r>
              <a:endParaRPr lang="en-US" dirty="0">
                <a:solidFill>
                  <a:srgbClr val="FF0000"/>
                </a:solidFill>
              </a:endParaRPr>
            </a:p>
          </p:txBody>
        </p:sp>
      </p:grpSp>
      <p:cxnSp>
        <p:nvCxnSpPr>
          <p:cNvPr id="16" name="Straight Arrow Connector 15">
            <a:extLst>
              <a:ext uri="{FF2B5EF4-FFF2-40B4-BE49-F238E27FC236}">
                <a16:creationId xmlns:a16="http://schemas.microsoft.com/office/drawing/2014/main" id="{F853277C-13DB-46B1-8060-2C1BDAEB7868}"/>
              </a:ext>
            </a:extLst>
          </p:cNvPr>
          <p:cNvCxnSpPr>
            <a:cxnSpLocks/>
          </p:cNvCxnSpPr>
          <p:nvPr/>
        </p:nvCxnSpPr>
        <p:spPr>
          <a:xfrm>
            <a:off x="4427708" y="4438809"/>
            <a:ext cx="3039097" cy="919304"/>
          </a:xfrm>
          <a:prstGeom prst="straightConnector1">
            <a:avLst/>
          </a:prstGeom>
          <a:ln w="31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CBB3849-B864-4208-AC4A-DBA008156C5E}"/>
              </a:ext>
            </a:extLst>
          </p:cNvPr>
          <p:cNvSpPr txBox="1"/>
          <p:nvPr/>
        </p:nvSpPr>
        <p:spPr>
          <a:xfrm>
            <a:off x="602901" y="1163061"/>
            <a:ext cx="6149591" cy="646331"/>
          </a:xfrm>
          <a:prstGeom prst="rect">
            <a:avLst/>
          </a:prstGeom>
          <a:noFill/>
        </p:spPr>
        <p:txBody>
          <a:bodyPr wrap="square" rtlCol="0">
            <a:spAutoFit/>
          </a:bodyPr>
          <a:lstStyle/>
          <a:p>
            <a:pPr algn="ctr"/>
            <a:r>
              <a:rPr lang="en-US" dirty="0">
                <a:solidFill>
                  <a:schemeClr val="dk1"/>
                </a:solidFill>
                <a:cs typeface="Calibri"/>
              </a:rPr>
              <a:t>The MESO data collected over central Bolivia on 05/12/2022 are processed to L1b using GRATDAT. </a:t>
            </a:r>
          </a:p>
        </p:txBody>
      </p:sp>
      <p:sp>
        <p:nvSpPr>
          <p:cNvPr id="17" name="Date Placeholder 16">
            <a:extLst>
              <a:ext uri="{FF2B5EF4-FFF2-40B4-BE49-F238E27FC236}">
                <a16:creationId xmlns:a16="http://schemas.microsoft.com/office/drawing/2014/main" id="{7DEE7A6D-D0DB-44FC-B537-B95F8372070C}"/>
              </a:ext>
            </a:extLst>
          </p:cNvPr>
          <p:cNvSpPr>
            <a:spLocks noGrp="1"/>
          </p:cNvSpPr>
          <p:nvPr>
            <p:ph type="dt" idx="2"/>
          </p:nvPr>
        </p:nvSpPr>
        <p:spPr>
          <a:xfrm>
            <a:off x="609601" y="6400800"/>
            <a:ext cx="919745" cy="365125"/>
          </a:xfrm>
        </p:spPr>
        <p:txBody>
          <a:bodyPr/>
          <a:lstStyle/>
          <a:p>
            <a:r>
              <a:rPr lang="en-US"/>
              <a:t>2023-09-01</a:t>
            </a:r>
          </a:p>
        </p:txBody>
      </p:sp>
      <p:sp>
        <p:nvSpPr>
          <p:cNvPr id="18" name="Footer Placeholder 17">
            <a:extLst>
              <a:ext uri="{FF2B5EF4-FFF2-40B4-BE49-F238E27FC236}">
                <a16:creationId xmlns:a16="http://schemas.microsoft.com/office/drawing/2014/main" id="{197EB898-7CF7-4F69-8C15-FC91632D5F07}"/>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Tree>
    <p:extLst>
      <p:ext uri="{BB962C8B-B14F-4D97-AF65-F5344CB8AC3E}">
        <p14:creationId xmlns:p14="http://schemas.microsoft.com/office/powerpoint/2010/main" val="2906042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190035-2177-44B5-BF69-DA775A3689A8}"/>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69</a:t>
            </a:fld>
            <a:endParaRPr lang="en-US"/>
          </a:p>
        </p:txBody>
      </p:sp>
      <p:sp>
        <p:nvSpPr>
          <p:cNvPr id="4" name="Google Shape;69;p2">
            <a:extLst>
              <a:ext uri="{FF2B5EF4-FFF2-40B4-BE49-F238E27FC236}">
                <a16:creationId xmlns:a16="http://schemas.microsoft.com/office/drawing/2014/main" id="{DE6286A1-CED0-4C44-8A09-93E313CAC433}"/>
              </a:ext>
            </a:extLst>
          </p:cNvPr>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lvl="0"/>
            <a:r>
              <a:rPr lang="en-US" dirty="0"/>
              <a:t>PLPT-009: </a:t>
            </a:r>
            <a:r>
              <a:rPr lang="en-US" kern="1200" cap="all"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Low light snr</a:t>
            </a:r>
            <a:endParaRPr sz="4800" dirty="0"/>
          </a:p>
        </p:txBody>
      </p:sp>
      <p:grpSp>
        <p:nvGrpSpPr>
          <p:cNvPr id="13" name="Group 12">
            <a:extLst>
              <a:ext uri="{FF2B5EF4-FFF2-40B4-BE49-F238E27FC236}">
                <a16:creationId xmlns:a16="http://schemas.microsoft.com/office/drawing/2014/main" id="{F6CCFFA7-A34A-4D8F-8A85-F1DAE2F56FCF}"/>
              </a:ext>
            </a:extLst>
          </p:cNvPr>
          <p:cNvGrpSpPr/>
          <p:nvPr/>
        </p:nvGrpSpPr>
        <p:grpSpPr>
          <a:xfrm>
            <a:off x="642623" y="1362203"/>
            <a:ext cx="10939777" cy="4664502"/>
            <a:chOff x="442400" y="1362203"/>
            <a:chExt cx="7483452" cy="3345328"/>
          </a:xfrm>
        </p:grpSpPr>
        <p:grpSp>
          <p:nvGrpSpPr>
            <p:cNvPr id="8" name="Group 7">
              <a:extLst>
                <a:ext uri="{FF2B5EF4-FFF2-40B4-BE49-F238E27FC236}">
                  <a16:creationId xmlns:a16="http://schemas.microsoft.com/office/drawing/2014/main" id="{CAB32153-8F56-43D2-9582-7AE6A833D184}"/>
                </a:ext>
              </a:extLst>
            </p:cNvPr>
            <p:cNvGrpSpPr/>
            <p:nvPr/>
          </p:nvGrpSpPr>
          <p:grpSpPr>
            <a:xfrm>
              <a:off x="442400" y="1719581"/>
              <a:ext cx="7483452" cy="2987950"/>
              <a:chOff x="428366" y="1752739"/>
              <a:chExt cx="10956522" cy="4374657"/>
            </a:xfrm>
          </p:grpSpPr>
          <p:pic>
            <p:nvPicPr>
              <p:cNvPr id="5" name="Picture 4">
                <a:extLst>
                  <a:ext uri="{FF2B5EF4-FFF2-40B4-BE49-F238E27FC236}">
                    <a16:creationId xmlns:a16="http://schemas.microsoft.com/office/drawing/2014/main" id="{740EB946-FEB1-4471-8343-4BF5A8AAD7AE}"/>
                  </a:ext>
                </a:extLst>
              </p:cNvPr>
              <p:cNvPicPr>
                <a:picLocks noChangeAspect="1"/>
              </p:cNvPicPr>
              <p:nvPr/>
            </p:nvPicPr>
            <p:blipFill rotWithShape="1">
              <a:blip r:embed="rId2"/>
              <a:srcRect t="6290"/>
              <a:stretch/>
            </p:blipFill>
            <p:spPr>
              <a:xfrm>
                <a:off x="5906627" y="1752739"/>
                <a:ext cx="5478261" cy="4374657"/>
              </a:xfrm>
              <a:prstGeom prst="rect">
                <a:avLst/>
              </a:prstGeom>
            </p:spPr>
          </p:pic>
          <p:pic>
            <p:nvPicPr>
              <p:cNvPr id="6" name="Picture 5">
                <a:extLst>
                  <a:ext uri="{FF2B5EF4-FFF2-40B4-BE49-F238E27FC236}">
                    <a16:creationId xmlns:a16="http://schemas.microsoft.com/office/drawing/2014/main" id="{105677B9-86DE-4476-A8CB-170DDA444857}"/>
                  </a:ext>
                </a:extLst>
              </p:cNvPr>
              <p:cNvPicPr>
                <a:picLocks noChangeAspect="1"/>
              </p:cNvPicPr>
              <p:nvPr/>
            </p:nvPicPr>
            <p:blipFill rotWithShape="1">
              <a:blip r:embed="rId3"/>
              <a:srcRect t="6290"/>
              <a:stretch/>
            </p:blipFill>
            <p:spPr>
              <a:xfrm>
                <a:off x="428366" y="1752741"/>
                <a:ext cx="5478261" cy="4374655"/>
              </a:xfrm>
              <a:prstGeom prst="rect">
                <a:avLst/>
              </a:prstGeom>
            </p:spPr>
          </p:pic>
        </p:grpSp>
        <p:sp>
          <p:nvSpPr>
            <p:cNvPr id="9" name="Rectangle 8">
              <a:extLst>
                <a:ext uri="{FF2B5EF4-FFF2-40B4-BE49-F238E27FC236}">
                  <a16:creationId xmlns:a16="http://schemas.microsoft.com/office/drawing/2014/main" id="{152D98F9-F242-495F-8E76-D24B60D22905}"/>
                </a:ext>
              </a:extLst>
            </p:cNvPr>
            <p:cNvSpPr/>
            <p:nvPr/>
          </p:nvSpPr>
          <p:spPr>
            <a:xfrm>
              <a:off x="1697463" y="1362203"/>
              <a:ext cx="1231600" cy="264881"/>
            </a:xfrm>
            <a:prstGeom prst="rect">
              <a:avLst/>
            </a:prstGeom>
          </p:spPr>
          <p:txBody>
            <a:bodyPr wrap="none">
              <a:spAutoFit/>
            </a:bodyPr>
            <a:lstStyle/>
            <a:p>
              <a:pPr algn="ctr"/>
              <a:r>
                <a:rPr lang="da-DK" b="1" dirty="0">
                  <a:solidFill>
                    <a:schemeClr val="tx1"/>
                  </a:solidFill>
                </a:rPr>
                <a:t>CH02 reflectance</a:t>
              </a:r>
              <a:endParaRPr lang="en-US" b="1" dirty="0">
                <a:solidFill>
                  <a:schemeClr val="tx1"/>
                </a:solidFill>
              </a:endParaRPr>
            </a:p>
          </p:txBody>
        </p:sp>
        <p:sp>
          <p:nvSpPr>
            <p:cNvPr id="10" name="Rectangle 9">
              <a:extLst>
                <a:ext uri="{FF2B5EF4-FFF2-40B4-BE49-F238E27FC236}">
                  <a16:creationId xmlns:a16="http://schemas.microsoft.com/office/drawing/2014/main" id="{A5021DB6-36D7-4758-B871-62D8128D1FF9}"/>
                </a:ext>
              </a:extLst>
            </p:cNvPr>
            <p:cNvSpPr/>
            <p:nvPr/>
          </p:nvSpPr>
          <p:spPr>
            <a:xfrm>
              <a:off x="5287316" y="1362203"/>
              <a:ext cx="1535344" cy="264881"/>
            </a:xfrm>
            <a:prstGeom prst="rect">
              <a:avLst/>
            </a:prstGeom>
          </p:spPr>
          <p:txBody>
            <a:bodyPr wrap="none">
              <a:spAutoFit/>
            </a:bodyPr>
            <a:lstStyle/>
            <a:p>
              <a:pPr algn="ctr"/>
              <a:r>
                <a:rPr lang="da-DK" b="1" dirty="0">
                  <a:solidFill>
                    <a:schemeClr val="tx1"/>
                  </a:solidFill>
                </a:rPr>
                <a:t>CH02 </a:t>
              </a:r>
              <a:r>
                <a:rPr lang="da-DK" b="1" dirty="0"/>
                <a:t>Low Light pixels</a:t>
              </a:r>
              <a:endParaRPr lang="en-US" b="1" dirty="0">
                <a:solidFill>
                  <a:schemeClr val="tx1"/>
                </a:solidFill>
              </a:endParaRPr>
            </a:p>
          </p:txBody>
        </p:sp>
      </p:grpSp>
      <p:sp>
        <p:nvSpPr>
          <p:cNvPr id="12" name="Rectangle 11">
            <a:extLst>
              <a:ext uri="{FF2B5EF4-FFF2-40B4-BE49-F238E27FC236}">
                <a16:creationId xmlns:a16="http://schemas.microsoft.com/office/drawing/2014/main" id="{7FCC8D51-3ED5-48F0-948B-16B807E78F02}"/>
              </a:ext>
            </a:extLst>
          </p:cNvPr>
          <p:cNvSpPr/>
          <p:nvPr/>
        </p:nvSpPr>
        <p:spPr>
          <a:xfrm>
            <a:off x="642623" y="6030675"/>
            <a:ext cx="10972799" cy="369332"/>
          </a:xfrm>
          <a:prstGeom prst="rect">
            <a:avLst/>
          </a:prstGeom>
        </p:spPr>
        <p:txBody>
          <a:bodyPr wrap="square">
            <a:spAutoFit/>
          </a:bodyPr>
          <a:lstStyle/>
          <a:p>
            <a:pPr algn="ctr"/>
            <a:r>
              <a:rPr lang="en-US" dirty="0">
                <a:solidFill>
                  <a:schemeClr val="dk1"/>
                </a:solidFill>
                <a:latin typeface="Calibri"/>
                <a:cs typeface="Calibri"/>
              </a:rPr>
              <a:t>Select pixels with reflectance between 4% and 6%.  </a:t>
            </a:r>
          </a:p>
        </p:txBody>
      </p:sp>
      <p:sp>
        <p:nvSpPr>
          <p:cNvPr id="3" name="Date Placeholder 2">
            <a:extLst>
              <a:ext uri="{FF2B5EF4-FFF2-40B4-BE49-F238E27FC236}">
                <a16:creationId xmlns:a16="http://schemas.microsoft.com/office/drawing/2014/main" id="{EE20BFEF-271B-4AD0-BE9E-98E3F0855372}"/>
              </a:ext>
            </a:extLst>
          </p:cNvPr>
          <p:cNvSpPr>
            <a:spLocks noGrp="1"/>
          </p:cNvSpPr>
          <p:nvPr>
            <p:ph type="dt" idx="2"/>
          </p:nvPr>
        </p:nvSpPr>
        <p:spPr>
          <a:xfrm>
            <a:off x="609601" y="6400800"/>
            <a:ext cx="919745" cy="365125"/>
          </a:xfrm>
        </p:spPr>
        <p:txBody>
          <a:bodyPr/>
          <a:lstStyle/>
          <a:p>
            <a:r>
              <a:rPr lang="en-US"/>
              <a:t>2023-09-01</a:t>
            </a:r>
          </a:p>
        </p:txBody>
      </p:sp>
      <p:sp>
        <p:nvSpPr>
          <p:cNvPr id="7" name="Footer Placeholder 6">
            <a:extLst>
              <a:ext uri="{FF2B5EF4-FFF2-40B4-BE49-F238E27FC236}">
                <a16:creationId xmlns:a16="http://schemas.microsoft.com/office/drawing/2014/main" id="{8B7F6804-3865-4A6B-9F96-44641A2449A8}"/>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Tree>
    <p:extLst>
      <p:ext uri="{BB962C8B-B14F-4D97-AF65-F5344CB8AC3E}">
        <p14:creationId xmlns:p14="http://schemas.microsoft.com/office/powerpoint/2010/main" val="924977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AD3-DEC5-4381-BA3F-7AD161949CBE}"/>
              </a:ext>
            </a:extLst>
          </p:cNvPr>
          <p:cNvSpPr>
            <a:spLocks noGrp="1"/>
          </p:cNvSpPr>
          <p:nvPr>
            <p:ph type="title"/>
          </p:nvPr>
        </p:nvSpPr>
        <p:spPr>
          <a:xfrm>
            <a:off x="1542107" y="119135"/>
            <a:ext cx="9149696" cy="637622"/>
          </a:xfrm>
        </p:spPr>
        <p:txBody>
          <a:bodyPr>
            <a:normAutofit fontScale="90000"/>
          </a:bodyPr>
          <a:lstStyle/>
          <a:p>
            <a:r>
              <a:rPr lang="en-US" dirty="0"/>
              <a:t>G18 VNIR SNR at Provisional</a:t>
            </a:r>
          </a:p>
        </p:txBody>
      </p:sp>
      <p:sp>
        <p:nvSpPr>
          <p:cNvPr id="3" name="Date Placeholder 2">
            <a:extLst>
              <a:ext uri="{FF2B5EF4-FFF2-40B4-BE49-F238E27FC236}">
                <a16:creationId xmlns:a16="http://schemas.microsoft.com/office/drawing/2014/main" id="{0DF0D85B-D1FA-4CCA-8AA1-6A2F53323AE5}"/>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8C2F02A5-B979-47B3-95D0-70AE62AB4FDC}"/>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23634352-B958-4730-8863-4C50245F9F1F}"/>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7</a:t>
            </a:fld>
            <a:endParaRPr lang="en-US" dirty="0"/>
          </a:p>
        </p:txBody>
      </p:sp>
      <p:pic>
        <p:nvPicPr>
          <p:cNvPr id="1026" name="Picture 2" descr="GOES-18 ABI - Solar Calibration- VNIR Bands - GS SNR - GS SCT SNR">
            <a:extLst>
              <a:ext uri="{FF2B5EF4-FFF2-40B4-BE49-F238E27FC236}">
                <a16:creationId xmlns:a16="http://schemas.microsoft.com/office/drawing/2014/main" id="{82DD6872-A0AD-426A-93E5-1F4276233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1"/>
            <a:ext cx="7353300" cy="4371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992B0C-9752-494F-A083-9A0C17515842}"/>
              </a:ext>
            </a:extLst>
          </p:cNvPr>
          <p:cNvSpPr txBox="1"/>
          <p:nvPr/>
        </p:nvSpPr>
        <p:spPr>
          <a:xfrm>
            <a:off x="621889" y="5514181"/>
            <a:ext cx="10948220" cy="800219"/>
          </a:xfrm>
          <a:prstGeom prst="rect">
            <a:avLst/>
          </a:prstGeom>
          <a:noFill/>
        </p:spPr>
        <p:txBody>
          <a:bodyPr wrap="square" rtlCol="0">
            <a:spAutoFit/>
          </a:bodyPr>
          <a:lstStyle/>
          <a:p>
            <a:pPr algn="ctr"/>
            <a:r>
              <a:rPr lang="en-US" dirty="0"/>
              <a:t>GOES-18 ABI VNIR channels SNR are substantially higher than required.</a:t>
            </a:r>
          </a:p>
          <a:p>
            <a:pPr algn="ctr"/>
            <a:r>
              <a:rPr lang="en-US" sz="1400" dirty="0"/>
              <a:t>Channels 1, 4, and 6 are ~3 times better; Channels 3 and 5 are ~2 time better; and Channel 2 is ~1.5 times better.</a:t>
            </a:r>
          </a:p>
          <a:p>
            <a:pPr algn="ctr"/>
            <a:r>
              <a:rPr lang="en-US" sz="1400" dirty="0"/>
              <a:t>The difference between pre- and post-drift is due in part to the update of E</a:t>
            </a:r>
            <a:r>
              <a:rPr lang="en-US" sz="1400" baseline="-25000" dirty="0"/>
              <a:t>sun</a:t>
            </a:r>
            <a:r>
              <a:rPr lang="en-US" sz="1400" dirty="0"/>
              <a:t> and Q-LUT.</a:t>
            </a:r>
          </a:p>
        </p:txBody>
      </p:sp>
      <p:sp>
        <p:nvSpPr>
          <p:cNvPr id="6" name="TextBox 5">
            <a:extLst>
              <a:ext uri="{FF2B5EF4-FFF2-40B4-BE49-F238E27FC236}">
                <a16:creationId xmlns:a16="http://schemas.microsoft.com/office/drawing/2014/main" id="{DEF0B1C6-EB66-4538-8A17-5DE922489FAE}"/>
              </a:ext>
            </a:extLst>
          </p:cNvPr>
          <p:cNvSpPr txBox="1"/>
          <p:nvPr/>
        </p:nvSpPr>
        <p:spPr>
          <a:xfrm>
            <a:off x="9969911" y="1435765"/>
            <a:ext cx="1606738" cy="3416320"/>
          </a:xfrm>
          <a:prstGeom prst="rect">
            <a:avLst/>
          </a:prstGeom>
          <a:noFill/>
        </p:spPr>
        <p:txBody>
          <a:bodyPr wrap="square" rtlCol="0">
            <a:spAutoFit/>
          </a:bodyPr>
          <a:lstStyle/>
          <a:p>
            <a:r>
              <a:rPr lang="en-US" sz="2400" b="1" dirty="0">
                <a:solidFill>
                  <a:srgbClr val="0000FF"/>
                </a:solidFill>
              </a:rPr>
              <a:t>Maximum</a:t>
            </a:r>
            <a:r>
              <a:rPr lang="en-US" sz="2400" dirty="0"/>
              <a:t>, </a:t>
            </a:r>
            <a:r>
              <a:rPr lang="en-US" sz="2400" b="1" dirty="0">
                <a:solidFill>
                  <a:srgbClr val="FF0000"/>
                </a:solidFill>
              </a:rPr>
              <a:t>Average </a:t>
            </a:r>
            <a:r>
              <a:rPr lang="en-US" sz="2400" b="1" dirty="0">
                <a:sym typeface="Symbol" panose="05050102010706020507" pitchFamily="18" charset="2"/>
              </a:rPr>
              <a:t> stdv</a:t>
            </a:r>
            <a:r>
              <a:rPr lang="en-US" sz="2400" dirty="0">
                <a:sym typeface="Symbol" panose="05050102010706020507" pitchFamily="18" charset="2"/>
              </a:rPr>
              <a:t>, </a:t>
            </a:r>
            <a:r>
              <a:rPr lang="en-US" sz="2400" b="1" dirty="0">
                <a:solidFill>
                  <a:srgbClr val="009900"/>
                </a:solidFill>
                <a:sym typeface="Symbol" panose="05050102010706020507" pitchFamily="18" charset="2"/>
              </a:rPr>
              <a:t>minimum</a:t>
            </a:r>
            <a:r>
              <a:rPr lang="en-US" sz="2400" dirty="0">
                <a:sym typeface="Symbol" panose="05050102010706020507" pitchFamily="18" charset="2"/>
              </a:rPr>
              <a:t>, and the </a:t>
            </a:r>
            <a:r>
              <a:rPr lang="en-US" sz="2400" b="1" dirty="0">
                <a:solidFill>
                  <a:schemeClr val="tx1">
                    <a:lumMod val="50000"/>
                    <a:lumOff val="50000"/>
                  </a:schemeClr>
                </a:solidFill>
                <a:sym typeface="Symbol" panose="05050102010706020507" pitchFamily="18" charset="2"/>
              </a:rPr>
              <a:t>MRD</a:t>
            </a:r>
            <a:r>
              <a:rPr lang="en-US" sz="2400" dirty="0">
                <a:sym typeface="Symbol" panose="05050102010706020507" pitchFamily="18" charset="2"/>
              </a:rPr>
              <a:t> for the six ABI VNIR channels.</a:t>
            </a:r>
            <a:endParaRPr lang="en-US" sz="2400" dirty="0"/>
          </a:p>
        </p:txBody>
      </p:sp>
      <p:sp>
        <p:nvSpPr>
          <p:cNvPr id="9" name="TextBox 8">
            <a:extLst>
              <a:ext uri="{FF2B5EF4-FFF2-40B4-BE49-F238E27FC236}">
                <a16:creationId xmlns:a16="http://schemas.microsoft.com/office/drawing/2014/main" id="{898EB9DD-D300-4BC5-809F-ECCCDE1BB0BB}"/>
              </a:ext>
            </a:extLst>
          </p:cNvPr>
          <p:cNvSpPr txBox="1"/>
          <p:nvPr/>
        </p:nvSpPr>
        <p:spPr>
          <a:xfrm>
            <a:off x="465827" y="1905506"/>
            <a:ext cx="1972573" cy="3046988"/>
          </a:xfrm>
          <a:prstGeom prst="rect">
            <a:avLst/>
          </a:prstGeom>
          <a:noFill/>
        </p:spPr>
        <p:txBody>
          <a:bodyPr wrap="square" rtlCol="0">
            <a:spAutoFit/>
          </a:bodyPr>
          <a:lstStyle/>
          <a:p>
            <a:pPr marL="168275" indent="-168275">
              <a:buFont typeface="Arial" panose="020B0604020202020204" pitchFamily="34" charset="0"/>
              <a:buChar char="•"/>
            </a:pPr>
            <a:r>
              <a:rPr lang="en-US" sz="2400" dirty="0"/>
              <a:t>The higher, the better. </a:t>
            </a:r>
          </a:p>
          <a:p>
            <a:pPr marL="168275" indent="-168275">
              <a:buFont typeface="Arial" panose="020B0604020202020204" pitchFamily="34" charset="0"/>
              <a:buChar char="•"/>
            </a:pPr>
            <a:r>
              <a:rPr lang="en-US" sz="2400" dirty="0"/>
              <a:t>The min (green) must be higher than the requirement (gray).</a:t>
            </a:r>
          </a:p>
        </p:txBody>
      </p:sp>
    </p:spTree>
    <p:extLst>
      <p:ext uri="{BB962C8B-B14F-4D97-AF65-F5344CB8AC3E}">
        <p14:creationId xmlns:p14="http://schemas.microsoft.com/office/powerpoint/2010/main" val="25605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5E3E5A-B520-48D8-9ADE-F92A0BC69D62}"/>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C0C92EB0-19C3-4C8C-B93B-8B1ABB623369}"/>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4289FFEF-6C1B-4939-8ECF-83607E363B46}"/>
              </a:ext>
            </a:extLst>
          </p:cNvPr>
          <p:cNvSpPr>
            <a:spLocks noGrp="1"/>
          </p:cNvSpPr>
          <p:nvPr>
            <p:ph type="sldNum" sz="quarter" idx="4"/>
          </p:nvPr>
        </p:nvSpPr>
        <p:spPr/>
        <p:txBody>
          <a:bodyPr/>
          <a:lstStyle/>
          <a:p>
            <a:fld id="{24AD0344-B142-42FF-A24F-67F68BAAC27D}" type="slidenum">
              <a:rPr lang="en-US" smtClean="0"/>
              <a:pPr/>
              <a:t>70</a:t>
            </a:fld>
            <a:endParaRPr lang="en-US" dirty="0"/>
          </a:p>
        </p:txBody>
      </p:sp>
      <p:grpSp>
        <p:nvGrpSpPr>
          <p:cNvPr id="15" name="Group 14">
            <a:extLst>
              <a:ext uri="{FF2B5EF4-FFF2-40B4-BE49-F238E27FC236}">
                <a16:creationId xmlns:a16="http://schemas.microsoft.com/office/drawing/2014/main" id="{CC8073B6-8B76-4EF6-B30A-1382E65E03FF}"/>
              </a:ext>
            </a:extLst>
          </p:cNvPr>
          <p:cNvGrpSpPr/>
          <p:nvPr/>
        </p:nvGrpSpPr>
        <p:grpSpPr>
          <a:xfrm>
            <a:off x="1371600" y="1161288"/>
            <a:ext cx="9678718" cy="5257306"/>
            <a:chOff x="1367231" y="800347"/>
            <a:chExt cx="9678718" cy="5257306"/>
          </a:xfrm>
        </p:grpSpPr>
        <p:pic>
          <p:nvPicPr>
            <p:cNvPr id="16" name="Picture 15">
              <a:extLst>
                <a:ext uri="{FF2B5EF4-FFF2-40B4-BE49-F238E27FC236}">
                  <a16:creationId xmlns:a16="http://schemas.microsoft.com/office/drawing/2014/main" id="{D7C3A41F-2312-4168-8B62-D098DB3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231" y="800347"/>
              <a:ext cx="8506563" cy="5257306"/>
            </a:xfrm>
            <a:prstGeom prst="rect">
              <a:avLst/>
            </a:prstGeom>
          </p:spPr>
        </p:pic>
        <p:cxnSp>
          <p:nvCxnSpPr>
            <p:cNvPr id="17" name="Straight Arrow Connector 16">
              <a:extLst>
                <a:ext uri="{FF2B5EF4-FFF2-40B4-BE49-F238E27FC236}">
                  <a16:creationId xmlns:a16="http://schemas.microsoft.com/office/drawing/2014/main" id="{25AB40DE-915F-4831-9316-3A361EC03ED6}"/>
                </a:ext>
              </a:extLst>
            </p:cNvPr>
            <p:cNvCxnSpPr>
              <a:cxnSpLocks/>
            </p:cNvCxnSpPr>
            <p:nvPr/>
          </p:nvCxnSpPr>
          <p:spPr>
            <a:xfrm>
              <a:off x="6647688" y="3081528"/>
              <a:ext cx="0" cy="1755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6327BE1-0E38-4E73-BD43-4AC18FA9325F}"/>
                </a:ext>
              </a:extLst>
            </p:cNvPr>
            <p:cNvSpPr txBox="1"/>
            <p:nvPr/>
          </p:nvSpPr>
          <p:spPr>
            <a:xfrm>
              <a:off x="6373366" y="2835307"/>
              <a:ext cx="3235245"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1-sigma=0.0017 (74.62%)</a:t>
              </a:r>
            </a:p>
          </p:txBody>
        </p:sp>
        <p:cxnSp>
          <p:nvCxnSpPr>
            <p:cNvPr id="19" name="Straight Arrow Connector 18">
              <a:extLst>
                <a:ext uri="{FF2B5EF4-FFF2-40B4-BE49-F238E27FC236}">
                  <a16:creationId xmlns:a16="http://schemas.microsoft.com/office/drawing/2014/main" id="{D27D580F-4E8A-4CE0-9856-1807E7786C30}"/>
                </a:ext>
              </a:extLst>
            </p:cNvPr>
            <p:cNvCxnSpPr>
              <a:cxnSpLocks/>
            </p:cNvCxnSpPr>
            <p:nvPr/>
          </p:nvCxnSpPr>
          <p:spPr>
            <a:xfrm>
              <a:off x="7168896" y="3429000"/>
              <a:ext cx="0" cy="14235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4D03C93-C5F7-4A9F-8941-610F561C24D1}"/>
                </a:ext>
              </a:extLst>
            </p:cNvPr>
            <p:cNvSpPr txBox="1"/>
            <p:nvPr/>
          </p:nvSpPr>
          <p:spPr>
            <a:xfrm>
              <a:off x="6894578" y="3142637"/>
              <a:ext cx="2979215"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2-sigma=0.0034 (95.44%)</a:t>
              </a:r>
            </a:p>
          </p:txBody>
        </p:sp>
        <p:cxnSp>
          <p:nvCxnSpPr>
            <p:cNvPr id="21" name="Straight Arrow Connector 20">
              <a:extLst>
                <a:ext uri="{FF2B5EF4-FFF2-40B4-BE49-F238E27FC236}">
                  <a16:creationId xmlns:a16="http://schemas.microsoft.com/office/drawing/2014/main" id="{4EA5264A-EB88-427B-AD85-2892FC9A4C68}"/>
                </a:ext>
              </a:extLst>
            </p:cNvPr>
            <p:cNvCxnSpPr>
              <a:cxnSpLocks/>
            </p:cNvCxnSpPr>
            <p:nvPr/>
          </p:nvCxnSpPr>
          <p:spPr>
            <a:xfrm>
              <a:off x="7690104" y="3712464"/>
              <a:ext cx="0" cy="1124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20B086E-BD13-45E9-A100-325BB425885D}"/>
                </a:ext>
              </a:extLst>
            </p:cNvPr>
            <p:cNvSpPr txBox="1"/>
            <p:nvPr/>
          </p:nvSpPr>
          <p:spPr>
            <a:xfrm>
              <a:off x="7418642" y="3469142"/>
              <a:ext cx="3406122"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3-sigma=0.0051 (99.13%) </a:t>
              </a:r>
            </a:p>
          </p:txBody>
        </p:sp>
        <p:cxnSp>
          <p:nvCxnSpPr>
            <p:cNvPr id="23" name="Straight Arrow Connector 22">
              <a:extLst>
                <a:ext uri="{FF2B5EF4-FFF2-40B4-BE49-F238E27FC236}">
                  <a16:creationId xmlns:a16="http://schemas.microsoft.com/office/drawing/2014/main" id="{A0FD67EA-C21C-49C1-AC2C-CB4F1A3AF4AC}"/>
                </a:ext>
              </a:extLst>
            </p:cNvPr>
            <p:cNvCxnSpPr>
              <a:cxnSpLocks/>
            </p:cNvCxnSpPr>
            <p:nvPr/>
          </p:nvCxnSpPr>
          <p:spPr>
            <a:xfrm>
              <a:off x="8202168" y="4069080"/>
              <a:ext cx="0" cy="7651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2B491B8-8F63-4CF8-B9C5-ADE7BEF2EB1B}"/>
                </a:ext>
              </a:extLst>
            </p:cNvPr>
            <p:cNvSpPr txBox="1"/>
            <p:nvPr/>
          </p:nvSpPr>
          <p:spPr>
            <a:xfrm>
              <a:off x="7926991" y="3833119"/>
              <a:ext cx="3118958"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4-sigma=0.0068 (99.64%) </a:t>
              </a:r>
            </a:p>
          </p:txBody>
        </p:sp>
        <p:cxnSp>
          <p:nvCxnSpPr>
            <p:cNvPr id="25" name="Straight Arrow Connector 24">
              <a:extLst>
                <a:ext uri="{FF2B5EF4-FFF2-40B4-BE49-F238E27FC236}">
                  <a16:creationId xmlns:a16="http://schemas.microsoft.com/office/drawing/2014/main" id="{C16A466F-411E-4FBF-AEDB-C52FD7B6B443}"/>
                </a:ext>
              </a:extLst>
            </p:cNvPr>
            <p:cNvCxnSpPr>
              <a:cxnSpLocks/>
            </p:cNvCxnSpPr>
            <p:nvPr/>
          </p:nvCxnSpPr>
          <p:spPr>
            <a:xfrm>
              <a:off x="8714232" y="4451678"/>
              <a:ext cx="0" cy="3825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51095B06-0525-4A25-B2D9-DE002B19D6F2}"/>
                </a:ext>
              </a:extLst>
            </p:cNvPr>
            <p:cNvSpPr txBox="1"/>
            <p:nvPr/>
          </p:nvSpPr>
          <p:spPr>
            <a:xfrm>
              <a:off x="8438202" y="4197096"/>
              <a:ext cx="2386558"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5-sigma=0.0085 (99.80%)</a:t>
              </a:r>
            </a:p>
          </p:txBody>
        </p:sp>
      </p:grpSp>
      <p:sp>
        <p:nvSpPr>
          <p:cNvPr id="27" name="Rectangle 26">
            <a:extLst>
              <a:ext uri="{FF2B5EF4-FFF2-40B4-BE49-F238E27FC236}">
                <a16:creationId xmlns:a16="http://schemas.microsoft.com/office/drawing/2014/main" id="{A0B8C43D-0510-4237-ADB2-D79F513705EB}"/>
              </a:ext>
            </a:extLst>
          </p:cNvPr>
          <p:cNvSpPr/>
          <p:nvPr/>
        </p:nvSpPr>
        <p:spPr>
          <a:xfrm>
            <a:off x="3534726" y="1418320"/>
            <a:ext cx="3638539"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Total number of samples: 15,691,720</a:t>
            </a:r>
          </a:p>
        </p:txBody>
      </p:sp>
      <p:pic>
        <p:nvPicPr>
          <p:cNvPr id="28" name="Picture 27">
            <a:extLst>
              <a:ext uri="{FF2B5EF4-FFF2-40B4-BE49-F238E27FC236}">
                <a16:creationId xmlns:a16="http://schemas.microsoft.com/office/drawing/2014/main" id="{0924CBC5-2814-4EAE-83C6-7E9F716445D0}"/>
              </a:ext>
            </a:extLst>
          </p:cNvPr>
          <p:cNvPicPr>
            <a:picLocks noChangeAspect="1"/>
          </p:cNvPicPr>
          <p:nvPr/>
        </p:nvPicPr>
        <p:blipFill>
          <a:blip r:embed="rId3"/>
          <a:stretch>
            <a:fillRect/>
          </a:stretch>
        </p:blipFill>
        <p:spPr>
          <a:xfrm>
            <a:off x="7777423" y="1214921"/>
            <a:ext cx="3751993" cy="1982401"/>
          </a:xfrm>
          <a:prstGeom prst="rect">
            <a:avLst/>
          </a:prstGeom>
        </p:spPr>
      </p:pic>
      <p:sp>
        <p:nvSpPr>
          <p:cNvPr id="29" name="Rectangle 28">
            <a:extLst>
              <a:ext uri="{FF2B5EF4-FFF2-40B4-BE49-F238E27FC236}">
                <a16:creationId xmlns:a16="http://schemas.microsoft.com/office/drawing/2014/main" id="{28AD5B36-6153-4523-B498-65DCB65CCBEF}"/>
              </a:ext>
            </a:extLst>
          </p:cNvPr>
          <p:cNvSpPr/>
          <p:nvPr/>
        </p:nvSpPr>
        <p:spPr>
          <a:xfrm>
            <a:off x="9341274" y="3165784"/>
            <a:ext cx="2024744" cy="369332"/>
          </a:xfrm>
          <a:prstGeom prst="rect">
            <a:avLst/>
          </a:prstGeom>
        </p:spPr>
        <p:txBody>
          <a:bodyPr wrap="square">
            <a:spAutoFit/>
          </a:bodyPr>
          <a:lstStyle/>
          <a:p>
            <a:pPr algn="ctr"/>
            <a:r>
              <a:rPr lang="da-DK" sz="1800" b="1" dirty="0">
                <a:solidFill>
                  <a:srgbClr val="FF0000"/>
                </a:solidFill>
              </a:rPr>
              <a:t>Ref  vs. Ref Diff</a:t>
            </a:r>
            <a:endParaRPr lang="en-US" sz="1800" b="1" dirty="0">
              <a:solidFill>
                <a:srgbClr val="FF0000"/>
              </a:solidFill>
            </a:endParaRPr>
          </a:p>
        </p:txBody>
      </p:sp>
      <p:sp>
        <p:nvSpPr>
          <p:cNvPr id="30" name="TextBox 29">
            <a:extLst>
              <a:ext uri="{FF2B5EF4-FFF2-40B4-BE49-F238E27FC236}">
                <a16:creationId xmlns:a16="http://schemas.microsoft.com/office/drawing/2014/main" id="{4BE7C985-2940-41DB-AB5E-E826C9176B99}"/>
              </a:ext>
            </a:extLst>
          </p:cNvPr>
          <p:cNvSpPr txBox="1"/>
          <p:nvPr/>
        </p:nvSpPr>
        <p:spPr>
          <a:xfrm>
            <a:off x="602901" y="6223068"/>
            <a:ext cx="10926516" cy="369332"/>
          </a:xfrm>
          <a:prstGeom prst="rect">
            <a:avLst/>
          </a:prstGeom>
          <a:noFill/>
        </p:spPr>
        <p:txBody>
          <a:bodyPr wrap="square" rtlCol="0">
            <a:spAutoFit/>
          </a:bodyPr>
          <a:lstStyle/>
          <a:p>
            <a:pPr algn="ctr"/>
            <a:r>
              <a:rPr lang="en-US" dirty="0">
                <a:solidFill>
                  <a:schemeClr val="dk1"/>
                </a:solidFill>
                <a:cs typeface="Calibri"/>
              </a:rPr>
              <a:t>Histogram of the reflectance difference between two consecutive images.  </a:t>
            </a:r>
          </a:p>
        </p:txBody>
      </p:sp>
      <p:sp>
        <p:nvSpPr>
          <p:cNvPr id="33" name="Google Shape;69;p2">
            <a:extLst>
              <a:ext uri="{FF2B5EF4-FFF2-40B4-BE49-F238E27FC236}">
                <a16:creationId xmlns:a16="http://schemas.microsoft.com/office/drawing/2014/main" id="{F1C478ED-1128-41A1-977F-E0BBAAA7FBFF}"/>
              </a:ext>
            </a:extLst>
          </p:cNvPr>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lvl="0"/>
            <a:r>
              <a:rPr lang="en-US" dirty="0"/>
              <a:t>PLPT-009: </a:t>
            </a:r>
            <a:r>
              <a:rPr lang="en-US" kern="1200" cap="all"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Low light snr</a:t>
            </a:r>
            <a:endParaRPr sz="4800" dirty="0"/>
          </a:p>
        </p:txBody>
      </p:sp>
    </p:spTree>
    <p:extLst>
      <p:ext uri="{BB962C8B-B14F-4D97-AF65-F5344CB8AC3E}">
        <p14:creationId xmlns:p14="http://schemas.microsoft.com/office/powerpoint/2010/main" val="2465846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normAutofit/>
          </a:bodyPr>
          <a:lstStyle/>
          <a:p>
            <a:r>
              <a:rPr lang="en-US" sz="3600" dirty="0"/>
              <a:t>Image navigation and registration</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ABI-L1b-PLPT-10/11/12, </a:t>
            </a:r>
            <a:r>
              <a:rPr lang="en-US" dirty="0" err="1"/>
              <a:t>Vlodimir</a:t>
            </a:r>
            <a:r>
              <a:rPr lang="en-US" dirty="0"/>
              <a:t> </a:t>
            </a:r>
            <a:r>
              <a:rPr lang="en-US" dirty="0" err="1"/>
              <a:t>Kongdratovich</a:t>
            </a:r>
            <a:r>
              <a:rPr lang="en-US" dirty="0"/>
              <a:t> and Song Guo</a:t>
            </a:r>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71</a:t>
            </a:fld>
            <a:endParaRPr lang="en-US" altLang="en-US" dirty="0"/>
          </a:p>
        </p:txBody>
      </p:sp>
      <p:sp>
        <p:nvSpPr>
          <p:cNvPr id="5" name="Footer Placeholder 4">
            <a:extLst>
              <a:ext uri="{FF2B5EF4-FFF2-40B4-BE49-F238E27FC236}">
                <a16:creationId xmlns:a16="http://schemas.microsoft.com/office/drawing/2014/main" id="{81EF2882-A6BB-4ABA-981A-FE138F100C97}"/>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4" name="Date Placeholder 3">
            <a:extLst>
              <a:ext uri="{FF2B5EF4-FFF2-40B4-BE49-F238E27FC236}">
                <a16:creationId xmlns:a16="http://schemas.microsoft.com/office/drawing/2014/main" id="{90581525-A2BE-4A7B-B967-7A1A7103A00B}"/>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321769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87C9-6CE4-4764-8383-CCA4D4275AFB}"/>
              </a:ext>
            </a:extLst>
          </p:cNvPr>
          <p:cNvSpPr>
            <a:spLocks noGrp="1"/>
          </p:cNvSpPr>
          <p:nvPr>
            <p:ph type="title"/>
          </p:nvPr>
        </p:nvSpPr>
        <p:spPr>
          <a:xfrm>
            <a:off x="1524001" y="128188"/>
            <a:ext cx="9149696" cy="637622"/>
          </a:xfrm>
        </p:spPr>
        <p:txBody>
          <a:bodyPr>
            <a:noAutofit/>
          </a:bodyPr>
          <a:lstStyle/>
          <a:p>
            <a:r>
              <a:rPr lang="en-US" dirty="0"/>
              <a:t>Image Navigation</a:t>
            </a:r>
          </a:p>
        </p:txBody>
      </p:sp>
      <p:sp>
        <p:nvSpPr>
          <p:cNvPr id="3" name="Date Placeholder 2">
            <a:extLst>
              <a:ext uri="{FF2B5EF4-FFF2-40B4-BE49-F238E27FC236}">
                <a16:creationId xmlns:a16="http://schemas.microsoft.com/office/drawing/2014/main" id="{215E8E34-3582-4A36-A4CF-DD6EF3CF3EB6}"/>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9BAC56BF-695F-4940-9FA6-5AD31E6F01AA}"/>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0D0693B5-0F3C-4D5E-A05C-E78EADDC4063}"/>
              </a:ext>
            </a:extLst>
          </p:cNvPr>
          <p:cNvSpPr>
            <a:spLocks noGrp="1"/>
          </p:cNvSpPr>
          <p:nvPr>
            <p:ph type="sldNum" sz="quarter" idx="4"/>
          </p:nvPr>
        </p:nvSpPr>
        <p:spPr/>
        <p:txBody>
          <a:bodyPr/>
          <a:lstStyle/>
          <a:p>
            <a:fld id="{24AD0344-B142-42FF-A24F-67F68BAAC27D}" type="slidenum">
              <a:rPr lang="en-US" smtClean="0"/>
              <a:pPr/>
              <a:t>72</a:t>
            </a:fld>
            <a:endParaRPr lang="en-US" dirty="0"/>
          </a:p>
        </p:txBody>
      </p:sp>
      <p:cxnSp>
        <p:nvCxnSpPr>
          <p:cNvPr id="6" name="Straight Connector 5">
            <a:extLst>
              <a:ext uri="{FF2B5EF4-FFF2-40B4-BE49-F238E27FC236}">
                <a16:creationId xmlns:a16="http://schemas.microsoft.com/office/drawing/2014/main" id="{ABDF54F8-E772-438C-BAFB-AE7294DC1608}"/>
              </a:ext>
            </a:extLst>
          </p:cNvPr>
          <p:cNvCxnSpPr/>
          <p:nvPr/>
        </p:nvCxnSpPr>
        <p:spPr>
          <a:xfrm>
            <a:off x="6096000" y="1295401"/>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533213-3473-42D2-AE59-6D220AFFD774}"/>
              </a:ext>
            </a:extLst>
          </p:cNvPr>
          <p:cNvCxnSpPr/>
          <p:nvPr/>
        </p:nvCxnSpPr>
        <p:spPr>
          <a:xfrm>
            <a:off x="1676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FE23F37-13D8-432A-9612-D5E9685284F9}"/>
              </a:ext>
            </a:extLst>
          </p:cNvPr>
          <p:cNvSpPr/>
          <p:nvPr/>
        </p:nvSpPr>
        <p:spPr>
          <a:xfrm>
            <a:off x="1676401" y="1186816"/>
            <a:ext cx="4306757" cy="2215991"/>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Quantify the navigation residuals of ABI window channels. Check navigation stability. Trend performance during PLPT period and support other PLPTs as needed.</a:t>
            </a:r>
          </a:p>
          <a:p>
            <a:endParaRPr lang="en-US" sz="1400" dirty="0"/>
          </a:p>
          <a:p>
            <a:pPr algn="ctr"/>
            <a:r>
              <a:rPr lang="en-US" sz="2000" b="1" i="1" dirty="0"/>
              <a:t>Related Requirements</a:t>
            </a:r>
          </a:p>
          <a:p>
            <a:pPr marL="169863" indent="-169863">
              <a:buFont typeface="Arial" panose="020B0604020202020204" pitchFamily="34" charset="0"/>
              <a:buChar char="•"/>
            </a:pPr>
            <a:r>
              <a:rPr lang="en-US" sz="1400" dirty="0"/>
              <a:t>MRD522 (Navigation errors not during eclipse); MRD523 (Navigation errors during eclipse); MRD538 and MRD539 (Frame-to-frame registration (FFR)).</a:t>
            </a:r>
          </a:p>
        </p:txBody>
      </p:sp>
      <p:sp>
        <p:nvSpPr>
          <p:cNvPr id="9" name="Rectangle 8">
            <a:extLst>
              <a:ext uri="{FF2B5EF4-FFF2-40B4-BE49-F238E27FC236}">
                <a16:creationId xmlns:a16="http://schemas.microsoft.com/office/drawing/2014/main" id="{11074CEA-1EC1-4C76-A19C-8257A2EA86D6}"/>
              </a:ext>
            </a:extLst>
          </p:cNvPr>
          <p:cNvSpPr/>
          <p:nvPr/>
        </p:nvSpPr>
        <p:spPr>
          <a:xfrm>
            <a:off x="7616085" y="965394"/>
            <a:ext cx="1653124" cy="400110"/>
          </a:xfrm>
          <a:prstGeom prst="rect">
            <a:avLst/>
          </a:prstGeom>
          <a:ln w="12700" cmpd="sng">
            <a:noFill/>
          </a:ln>
        </p:spPr>
        <p:txBody>
          <a:bodyPr wrap="square">
            <a:spAutoFit/>
          </a:bodyPr>
          <a:lstStyle/>
          <a:p>
            <a:r>
              <a:rPr lang="en-US" sz="2000" b="1" i="1" dirty="0"/>
              <a:t>Methodology</a:t>
            </a:r>
            <a:endParaRPr lang="en-US" sz="2000" dirty="0"/>
          </a:p>
        </p:txBody>
      </p:sp>
      <p:sp>
        <p:nvSpPr>
          <p:cNvPr id="10" name="Rectangle 9">
            <a:extLst>
              <a:ext uri="{FF2B5EF4-FFF2-40B4-BE49-F238E27FC236}">
                <a16:creationId xmlns:a16="http://schemas.microsoft.com/office/drawing/2014/main" id="{B6EA4CF2-B4BC-42D3-99DC-0178D1D6198A}"/>
              </a:ext>
            </a:extLst>
          </p:cNvPr>
          <p:cNvSpPr/>
          <p:nvPr/>
        </p:nvSpPr>
        <p:spPr>
          <a:xfrm>
            <a:off x="6208843" y="3506186"/>
            <a:ext cx="4250611" cy="338554"/>
          </a:xfrm>
          <a:prstGeom prst="rect">
            <a:avLst/>
          </a:prstGeom>
          <a:ln w="12700" cmpd="sng">
            <a:noFill/>
          </a:ln>
        </p:spPr>
        <p:txBody>
          <a:bodyPr wrap="square">
            <a:spAutoFit/>
          </a:bodyPr>
          <a:lstStyle/>
          <a:p>
            <a:r>
              <a:rPr lang="en-US" sz="1600" b="1" dirty="0"/>
              <a:t>Landmark use for the nav. error determination</a:t>
            </a:r>
          </a:p>
        </p:txBody>
      </p:sp>
      <p:sp>
        <p:nvSpPr>
          <p:cNvPr id="11" name="Rectangle 10">
            <a:extLst>
              <a:ext uri="{FF2B5EF4-FFF2-40B4-BE49-F238E27FC236}">
                <a16:creationId xmlns:a16="http://schemas.microsoft.com/office/drawing/2014/main" id="{AAEA0669-FB4A-405B-A89A-C724F8057528}"/>
              </a:ext>
            </a:extLst>
          </p:cNvPr>
          <p:cNvSpPr/>
          <p:nvPr/>
        </p:nvSpPr>
        <p:spPr>
          <a:xfrm>
            <a:off x="1676401" y="3957224"/>
            <a:ext cx="4419599" cy="2585323"/>
          </a:xfrm>
          <a:prstGeom prst="rect">
            <a:avLst/>
          </a:prstGeom>
          <a:ln w="12700" cmpd="sng">
            <a:noFill/>
          </a:ln>
        </p:spPr>
        <p:txBody>
          <a:bodyPr wrap="square">
            <a:spAutoFit/>
          </a:bodyPr>
          <a:lstStyle/>
          <a:p>
            <a:pPr algn="ctr"/>
            <a:r>
              <a:rPr lang="en-US" sz="2000" b="1" i="1" dirty="0"/>
              <a:t>Results</a:t>
            </a:r>
            <a:endParaRPr lang="en-US" sz="2000" dirty="0"/>
          </a:p>
          <a:p>
            <a:r>
              <a:rPr lang="en-US" sz="1000" dirty="0"/>
              <a:t>The CWG GOES-R ABI Image Navigation results can be found at the following links:</a:t>
            </a:r>
          </a:p>
          <a:p>
            <a:r>
              <a:rPr lang="en-US" sz="1000" b="1" dirty="0"/>
              <a:t>SLT Noon Navigation Residuals: </a:t>
            </a:r>
            <a:r>
              <a:rPr lang="en-US" sz="1000" dirty="0"/>
              <a:t> </a:t>
            </a:r>
            <a:r>
              <a:rPr lang="en-US" sz="1000" dirty="0">
                <a:hlinkClick r:id="rId2"/>
              </a:rPr>
              <a:t>https://www.star.nesdis.noaa.gov/GOESCal/G18_ABI_INR_daily.php</a:t>
            </a:r>
            <a:endParaRPr lang="en-US" sz="1000" dirty="0"/>
          </a:p>
          <a:p>
            <a:r>
              <a:rPr lang="en-US" sz="1000" b="1" dirty="0"/>
              <a:t>SLT Noon FFR:</a:t>
            </a:r>
          </a:p>
          <a:p>
            <a:r>
              <a:rPr lang="en-US" sz="1000" dirty="0">
                <a:hlinkClick r:id="rId2"/>
              </a:rPr>
              <a:t>https://www.star.nesdis.noaa.gov/GOESCal/G18_ABI_INR_daily.php</a:t>
            </a:r>
            <a:endParaRPr lang="en-US" sz="1000" dirty="0"/>
          </a:p>
          <a:p>
            <a:r>
              <a:rPr lang="en-US" sz="1000" b="1" dirty="0"/>
              <a:t>Daily Monitor Residuals:</a:t>
            </a:r>
          </a:p>
          <a:p>
            <a:r>
              <a:rPr lang="en-US" sz="1000" dirty="0">
                <a:hlinkClick r:id="rId2"/>
              </a:rPr>
              <a:t>https://www.star.nesdis.noaa.gov/GOESCal/G18_ABI_INR_daily.php</a:t>
            </a:r>
            <a:endParaRPr lang="en-US" sz="1000" dirty="0"/>
          </a:p>
          <a:p>
            <a:r>
              <a:rPr lang="en-US" sz="1000" b="1" dirty="0"/>
              <a:t>Daily Monitor FFR:</a:t>
            </a:r>
          </a:p>
          <a:p>
            <a:r>
              <a:rPr lang="en-US" sz="1000" dirty="0">
                <a:hlinkClick r:id="rId2"/>
              </a:rPr>
              <a:t>https://www.star.nesdis.noaa.gov/GOESCal/G18_ABI_INR_daily.php</a:t>
            </a:r>
            <a:endParaRPr lang="en-US" sz="1000" dirty="0"/>
          </a:p>
          <a:p>
            <a:r>
              <a:rPr lang="en-US" sz="1000" b="1" dirty="0"/>
              <a:t>Daily-Averaged Residuals for 2 Weeks:</a:t>
            </a:r>
          </a:p>
          <a:p>
            <a:r>
              <a:rPr lang="en-US" sz="1000" dirty="0">
                <a:hlinkClick r:id="rId2"/>
              </a:rPr>
              <a:t>https://www.star.nesdis.noaa.gov/GOESCal/G18_ABI_INR_daily.php</a:t>
            </a:r>
            <a:endParaRPr lang="en-US" sz="1000" dirty="0"/>
          </a:p>
          <a:p>
            <a:r>
              <a:rPr lang="en-US" sz="1000" b="1" dirty="0"/>
              <a:t>Daily-Averaged FFR for 2 Weeks:</a:t>
            </a:r>
          </a:p>
          <a:p>
            <a:r>
              <a:rPr lang="en-US" sz="1000" dirty="0">
                <a:hlinkClick r:id="rId3"/>
              </a:rPr>
              <a:t>https://www.star.nesdis.noaa.gov/GOESCal/G18_ABI_INR_daily.php</a:t>
            </a:r>
            <a:endParaRPr lang="en-US" sz="1000" dirty="0"/>
          </a:p>
          <a:p>
            <a:endParaRPr lang="en-US" sz="1200" dirty="0"/>
          </a:p>
        </p:txBody>
      </p:sp>
      <p:sp>
        <p:nvSpPr>
          <p:cNvPr id="12" name="Rectangle 11">
            <a:extLst>
              <a:ext uri="{FF2B5EF4-FFF2-40B4-BE49-F238E27FC236}">
                <a16:creationId xmlns:a16="http://schemas.microsoft.com/office/drawing/2014/main" id="{549767C9-82D7-4744-80FD-52E635336A3C}"/>
              </a:ext>
            </a:extLst>
          </p:cNvPr>
          <p:cNvSpPr/>
          <p:nvPr/>
        </p:nvSpPr>
        <p:spPr>
          <a:xfrm>
            <a:off x="6330461" y="4046771"/>
            <a:ext cx="5265337" cy="2123658"/>
          </a:xfrm>
          <a:prstGeom prst="rect">
            <a:avLst/>
          </a:prstGeom>
          <a:ln w="12700" cmpd="sng">
            <a:noFill/>
          </a:ln>
        </p:spPr>
        <p:txBody>
          <a:bodyPr wrap="square">
            <a:spAutoFit/>
          </a:bodyPr>
          <a:lstStyle/>
          <a:p>
            <a:pPr algn="ctr"/>
            <a:r>
              <a:rPr lang="en-US" sz="2000" b="1" i="1" dirty="0"/>
              <a:t>Conclusions</a:t>
            </a:r>
          </a:p>
          <a:p>
            <a:pPr marL="285750" indent="-285750">
              <a:buFont typeface="Arial" panose="020B0604020202020204" pitchFamily="34" charset="0"/>
              <a:buChar char="•"/>
            </a:pPr>
            <a:r>
              <a:rPr lang="en-US" sz="1600" b="1" dirty="0">
                <a:solidFill>
                  <a:srgbClr val="00B050"/>
                </a:solidFill>
              </a:rPr>
              <a:t>ABI in-frame navigation residuals meet requirements and the expected performance.</a:t>
            </a:r>
          </a:p>
          <a:p>
            <a:pPr marL="285750" indent="-285750">
              <a:buFont typeface="Arial" panose="020B0604020202020204" pitchFamily="34" charset="0"/>
              <a:buChar char="•"/>
            </a:pPr>
            <a:r>
              <a:rPr lang="en-US" sz="1600" b="1" dirty="0">
                <a:solidFill>
                  <a:srgbClr val="00B050"/>
                </a:solidFill>
              </a:rPr>
              <a:t>ABI frame-to-frame navigation residuals meet requirements and expected performance.</a:t>
            </a:r>
          </a:p>
          <a:p>
            <a:pPr marL="285750" indent="-285750">
              <a:buFont typeface="Arial" panose="020B0604020202020204" pitchFamily="34" charset="0"/>
              <a:buChar char="•"/>
            </a:pPr>
            <a:r>
              <a:rPr lang="en-US" sz="1600" b="1" dirty="0">
                <a:solidFill>
                  <a:srgbClr val="00B050"/>
                </a:solidFill>
              </a:rPr>
              <a:t>Navigation residuals during eclipse meet requirements and expected performance for eclipse.</a:t>
            </a:r>
          </a:p>
          <a:p>
            <a:pPr marL="285750" indent="-285750">
              <a:buFont typeface="Arial" panose="020B0604020202020204" pitchFamily="34" charset="0"/>
              <a:buChar char="•"/>
            </a:pPr>
            <a:r>
              <a:rPr lang="en-US" sz="1600" b="1" dirty="0">
                <a:solidFill>
                  <a:srgbClr val="00B050"/>
                </a:solidFill>
              </a:rPr>
              <a:t>Navigation residuals for Modes 6 only were evaluated.</a:t>
            </a:r>
            <a:endParaRPr lang="en-US" sz="1200" b="1" dirty="0">
              <a:solidFill>
                <a:srgbClr val="00B050"/>
              </a:solidFill>
            </a:endParaRPr>
          </a:p>
        </p:txBody>
      </p:sp>
      <p:pic>
        <p:nvPicPr>
          <p:cNvPr id="13" name="Picture 12">
            <a:extLst>
              <a:ext uri="{FF2B5EF4-FFF2-40B4-BE49-F238E27FC236}">
                <a16:creationId xmlns:a16="http://schemas.microsoft.com/office/drawing/2014/main" id="{0A868CB7-D221-4709-917E-E2B507A1B2A3}"/>
              </a:ext>
            </a:extLst>
          </p:cNvPr>
          <p:cNvPicPr>
            <a:picLocks noChangeAspect="1"/>
          </p:cNvPicPr>
          <p:nvPr/>
        </p:nvPicPr>
        <p:blipFill>
          <a:blip r:embed="rId4"/>
          <a:stretch>
            <a:fillRect/>
          </a:stretch>
        </p:blipFill>
        <p:spPr>
          <a:xfrm>
            <a:off x="6355965" y="1342621"/>
            <a:ext cx="3683378" cy="2216485"/>
          </a:xfrm>
          <a:prstGeom prst="rect">
            <a:avLst/>
          </a:prstGeom>
        </p:spPr>
      </p:pic>
    </p:spTree>
    <p:extLst>
      <p:ext uri="{BB962C8B-B14F-4D97-AF65-F5344CB8AC3E}">
        <p14:creationId xmlns:p14="http://schemas.microsoft.com/office/powerpoint/2010/main" val="2234329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82E83-A232-4AEA-869D-2E8F23309ED7}"/>
              </a:ext>
            </a:extLst>
          </p:cNvPr>
          <p:cNvSpPr>
            <a:spLocks noGrp="1"/>
          </p:cNvSpPr>
          <p:nvPr>
            <p:ph type="title"/>
          </p:nvPr>
        </p:nvSpPr>
        <p:spPr/>
        <p:txBody>
          <a:bodyPr>
            <a:noAutofit/>
          </a:bodyPr>
          <a:lstStyle/>
          <a:p>
            <a:r>
              <a:rPr lang="en-US" dirty="0"/>
              <a:t>Image Registration</a:t>
            </a:r>
          </a:p>
        </p:txBody>
      </p:sp>
      <p:sp>
        <p:nvSpPr>
          <p:cNvPr id="3" name="Date Placeholder 2">
            <a:extLst>
              <a:ext uri="{FF2B5EF4-FFF2-40B4-BE49-F238E27FC236}">
                <a16:creationId xmlns:a16="http://schemas.microsoft.com/office/drawing/2014/main" id="{2FAE3ABE-5F9A-4DCD-85D9-272D38F60672}"/>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D229941C-1299-4E3A-95EF-037D69F3C2FA}"/>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CD0CE22E-7F92-4D69-8F48-C32A4D7074AF}"/>
              </a:ext>
            </a:extLst>
          </p:cNvPr>
          <p:cNvSpPr>
            <a:spLocks noGrp="1"/>
          </p:cNvSpPr>
          <p:nvPr>
            <p:ph type="sldNum" sz="quarter" idx="4"/>
          </p:nvPr>
        </p:nvSpPr>
        <p:spPr/>
        <p:txBody>
          <a:bodyPr/>
          <a:lstStyle/>
          <a:p>
            <a:fld id="{24AD0344-B142-42FF-A24F-67F68BAAC27D}" type="slidenum">
              <a:rPr lang="en-US" smtClean="0"/>
              <a:pPr/>
              <a:t>73</a:t>
            </a:fld>
            <a:endParaRPr lang="en-US" dirty="0"/>
          </a:p>
        </p:txBody>
      </p:sp>
      <p:cxnSp>
        <p:nvCxnSpPr>
          <p:cNvPr id="7" name="Straight Connector 6">
            <a:extLst>
              <a:ext uri="{FF2B5EF4-FFF2-40B4-BE49-F238E27FC236}">
                <a16:creationId xmlns:a16="http://schemas.microsoft.com/office/drawing/2014/main" id="{71247CE6-D897-4556-BAD3-3D8D27D8DEE4}"/>
              </a:ext>
            </a:extLst>
          </p:cNvPr>
          <p:cNvCxnSpPr/>
          <p:nvPr/>
        </p:nvCxnSpPr>
        <p:spPr>
          <a:xfrm>
            <a:off x="1676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6231DCE-2F0C-444B-904F-80B59EB7A284}"/>
              </a:ext>
            </a:extLst>
          </p:cNvPr>
          <p:cNvSpPr/>
          <p:nvPr/>
        </p:nvSpPr>
        <p:spPr>
          <a:xfrm>
            <a:off x="1676401" y="1186816"/>
            <a:ext cx="4306757" cy="2431435"/>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Quantify the channel-to-channel registration (CCR) of the ABI window channels. Check CCR stability. Trend performance during PLPT period and support other PLPTs as needed.</a:t>
            </a:r>
          </a:p>
          <a:p>
            <a:endParaRPr lang="en-US" sz="1400" dirty="0"/>
          </a:p>
          <a:p>
            <a:pPr algn="ctr"/>
            <a:r>
              <a:rPr lang="en-US" sz="2000" b="1" i="1" dirty="0"/>
              <a:t>Related Requirements</a:t>
            </a:r>
          </a:p>
          <a:p>
            <a:pPr marL="169863" indent="-169863">
              <a:buFont typeface="Arial" panose="020B0604020202020204" pitchFamily="34" charset="0"/>
              <a:buChar char="•"/>
            </a:pPr>
            <a:r>
              <a:rPr lang="en-US" sz="1400" dirty="0"/>
              <a:t>MRD529 – 533 (channel-to-channel registration). No expected performance baseline results for MRD531 and MRD533.</a:t>
            </a:r>
          </a:p>
        </p:txBody>
      </p:sp>
      <p:sp>
        <p:nvSpPr>
          <p:cNvPr id="9" name="Rectangle 8">
            <a:extLst>
              <a:ext uri="{FF2B5EF4-FFF2-40B4-BE49-F238E27FC236}">
                <a16:creationId xmlns:a16="http://schemas.microsoft.com/office/drawing/2014/main" id="{54F5DA69-A1E5-4888-B100-0114CC77F0D5}"/>
              </a:ext>
            </a:extLst>
          </p:cNvPr>
          <p:cNvSpPr/>
          <p:nvPr/>
        </p:nvSpPr>
        <p:spPr>
          <a:xfrm>
            <a:off x="7567076" y="1170685"/>
            <a:ext cx="1653124" cy="400110"/>
          </a:xfrm>
          <a:prstGeom prst="rect">
            <a:avLst/>
          </a:prstGeom>
          <a:ln w="12700" cmpd="sng">
            <a:noFill/>
          </a:ln>
        </p:spPr>
        <p:txBody>
          <a:bodyPr wrap="square">
            <a:spAutoFit/>
          </a:bodyPr>
          <a:lstStyle/>
          <a:p>
            <a:r>
              <a:rPr lang="en-US" sz="2000" b="1" i="1" dirty="0"/>
              <a:t>Methodology</a:t>
            </a:r>
            <a:endParaRPr lang="en-US" sz="2000" dirty="0"/>
          </a:p>
        </p:txBody>
      </p:sp>
      <p:sp>
        <p:nvSpPr>
          <p:cNvPr id="10" name="Rectangle 9">
            <a:extLst>
              <a:ext uri="{FF2B5EF4-FFF2-40B4-BE49-F238E27FC236}">
                <a16:creationId xmlns:a16="http://schemas.microsoft.com/office/drawing/2014/main" id="{6D189AB2-AB2C-4EDB-AB7D-9E94958BD183}"/>
              </a:ext>
            </a:extLst>
          </p:cNvPr>
          <p:cNvSpPr/>
          <p:nvPr/>
        </p:nvSpPr>
        <p:spPr>
          <a:xfrm>
            <a:off x="6106981" y="3219058"/>
            <a:ext cx="4494344" cy="646331"/>
          </a:xfrm>
          <a:prstGeom prst="rect">
            <a:avLst/>
          </a:prstGeom>
          <a:ln w="12700" cmpd="sng">
            <a:noFill/>
          </a:ln>
        </p:spPr>
        <p:txBody>
          <a:bodyPr wrap="square">
            <a:spAutoFit/>
          </a:bodyPr>
          <a:lstStyle/>
          <a:p>
            <a:r>
              <a:rPr lang="en-US" sz="1200" b="1" dirty="0"/>
              <a:t>Method 1: compare the navigation residuals of a channel pair.</a:t>
            </a:r>
          </a:p>
          <a:p>
            <a:r>
              <a:rPr lang="en-US" sz="1200" b="1" dirty="0"/>
              <a:t>Method 2: navigate one channel with respect to another.</a:t>
            </a:r>
          </a:p>
          <a:p>
            <a:r>
              <a:rPr lang="en-US" sz="1200" b="1" dirty="0"/>
              <a:t>Take most precise (lowest STD) result of two methods.</a:t>
            </a:r>
          </a:p>
        </p:txBody>
      </p:sp>
      <p:sp>
        <p:nvSpPr>
          <p:cNvPr id="11" name="Rectangle 10">
            <a:extLst>
              <a:ext uri="{FF2B5EF4-FFF2-40B4-BE49-F238E27FC236}">
                <a16:creationId xmlns:a16="http://schemas.microsoft.com/office/drawing/2014/main" id="{FB285270-DCD4-49A4-A7F4-320D5218E4E7}"/>
              </a:ext>
            </a:extLst>
          </p:cNvPr>
          <p:cNvSpPr/>
          <p:nvPr/>
        </p:nvSpPr>
        <p:spPr>
          <a:xfrm>
            <a:off x="1676401" y="3996424"/>
            <a:ext cx="4419599" cy="2339102"/>
          </a:xfrm>
          <a:prstGeom prst="rect">
            <a:avLst/>
          </a:prstGeom>
          <a:ln w="12700" cmpd="sng">
            <a:noFill/>
          </a:ln>
        </p:spPr>
        <p:txBody>
          <a:bodyPr wrap="square">
            <a:spAutoFit/>
          </a:bodyPr>
          <a:lstStyle/>
          <a:p>
            <a:pPr algn="ctr"/>
            <a:r>
              <a:rPr lang="en-US" sz="2000" b="1" i="1" dirty="0"/>
              <a:t>Results</a:t>
            </a:r>
            <a:endParaRPr lang="en-US" sz="2000" dirty="0"/>
          </a:p>
          <a:p>
            <a:r>
              <a:rPr lang="en-US" sz="1400" dirty="0"/>
              <a:t>The CWG GOES-R ABI Channel-to-Channel Registration results can be found at the following links:</a:t>
            </a:r>
          </a:p>
          <a:p>
            <a:endParaRPr lang="en-US" sz="1400" dirty="0"/>
          </a:p>
          <a:p>
            <a:r>
              <a:rPr lang="en-US" sz="1200" b="1" dirty="0"/>
              <a:t>SLT Noon CCR: </a:t>
            </a:r>
            <a:endParaRPr lang="en-US" sz="1200" dirty="0"/>
          </a:p>
          <a:p>
            <a:r>
              <a:rPr lang="en-US" sz="1200" dirty="0">
                <a:hlinkClick r:id="rId2"/>
              </a:rPr>
              <a:t>https://www.star.nesdis.noaa.gov/GOESCal/G18_ABI_INR_daily.php</a:t>
            </a:r>
            <a:endParaRPr lang="en-US" sz="1200" dirty="0"/>
          </a:p>
          <a:p>
            <a:r>
              <a:rPr lang="en-US" sz="1200" b="1" dirty="0"/>
              <a:t>Daily Monitor CCR:</a:t>
            </a:r>
          </a:p>
          <a:p>
            <a:r>
              <a:rPr lang="en-US" sz="1200" dirty="0">
                <a:hlinkClick r:id="rId2"/>
              </a:rPr>
              <a:t>https://www.star.nesdis.noaa.gov/GOESCal/G18_ABI_INR_daily.php</a:t>
            </a:r>
            <a:endParaRPr lang="en-US" sz="1200" dirty="0"/>
          </a:p>
          <a:p>
            <a:r>
              <a:rPr lang="en-US" sz="1200" b="1" dirty="0"/>
              <a:t>Daily-Averaged CCR for 2 Weeks:</a:t>
            </a:r>
          </a:p>
          <a:p>
            <a:r>
              <a:rPr lang="en-US" sz="1200" dirty="0">
                <a:hlinkClick r:id="rId3"/>
              </a:rPr>
              <a:t>https://www.star.nesdis.noaa.gov/GOESCal/G18_ABI_INR_daily.php</a:t>
            </a:r>
            <a:endParaRPr lang="en-US" sz="1200" dirty="0"/>
          </a:p>
          <a:p>
            <a:endParaRPr lang="en-US" sz="1200" dirty="0"/>
          </a:p>
        </p:txBody>
      </p:sp>
      <p:pic>
        <p:nvPicPr>
          <p:cNvPr id="12" name="Picture 11">
            <a:extLst>
              <a:ext uri="{FF2B5EF4-FFF2-40B4-BE49-F238E27FC236}">
                <a16:creationId xmlns:a16="http://schemas.microsoft.com/office/drawing/2014/main" id="{3316C9AC-4571-402D-A604-510E8E10B85A}"/>
              </a:ext>
            </a:extLst>
          </p:cNvPr>
          <p:cNvPicPr>
            <a:picLocks noChangeAspect="1"/>
          </p:cNvPicPr>
          <p:nvPr/>
        </p:nvPicPr>
        <p:blipFill>
          <a:blip r:embed="rId4"/>
          <a:stretch>
            <a:fillRect/>
          </a:stretch>
        </p:blipFill>
        <p:spPr>
          <a:xfrm>
            <a:off x="6739075" y="1519245"/>
            <a:ext cx="2887777" cy="1731945"/>
          </a:xfrm>
          <a:prstGeom prst="rect">
            <a:avLst/>
          </a:prstGeom>
        </p:spPr>
      </p:pic>
      <p:sp>
        <p:nvSpPr>
          <p:cNvPr id="13" name="Rectangle 12">
            <a:extLst>
              <a:ext uri="{FF2B5EF4-FFF2-40B4-BE49-F238E27FC236}">
                <a16:creationId xmlns:a16="http://schemas.microsoft.com/office/drawing/2014/main" id="{09F863A4-FA13-4707-BE17-83340BFFBD63}"/>
              </a:ext>
            </a:extLst>
          </p:cNvPr>
          <p:cNvSpPr/>
          <p:nvPr/>
        </p:nvSpPr>
        <p:spPr>
          <a:xfrm>
            <a:off x="6330461" y="4046771"/>
            <a:ext cx="5265337" cy="1877437"/>
          </a:xfrm>
          <a:prstGeom prst="rect">
            <a:avLst/>
          </a:prstGeom>
          <a:ln w="12700" cmpd="sng">
            <a:noFill/>
          </a:ln>
        </p:spPr>
        <p:txBody>
          <a:bodyPr wrap="square">
            <a:spAutoFit/>
          </a:bodyPr>
          <a:lstStyle/>
          <a:p>
            <a:pPr algn="ctr"/>
            <a:r>
              <a:rPr lang="en-US" sz="2000" b="1" i="1" dirty="0"/>
              <a:t>Conclusions</a:t>
            </a:r>
          </a:p>
          <a:p>
            <a:pPr marL="285750" indent="-285750">
              <a:buFont typeface="Arial" panose="020B0604020202020204" pitchFamily="34" charset="0"/>
              <a:buChar char="•"/>
            </a:pPr>
            <a:r>
              <a:rPr lang="en-US" sz="1600" b="1" dirty="0">
                <a:solidFill>
                  <a:srgbClr val="00B050"/>
                </a:solidFill>
              </a:rPr>
              <a:t>ABI in-FPA CCR residuals meet requirements and expected performance.</a:t>
            </a:r>
          </a:p>
          <a:p>
            <a:pPr marL="285750" indent="-285750">
              <a:buFont typeface="Arial" panose="020B0604020202020204" pitchFamily="34" charset="0"/>
              <a:buChar char="•"/>
            </a:pPr>
            <a:r>
              <a:rPr lang="en-US" sz="1600" b="1" dirty="0">
                <a:solidFill>
                  <a:srgbClr val="00B050"/>
                </a:solidFill>
              </a:rPr>
              <a:t>ABI inter-FPA CCR residuals meet requirements but sometimes exceed the expected performance.  Possible way of improvement is a further refinement of the ABI detector map.</a:t>
            </a:r>
          </a:p>
        </p:txBody>
      </p:sp>
      <p:cxnSp>
        <p:nvCxnSpPr>
          <p:cNvPr id="14" name="Straight Connector 13">
            <a:extLst>
              <a:ext uri="{FF2B5EF4-FFF2-40B4-BE49-F238E27FC236}">
                <a16:creationId xmlns:a16="http://schemas.microsoft.com/office/drawing/2014/main" id="{13BE3052-A309-467A-9FF9-657B0F765E8A}"/>
              </a:ext>
            </a:extLst>
          </p:cNvPr>
          <p:cNvCxnSpPr/>
          <p:nvPr/>
        </p:nvCxnSpPr>
        <p:spPr>
          <a:xfrm>
            <a:off x="6096000" y="1295401"/>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904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D18F-F3E6-4FE9-8F02-6B5DAC494F3B}"/>
              </a:ext>
            </a:extLst>
          </p:cNvPr>
          <p:cNvSpPr>
            <a:spLocks noGrp="1"/>
          </p:cNvSpPr>
          <p:nvPr>
            <p:ph type="title"/>
          </p:nvPr>
        </p:nvSpPr>
        <p:spPr/>
        <p:txBody>
          <a:bodyPr>
            <a:noAutofit/>
          </a:bodyPr>
          <a:lstStyle/>
          <a:p>
            <a:r>
              <a:rPr lang="en-US" dirty="0"/>
              <a:t>Image Swath Registration</a:t>
            </a:r>
          </a:p>
        </p:txBody>
      </p:sp>
      <p:sp>
        <p:nvSpPr>
          <p:cNvPr id="3" name="Date Placeholder 2">
            <a:extLst>
              <a:ext uri="{FF2B5EF4-FFF2-40B4-BE49-F238E27FC236}">
                <a16:creationId xmlns:a16="http://schemas.microsoft.com/office/drawing/2014/main" id="{4E67D47C-A760-4AB6-B0E0-39D65B90E6A8}"/>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AA68770A-57AE-4E8E-A81F-D2B1916BECB9}"/>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B8CF8DD6-92A3-4CD6-8AD5-FABB295D1EDA}"/>
              </a:ext>
            </a:extLst>
          </p:cNvPr>
          <p:cNvSpPr>
            <a:spLocks noGrp="1"/>
          </p:cNvSpPr>
          <p:nvPr>
            <p:ph type="sldNum" sz="quarter" idx="4"/>
          </p:nvPr>
        </p:nvSpPr>
        <p:spPr/>
        <p:txBody>
          <a:bodyPr/>
          <a:lstStyle/>
          <a:p>
            <a:fld id="{24AD0344-B142-42FF-A24F-67F68BAAC27D}" type="slidenum">
              <a:rPr lang="en-US" smtClean="0"/>
              <a:pPr/>
              <a:t>74</a:t>
            </a:fld>
            <a:endParaRPr lang="en-US" dirty="0"/>
          </a:p>
        </p:txBody>
      </p:sp>
      <p:cxnSp>
        <p:nvCxnSpPr>
          <p:cNvPr id="6" name="Straight Connector 5">
            <a:extLst>
              <a:ext uri="{FF2B5EF4-FFF2-40B4-BE49-F238E27FC236}">
                <a16:creationId xmlns:a16="http://schemas.microsoft.com/office/drawing/2014/main" id="{924A472F-C0AF-4F83-AD48-918C76666745}"/>
              </a:ext>
            </a:extLst>
          </p:cNvPr>
          <p:cNvCxnSpPr/>
          <p:nvPr/>
        </p:nvCxnSpPr>
        <p:spPr>
          <a:xfrm>
            <a:off x="1676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693DBDF-590D-43ED-87AB-22AEA956092E}"/>
              </a:ext>
            </a:extLst>
          </p:cNvPr>
          <p:cNvSpPr/>
          <p:nvPr/>
        </p:nvSpPr>
        <p:spPr>
          <a:xfrm>
            <a:off x="1676401" y="1186815"/>
            <a:ext cx="4306757" cy="2646878"/>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Assess the swath-to-swath registration (SSR) and within-frame registration (WIFR) errors of the ABI window channels. Trend performance during PLPT period and support other PLPTs as needed.</a:t>
            </a:r>
          </a:p>
          <a:p>
            <a:endParaRPr lang="en-US" sz="1400" dirty="0"/>
          </a:p>
          <a:p>
            <a:pPr algn="ctr"/>
            <a:r>
              <a:rPr lang="en-US" sz="2000" b="1" i="1" dirty="0"/>
              <a:t>Related Requirements</a:t>
            </a:r>
          </a:p>
          <a:p>
            <a:pPr marL="169863" indent="-169863">
              <a:buFont typeface="Arial" panose="020B0604020202020204" pitchFamily="34" charset="0"/>
              <a:buChar char="•"/>
            </a:pPr>
            <a:r>
              <a:rPr lang="en-US" sz="1400" dirty="0"/>
              <a:t>MRD535 (pixel-to-pixel registration error within frame </a:t>
            </a:r>
            <a:r>
              <a:rPr lang="en-US" sz="1400"/>
              <a:t>(WIFR-I) </a:t>
            </a:r>
            <a:r>
              <a:rPr lang="en-US" sz="1400" dirty="0"/>
              <a:t>– separate two navigated radiance sample); MRD536 (pixel-to-pixel registration error within frame </a:t>
            </a:r>
            <a:r>
              <a:rPr lang="en-US" sz="1400"/>
              <a:t>(WIFR-II) </a:t>
            </a:r>
            <a:r>
              <a:rPr lang="en-US" sz="1400" dirty="0"/>
              <a:t>– register two adjacent lines/swaths)</a:t>
            </a:r>
          </a:p>
        </p:txBody>
      </p:sp>
      <p:sp>
        <p:nvSpPr>
          <p:cNvPr id="8" name="Rectangle 7">
            <a:extLst>
              <a:ext uri="{FF2B5EF4-FFF2-40B4-BE49-F238E27FC236}">
                <a16:creationId xmlns:a16="http://schemas.microsoft.com/office/drawing/2014/main" id="{E38CB133-CF3D-4E58-8210-6FB8EDA8F001}"/>
              </a:ext>
            </a:extLst>
          </p:cNvPr>
          <p:cNvSpPr/>
          <p:nvPr/>
        </p:nvSpPr>
        <p:spPr>
          <a:xfrm>
            <a:off x="7614367" y="1073073"/>
            <a:ext cx="1653124" cy="400110"/>
          </a:xfrm>
          <a:prstGeom prst="rect">
            <a:avLst/>
          </a:prstGeom>
          <a:ln w="12700" cmpd="sng">
            <a:noFill/>
          </a:ln>
        </p:spPr>
        <p:txBody>
          <a:bodyPr wrap="square">
            <a:spAutoFit/>
          </a:bodyPr>
          <a:lstStyle/>
          <a:p>
            <a:r>
              <a:rPr lang="en-US" sz="2000" b="1" i="1" dirty="0"/>
              <a:t>Methodology</a:t>
            </a:r>
            <a:endParaRPr lang="en-US" sz="2000" dirty="0"/>
          </a:p>
        </p:txBody>
      </p:sp>
      <p:sp>
        <p:nvSpPr>
          <p:cNvPr id="9" name="Rectangle 8">
            <a:extLst>
              <a:ext uri="{FF2B5EF4-FFF2-40B4-BE49-F238E27FC236}">
                <a16:creationId xmlns:a16="http://schemas.microsoft.com/office/drawing/2014/main" id="{CFBB9CB6-986B-4308-BE30-73ABC04FFC3D}"/>
              </a:ext>
            </a:extLst>
          </p:cNvPr>
          <p:cNvSpPr/>
          <p:nvPr/>
        </p:nvSpPr>
        <p:spPr>
          <a:xfrm>
            <a:off x="6076950" y="1513069"/>
            <a:ext cx="4494344" cy="900246"/>
          </a:xfrm>
          <a:prstGeom prst="rect">
            <a:avLst/>
          </a:prstGeom>
          <a:ln w="12700" cmpd="sng">
            <a:noFill/>
          </a:ln>
        </p:spPr>
        <p:txBody>
          <a:bodyPr wrap="square">
            <a:spAutoFit/>
          </a:bodyPr>
          <a:lstStyle/>
          <a:p>
            <a:pPr marL="285750" indent="-285750">
              <a:buFont typeface="Arial" panose="020B0604020202020204" pitchFamily="34" charset="0"/>
              <a:buChar char="•"/>
            </a:pPr>
            <a:r>
              <a:rPr lang="en-US" sz="1050" b="1" dirty="0">
                <a:latin typeface="Arial" panose="020B0604020202020204" pitchFamily="34" charset="0"/>
                <a:cs typeface="Arial" panose="020B0604020202020204" pitchFamily="34" charset="0"/>
              </a:rPr>
              <a:t>WIFR I error of an image is measured by the STD of landmark residuals.  Ideal image has WIFR 1 equal to zero.</a:t>
            </a:r>
          </a:p>
          <a:p>
            <a:pPr marL="285750" indent="-285750">
              <a:buFont typeface="Arial" panose="020B0604020202020204" pitchFamily="34" charset="0"/>
              <a:buChar char="•"/>
            </a:pPr>
            <a:r>
              <a:rPr lang="en-US" sz="1050" b="1" dirty="0">
                <a:latin typeface="Arial" panose="020B0604020202020204" pitchFamily="34" charset="0"/>
                <a:cs typeface="Arial" panose="020B0604020202020204" pitchFamily="34" charset="0"/>
              </a:rPr>
              <a:t>WIFR II error is the average absolute SSR measured at the swath boundary. It reflects the tilt and stretch of ABI detector column.</a:t>
            </a:r>
          </a:p>
        </p:txBody>
      </p:sp>
      <p:sp>
        <p:nvSpPr>
          <p:cNvPr id="10" name="Rectangle 9">
            <a:extLst>
              <a:ext uri="{FF2B5EF4-FFF2-40B4-BE49-F238E27FC236}">
                <a16:creationId xmlns:a16="http://schemas.microsoft.com/office/drawing/2014/main" id="{5CA154DC-068F-4885-AA1C-B61F84FD021D}"/>
              </a:ext>
            </a:extLst>
          </p:cNvPr>
          <p:cNvSpPr/>
          <p:nvPr/>
        </p:nvSpPr>
        <p:spPr>
          <a:xfrm>
            <a:off x="1676401" y="4059447"/>
            <a:ext cx="4419599" cy="2123658"/>
          </a:xfrm>
          <a:prstGeom prst="rect">
            <a:avLst/>
          </a:prstGeom>
          <a:ln w="12700" cmpd="sng">
            <a:noFill/>
          </a:ln>
        </p:spPr>
        <p:txBody>
          <a:bodyPr wrap="square">
            <a:spAutoFit/>
          </a:bodyPr>
          <a:lstStyle/>
          <a:p>
            <a:pPr algn="ctr"/>
            <a:r>
              <a:rPr lang="en-US" sz="2000" b="1" i="1" dirty="0"/>
              <a:t>Results</a:t>
            </a:r>
            <a:endParaRPr lang="en-US" sz="2000" dirty="0"/>
          </a:p>
          <a:p>
            <a:r>
              <a:rPr lang="en-US" sz="1400" dirty="0"/>
              <a:t>The CWG GOES-R ABI Swath-to-Swath Registration and WIFR results can be found at the following links:</a:t>
            </a:r>
          </a:p>
          <a:p>
            <a:r>
              <a:rPr lang="en-US" sz="1200" b="1" dirty="0"/>
              <a:t>SLT Noon Swath Residuals: </a:t>
            </a:r>
            <a:endParaRPr lang="en-US" sz="1200" dirty="0"/>
          </a:p>
          <a:p>
            <a:r>
              <a:rPr lang="en-US" sz="1200" dirty="0">
                <a:hlinkClick r:id="rId2"/>
              </a:rPr>
              <a:t>https://www.star.nesdis.noaa.gov/GOESCal/G18_ABI_INR_daily.php</a:t>
            </a:r>
            <a:endParaRPr lang="en-US" sz="1200" dirty="0"/>
          </a:p>
          <a:p>
            <a:r>
              <a:rPr lang="en-US" sz="1200" b="1" dirty="0"/>
              <a:t>Daily Monitor STD (East-West and North-South):</a:t>
            </a:r>
          </a:p>
          <a:p>
            <a:r>
              <a:rPr lang="en-US" sz="1200" dirty="0">
                <a:hlinkClick r:id="rId2"/>
              </a:rPr>
              <a:t>https://www.star.nesdis.noaa.gov/GOESCal/G18_ABI_INR_daily.php</a:t>
            </a:r>
            <a:endParaRPr lang="en-US" sz="1200" dirty="0"/>
          </a:p>
          <a:p>
            <a:r>
              <a:rPr lang="en-US" sz="1200" b="1" dirty="0"/>
              <a:t>Daily-Averaged STD for 2 weeks (East-West and North-South):</a:t>
            </a:r>
          </a:p>
          <a:p>
            <a:r>
              <a:rPr lang="en-US" sz="1200" dirty="0">
                <a:hlinkClick r:id="rId2"/>
              </a:rPr>
              <a:t>https://www.star.nesdis.noaa.gov/GOESCal/G18_ABI_INR_daily.php</a:t>
            </a:r>
            <a:endParaRPr lang="en-US" sz="1200" dirty="0"/>
          </a:p>
          <a:p>
            <a:endParaRPr lang="en-US" sz="1200" dirty="0"/>
          </a:p>
        </p:txBody>
      </p:sp>
      <p:pic>
        <p:nvPicPr>
          <p:cNvPr id="11" name="Picture 10">
            <a:extLst>
              <a:ext uri="{FF2B5EF4-FFF2-40B4-BE49-F238E27FC236}">
                <a16:creationId xmlns:a16="http://schemas.microsoft.com/office/drawing/2014/main" id="{20FBDEC0-3AC6-4741-8486-DF10DAA4FF1A}"/>
              </a:ext>
            </a:extLst>
          </p:cNvPr>
          <p:cNvPicPr>
            <a:picLocks noChangeAspect="1"/>
          </p:cNvPicPr>
          <p:nvPr/>
        </p:nvPicPr>
        <p:blipFill>
          <a:blip r:embed="rId3"/>
          <a:stretch>
            <a:fillRect/>
          </a:stretch>
        </p:blipFill>
        <p:spPr>
          <a:xfrm>
            <a:off x="7113038" y="2281848"/>
            <a:ext cx="3109337" cy="1520613"/>
          </a:xfrm>
          <a:prstGeom prst="rect">
            <a:avLst/>
          </a:prstGeom>
        </p:spPr>
      </p:pic>
      <p:sp>
        <p:nvSpPr>
          <p:cNvPr id="12" name="Rectangle 11">
            <a:extLst>
              <a:ext uri="{FF2B5EF4-FFF2-40B4-BE49-F238E27FC236}">
                <a16:creationId xmlns:a16="http://schemas.microsoft.com/office/drawing/2014/main" id="{1FC434FD-1601-4FF9-97E0-B6E95431E546}"/>
              </a:ext>
            </a:extLst>
          </p:cNvPr>
          <p:cNvSpPr/>
          <p:nvPr/>
        </p:nvSpPr>
        <p:spPr>
          <a:xfrm>
            <a:off x="6330461" y="4046771"/>
            <a:ext cx="5265337" cy="2123658"/>
          </a:xfrm>
          <a:prstGeom prst="rect">
            <a:avLst/>
          </a:prstGeom>
          <a:ln w="12700" cmpd="sng">
            <a:noFill/>
          </a:ln>
        </p:spPr>
        <p:txBody>
          <a:bodyPr wrap="square">
            <a:spAutoFit/>
          </a:bodyPr>
          <a:lstStyle/>
          <a:p>
            <a:pPr algn="ctr"/>
            <a:r>
              <a:rPr lang="en-US" sz="2000" b="1" i="1" dirty="0"/>
              <a:t>Conclusions</a:t>
            </a:r>
          </a:p>
          <a:p>
            <a:pPr marL="285750" indent="-285750">
              <a:buFont typeface="Arial" panose="020B0604020202020204" pitchFamily="34" charset="0"/>
              <a:buChar char="•"/>
            </a:pPr>
            <a:r>
              <a:rPr lang="en-US" sz="1600" b="1" dirty="0">
                <a:solidFill>
                  <a:srgbClr val="00B050"/>
                </a:solidFill>
              </a:rPr>
              <a:t>ABI WIFR-I errors satisfy the MRD requirements. Expected performance is satisfied most of the time. The cases of slightly-elevated values may reflect the CENRAIS measurement errors as the further refinement of CENRAIS algorithm shows.</a:t>
            </a:r>
          </a:p>
          <a:p>
            <a:pPr marL="285750" indent="-285750">
              <a:buFont typeface="Arial" panose="020B0604020202020204" pitchFamily="34" charset="0"/>
              <a:buChar char="•"/>
            </a:pPr>
            <a:r>
              <a:rPr lang="en-US" sz="1600" b="1" dirty="0">
                <a:solidFill>
                  <a:srgbClr val="00B050"/>
                </a:solidFill>
              </a:rPr>
              <a:t>ABI WIFR-II errors satisfy  the MRD requirements and the expected performance.</a:t>
            </a:r>
          </a:p>
        </p:txBody>
      </p:sp>
      <p:cxnSp>
        <p:nvCxnSpPr>
          <p:cNvPr id="13" name="Straight Connector 12">
            <a:extLst>
              <a:ext uri="{FF2B5EF4-FFF2-40B4-BE49-F238E27FC236}">
                <a16:creationId xmlns:a16="http://schemas.microsoft.com/office/drawing/2014/main" id="{C7E9F62E-50E6-4DD8-9E80-3E2E42C487FA}"/>
              </a:ext>
            </a:extLst>
          </p:cNvPr>
          <p:cNvCxnSpPr/>
          <p:nvPr/>
        </p:nvCxnSpPr>
        <p:spPr>
          <a:xfrm>
            <a:off x="6096000" y="1295401"/>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604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Detector uniformity stability</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ABI-L1b-PLPT-014</a:t>
            </a:r>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75</a:t>
            </a:fld>
            <a:endParaRPr lang="en-US" altLang="en-US" dirty="0"/>
          </a:p>
        </p:txBody>
      </p:sp>
      <p:sp>
        <p:nvSpPr>
          <p:cNvPr id="5" name="Footer Placeholder 4">
            <a:extLst>
              <a:ext uri="{FF2B5EF4-FFF2-40B4-BE49-F238E27FC236}">
                <a16:creationId xmlns:a16="http://schemas.microsoft.com/office/drawing/2014/main" id="{81EF2882-A6BB-4ABA-981A-FE138F100C97}"/>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4" name="Date Placeholder 3">
            <a:extLst>
              <a:ext uri="{FF2B5EF4-FFF2-40B4-BE49-F238E27FC236}">
                <a16:creationId xmlns:a16="http://schemas.microsoft.com/office/drawing/2014/main" id="{B40C89A2-750A-46C5-96D5-27EC139FD2CC}"/>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3042820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B237-40A6-423B-8C4D-EA1EC320F6F2}"/>
              </a:ext>
            </a:extLst>
          </p:cNvPr>
          <p:cNvSpPr txBox="1">
            <a:spLocks/>
          </p:cNvSpPr>
          <p:nvPr/>
        </p:nvSpPr>
        <p:spPr>
          <a:xfrm>
            <a:off x="0" y="0"/>
            <a:ext cx="12192000" cy="812223"/>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11125"/>
            <a:r>
              <a:rPr lang="en-US" sz="3200" dirty="0"/>
              <a:t>Detector Uniformity Stability: Desert NSS [ABI-L1b-PLPT-14]</a:t>
            </a:r>
            <a:endParaRPr lang="en-US" dirty="0">
              <a:cs typeface="Calibri" panose="020F0502020204030204"/>
            </a:endParaRPr>
          </a:p>
        </p:txBody>
      </p:sp>
      <p:sp>
        <p:nvSpPr>
          <p:cNvPr id="4" name="Content Placeholder 3">
            <a:extLst>
              <a:ext uri="{FF2B5EF4-FFF2-40B4-BE49-F238E27FC236}">
                <a16:creationId xmlns:a16="http://schemas.microsoft.com/office/drawing/2014/main" id="{1216971B-9DC4-4CF8-96D7-A6D41EA42DD2}"/>
              </a:ext>
            </a:extLst>
          </p:cNvPr>
          <p:cNvSpPr>
            <a:spLocks noGrp="1"/>
          </p:cNvSpPr>
          <p:nvPr>
            <p:ph idx="1"/>
          </p:nvPr>
        </p:nvSpPr>
        <p:spPr>
          <a:xfrm>
            <a:off x="44068" y="879099"/>
            <a:ext cx="5619006" cy="5637621"/>
          </a:xfrm>
        </p:spPr>
        <p:txBody>
          <a:bodyPr>
            <a:noAutofit/>
          </a:bodyPr>
          <a:lstStyle/>
          <a:p>
            <a:pPr marL="0" indent="0">
              <a:buNone/>
            </a:pPr>
            <a:r>
              <a:rPr lang="en-US" sz="1400" b="1" dirty="0"/>
              <a:t>Objective:</a:t>
            </a:r>
            <a:r>
              <a:rPr lang="en-US" sz="1400" dirty="0"/>
              <a:t> </a:t>
            </a:r>
          </a:p>
          <a:p>
            <a:pPr marL="341313" lvl="1"/>
            <a:r>
              <a:rPr lang="en-US" sz="1400" dirty="0"/>
              <a:t>The primary objective is to verify the detector difference that was characterized during PLT doesn’t change over time.  If it has, this test will quantify the change with adequate uncertainty.  </a:t>
            </a:r>
          </a:p>
          <a:p>
            <a:pPr marL="341313" lvl="1"/>
            <a:r>
              <a:rPr lang="en-US" sz="1400" dirty="0"/>
              <a:t>Also establishes an independent set of ABI Reflective Solar Band (RSB) observations of ideal Earth validation targets (all operational detectors) collected at a similar cadence as the on-board solar calibration events to be used in comparison to, in conjunction with, or as a replacement for (in the event of on-board calibration system failure) on-board RSB calibration.</a:t>
            </a:r>
          </a:p>
          <a:p>
            <a:pPr marL="112713" lvl="1" indent="0">
              <a:buNone/>
            </a:pPr>
            <a:endParaRPr lang="en-US" sz="900" dirty="0"/>
          </a:p>
          <a:p>
            <a:pPr marL="0" indent="0">
              <a:buNone/>
            </a:pPr>
            <a:r>
              <a:rPr lang="en-US" sz="1400" b="1" dirty="0"/>
              <a:t>Methodology:</a:t>
            </a:r>
            <a:r>
              <a:rPr lang="en-US" sz="1400" dirty="0"/>
              <a:t> </a:t>
            </a:r>
          </a:p>
          <a:p>
            <a:pPr marL="341313" lvl="1"/>
            <a:r>
              <a:rPr lang="en-US" sz="1400" dirty="0"/>
              <a:t>Conduct NSS over the Sonoran desert </a:t>
            </a:r>
          </a:p>
          <a:p>
            <a:pPr marL="341313" lvl="1"/>
            <a:r>
              <a:rPr lang="en-US" sz="1400" dirty="0"/>
              <a:t>If scene was found to be cloudy, a new collection was performed</a:t>
            </a:r>
          </a:p>
          <a:p>
            <a:pPr marL="341313" lvl="1"/>
            <a:r>
              <a:rPr lang="en-US" sz="1400" dirty="0"/>
              <a:t>Assess detector-uniformity for all clear scene collections:</a:t>
            </a:r>
          </a:p>
          <a:p>
            <a:pPr marL="682625" lvl="2" indent="-231775">
              <a:buFont typeface="Calibri" panose="020F0502020204030204" pitchFamily="34" charset="0"/>
              <a:buChar char="−"/>
            </a:pPr>
            <a:r>
              <a:rPr lang="en-US" sz="1400" dirty="0"/>
              <a:t>Process L0 data offline using GRATDAT to generate L1</a:t>
            </a:r>
            <a:r>
              <a:rPr lang="en-US" sz="1400" dirty="0">
                <a:sym typeface="Symbol" panose="05050102010706020507" pitchFamily="18" charset="2"/>
              </a:rPr>
              <a:t> data</a:t>
            </a:r>
          </a:p>
          <a:p>
            <a:pPr marL="682625" lvl="2" indent="-231775">
              <a:buFont typeface="Calibri" panose="020F0502020204030204" pitchFamily="34" charset="0"/>
              <a:buChar char="−"/>
            </a:pPr>
            <a:r>
              <a:rPr lang="en-US" sz="1400" dirty="0">
                <a:sym typeface="Symbol" panose="05050102010706020507" pitchFamily="18" charset="2"/>
              </a:rPr>
              <a:t>Choose uniform ROI</a:t>
            </a:r>
          </a:p>
          <a:p>
            <a:pPr marL="682625" lvl="2" indent="-231775">
              <a:buFont typeface="Calibri" panose="020F0502020204030204" pitchFamily="34" charset="0"/>
              <a:buChar char="−"/>
            </a:pPr>
            <a:r>
              <a:rPr lang="en-US" sz="1400" dirty="0">
                <a:sym typeface="Symbol" panose="05050102010706020507" pitchFamily="18" charset="2"/>
              </a:rPr>
              <a:t>Calculate the relative gain for all detectors in the ROI</a:t>
            </a:r>
          </a:p>
          <a:p>
            <a:pPr marL="450850" lvl="2" indent="0">
              <a:buNone/>
            </a:pPr>
            <a:endParaRPr lang="en-US" sz="900" dirty="0">
              <a:sym typeface="Symbol" panose="05050102010706020507" pitchFamily="18" charset="2"/>
            </a:endParaRPr>
          </a:p>
          <a:p>
            <a:pPr marL="0" indent="0">
              <a:buNone/>
            </a:pPr>
            <a:r>
              <a:rPr lang="en-US" sz="1400" b="1" dirty="0"/>
              <a:t>Results: </a:t>
            </a:r>
          </a:p>
          <a:p>
            <a:pPr marL="341313" lvl="1">
              <a:tabLst>
                <a:tab pos="285750" algn="l"/>
              </a:tabLst>
            </a:pPr>
            <a:r>
              <a:rPr lang="en-US" sz="1400" dirty="0"/>
              <a:t>No substantial changes have been observed in detector uniformity over time. </a:t>
            </a:r>
          </a:p>
          <a:p>
            <a:pPr marL="341313" lvl="1">
              <a:tabLst>
                <a:tab pos="285750" algn="l"/>
              </a:tabLst>
            </a:pPr>
            <a:r>
              <a:rPr lang="en-US" sz="1400" dirty="0"/>
              <a:t>Analysis will continue as new collects are collected and reported to the Program</a:t>
            </a:r>
          </a:p>
          <a:p>
            <a:pPr marL="341313" lvl="1">
              <a:tabLst>
                <a:tab pos="285750" algn="l"/>
              </a:tabLst>
            </a:pPr>
            <a:r>
              <a:rPr lang="en-US" sz="1400" dirty="0"/>
              <a:t>All results are documented in desert monitoring verification reports</a:t>
            </a:r>
          </a:p>
          <a:p>
            <a:pPr lvl="1"/>
            <a:endParaRPr lang="en-US" sz="1400" dirty="0"/>
          </a:p>
          <a:p>
            <a:pPr lvl="1"/>
            <a:endParaRPr lang="en-US" sz="1400" dirty="0"/>
          </a:p>
          <a:p>
            <a:endParaRPr lang="en-US" sz="1400" dirty="0"/>
          </a:p>
        </p:txBody>
      </p:sp>
      <p:pic>
        <p:nvPicPr>
          <p:cNvPr id="6" name="Picture 5">
            <a:extLst>
              <a:ext uri="{FF2B5EF4-FFF2-40B4-BE49-F238E27FC236}">
                <a16:creationId xmlns:a16="http://schemas.microsoft.com/office/drawing/2014/main" id="{EA7DB602-8058-4996-8CF5-768C4E9484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67801" y="843631"/>
            <a:ext cx="4126906" cy="2987491"/>
          </a:xfrm>
          <a:prstGeom prst="rect">
            <a:avLst/>
          </a:prstGeom>
        </p:spPr>
      </p:pic>
      <p:sp>
        <p:nvSpPr>
          <p:cNvPr id="15" name="TextBox 14">
            <a:extLst>
              <a:ext uri="{FF2B5EF4-FFF2-40B4-BE49-F238E27FC236}">
                <a16:creationId xmlns:a16="http://schemas.microsoft.com/office/drawing/2014/main" id="{BC0B7A91-7962-4035-951A-98F355D9F62D}"/>
              </a:ext>
            </a:extLst>
          </p:cNvPr>
          <p:cNvSpPr txBox="1"/>
          <p:nvPr/>
        </p:nvSpPr>
        <p:spPr>
          <a:xfrm>
            <a:off x="6459360" y="1076741"/>
            <a:ext cx="813732" cy="369332"/>
          </a:xfrm>
          <a:prstGeom prst="rect">
            <a:avLst/>
          </a:prstGeom>
          <a:noFill/>
        </p:spPr>
        <p:txBody>
          <a:bodyPr wrap="square" rtlCol="0">
            <a:spAutoFit/>
          </a:bodyPr>
          <a:lstStyle/>
          <a:p>
            <a:r>
              <a:rPr lang="en-US" b="1" dirty="0"/>
              <a:t>Ch. 1</a:t>
            </a:r>
          </a:p>
        </p:txBody>
      </p:sp>
      <p:sp>
        <p:nvSpPr>
          <p:cNvPr id="16" name="TextBox 15">
            <a:extLst>
              <a:ext uri="{FF2B5EF4-FFF2-40B4-BE49-F238E27FC236}">
                <a16:creationId xmlns:a16="http://schemas.microsoft.com/office/drawing/2014/main" id="{A481DD12-EAEA-4EA2-BC5C-57AF43324A96}"/>
              </a:ext>
            </a:extLst>
          </p:cNvPr>
          <p:cNvSpPr txBox="1"/>
          <p:nvPr/>
        </p:nvSpPr>
        <p:spPr>
          <a:xfrm>
            <a:off x="8225642" y="760354"/>
            <a:ext cx="3258430" cy="338554"/>
          </a:xfrm>
          <a:prstGeom prst="rect">
            <a:avLst/>
          </a:prstGeom>
          <a:noFill/>
        </p:spPr>
        <p:txBody>
          <a:bodyPr wrap="square" rtlCol="0">
            <a:spAutoFit/>
          </a:bodyPr>
          <a:lstStyle/>
          <a:p>
            <a:r>
              <a:rPr lang="en-US" sz="1600" dirty="0"/>
              <a:t>Example from 2023-07-22</a:t>
            </a:r>
          </a:p>
        </p:txBody>
      </p:sp>
      <p:pic>
        <p:nvPicPr>
          <p:cNvPr id="13" name="Picture 12">
            <a:extLst>
              <a:ext uri="{FF2B5EF4-FFF2-40B4-BE49-F238E27FC236}">
                <a16:creationId xmlns:a16="http://schemas.microsoft.com/office/drawing/2014/main" id="{F9E9F5E4-4257-4D7A-B4DB-2F3606E4BA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90643" y="4002182"/>
            <a:ext cx="3536815" cy="2560320"/>
          </a:xfrm>
          <a:prstGeom prst="rect">
            <a:avLst/>
          </a:prstGeom>
        </p:spPr>
      </p:pic>
      <p:sp>
        <p:nvSpPr>
          <p:cNvPr id="18" name="TextBox 17">
            <a:extLst>
              <a:ext uri="{FF2B5EF4-FFF2-40B4-BE49-F238E27FC236}">
                <a16:creationId xmlns:a16="http://schemas.microsoft.com/office/drawing/2014/main" id="{A3B266CA-B7BE-4F4B-8203-D0BCBED29D04}"/>
              </a:ext>
            </a:extLst>
          </p:cNvPr>
          <p:cNvSpPr txBox="1"/>
          <p:nvPr/>
        </p:nvSpPr>
        <p:spPr>
          <a:xfrm>
            <a:off x="6220983" y="4194703"/>
            <a:ext cx="2755306" cy="276999"/>
          </a:xfrm>
          <a:prstGeom prst="rect">
            <a:avLst/>
          </a:prstGeom>
          <a:noFill/>
        </p:spPr>
        <p:txBody>
          <a:bodyPr wrap="square" rtlCol="0">
            <a:spAutoFit/>
          </a:bodyPr>
          <a:lstStyle/>
          <a:p>
            <a:r>
              <a:rPr lang="en-US" sz="1200"/>
              <a:t>Dark to Light -- Earlier to later date</a:t>
            </a:r>
          </a:p>
        </p:txBody>
      </p:sp>
      <p:pic>
        <p:nvPicPr>
          <p:cNvPr id="24" name="Picture 23">
            <a:extLst>
              <a:ext uri="{FF2B5EF4-FFF2-40B4-BE49-F238E27FC236}">
                <a16:creationId xmlns:a16="http://schemas.microsoft.com/office/drawing/2014/main" id="{B6DB4151-66AD-4EEF-8B3A-4D698F381C0B}"/>
              </a:ext>
            </a:extLst>
          </p:cNvPr>
          <p:cNvPicPr>
            <a:picLocks noChangeAspect="1"/>
          </p:cNvPicPr>
          <p:nvPr/>
        </p:nvPicPr>
        <p:blipFill rotWithShape="1">
          <a:blip r:embed="rId4"/>
          <a:srcRect l="41342" t="6624" r="19421" b="17402"/>
          <a:stretch/>
        </p:blipFill>
        <p:spPr>
          <a:xfrm>
            <a:off x="9760022" y="1031247"/>
            <a:ext cx="2317949" cy="2431099"/>
          </a:xfrm>
          <a:prstGeom prst="rect">
            <a:avLst/>
          </a:prstGeom>
        </p:spPr>
      </p:pic>
      <p:sp>
        <p:nvSpPr>
          <p:cNvPr id="3" name="TextBox 2">
            <a:extLst>
              <a:ext uri="{FF2B5EF4-FFF2-40B4-BE49-F238E27FC236}">
                <a16:creationId xmlns:a16="http://schemas.microsoft.com/office/drawing/2014/main" id="{5F3A023E-F17C-40D1-972A-9592AF28774C}"/>
              </a:ext>
            </a:extLst>
          </p:cNvPr>
          <p:cNvSpPr txBox="1"/>
          <p:nvPr/>
        </p:nvSpPr>
        <p:spPr>
          <a:xfrm>
            <a:off x="11389216" y="974537"/>
            <a:ext cx="783612" cy="369332"/>
          </a:xfrm>
          <a:prstGeom prst="rect">
            <a:avLst/>
          </a:prstGeom>
          <a:noFill/>
        </p:spPr>
        <p:txBody>
          <a:bodyPr wrap="square" rtlCol="0">
            <a:spAutoFit/>
          </a:bodyPr>
          <a:lstStyle/>
          <a:p>
            <a:r>
              <a:rPr lang="en-US">
                <a:solidFill>
                  <a:srgbClr val="00B0F0"/>
                </a:solidFill>
              </a:rPr>
              <a:t>[CIRA]</a:t>
            </a:r>
          </a:p>
        </p:txBody>
      </p:sp>
      <p:sp>
        <p:nvSpPr>
          <p:cNvPr id="5" name="TextBox 4">
            <a:extLst>
              <a:ext uri="{FF2B5EF4-FFF2-40B4-BE49-F238E27FC236}">
                <a16:creationId xmlns:a16="http://schemas.microsoft.com/office/drawing/2014/main" id="{92F543B0-C9F4-4FC7-B643-A0BD3252152A}"/>
              </a:ext>
            </a:extLst>
          </p:cNvPr>
          <p:cNvSpPr txBox="1"/>
          <p:nvPr/>
        </p:nvSpPr>
        <p:spPr>
          <a:xfrm>
            <a:off x="7689470" y="1326094"/>
            <a:ext cx="1162373" cy="738664"/>
          </a:xfrm>
          <a:prstGeom prst="rect">
            <a:avLst/>
          </a:prstGeom>
          <a:noFill/>
        </p:spPr>
        <p:txBody>
          <a:bodyPr wrap="square" rtlCol="0">
            <a:spAutoFit/>
          </a:bodyPr>
          <a:lstStyle/>
          <a:p>
            <a:r>
              <a:rPr lang="en-US" sz="1400" b="1" dirty="0">
                <a:solidFill>
                  <a:schemeClr val="accent1"/>
                </a:solidFill>
              </a:rPr>
              <a:t>NSS Scan of the Sonoran Desert</a:t>
            </a:r>
          </a:p>
        </p:txBody>
      </p:sp>
      <p:sp>
        <p:nvSpPr>
          <p:cNvPr id="7" name="Rectangle 6">
            <a:extLst>
              <a:ext uri="{FF2B5EF4-FFF2-40B4-BE49-F238E27FC236}">
                <a16:creationId xmlns:a16="http://schemas.microsoft.com/office/drawing/2014/main" id="{4A02069E-B6B0-41BF-97F8-0B31EFD7512E}"/>
              </a:ext>
            </a:extLst>
          </p:cNvPr>
          <p:cNvSpPr/>
          <p:nvPr/>
        </p:nvSpPr>
        <p:spPr>
          <a:xfrm>
            <a:off x="10636332" y="2086099"/>
            <a:ext cx="597725" cy="55022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5" name="TextBox 24">
            <a:extLst>
              <a:ext uri="{FF2B5EF4-FFF2-40B4-BE49-F238E27FC236}">
                <a16:creationId xmlns:a16="http://schemas.microsoft.com/office/drawing/2014/main" id="{3BAF10B6-4C9C-4098-932D-7F88466DC87A}"/>
              </a:ext>
            </a:extLst>
          </p:cNvPr>
          <p:cNvSpPr txBox="1"/>
          <p:nvPr/>
        </p:nvSpPr>
        <p:spPr>
          <a:xfrm>
            <a:off x="10365383" y="2619812"/>
            <a:ext cx="1341911" cy="307777"/>
          </a:xfrm>
          <a:prstGeom prst="rect">
            <a:avLst/>
          </a:prstGeom>
          <a:noFill/>
        </p:spPr>
        <p:txBody>
          <a:bodyPr wrap="square">
            <a:spAutoFit/>
          </a:bodyPr>
          <a:lstStyle/>
          <a:p>
            <a:r>
              <a:rPr lang="en-US" sz="1400" b="1" dirty="0">
                <a:solidFill>
                  <a:srgbClr val="FFFF00"/>
                </a:solidFill>
              </a:rPr>
              <a:t>Sonoran Desert</a:t>
            </a:r>
          </a:p>
        </p:txBody>
      </p:sp>
      <p:graphicFrame>
        <p:nvGraphicFramePr>
          <p:cNvPr id="19" name="Table 4">
            <a:extLst>
              <a:ext uri="{FF2B5EF4-FFF2-40B4-BE49-F238E27FC236}">
                <a16:creationId xmlns:a16="http://schemas.microsoft.com/office/drawing/2014/main" id="{68D28FCC-02B3-4471-BDAE-DBB343E65D7D}"/>
              </a:ext>
            </a:extLst>
          </p:cNvPr>
          <p:cNvGraphicFramePr>
            <a:graphicFrameLocks noGrp="1"/>
          </p:cNvGraphicFramePr>
          <p:nvPr/>
        </p:nvGraphicFramePr>
        <p:xfrm>
          <a:off x="8870867" y="1231721"/>
          <a:ext cx="691037" cy="2133600"/>
        </p:xfrm>
        <a:graphic>
          <a:graphicData uri="http://schemas.openxmlformats.org/drawingml/2006/table">
            <a:tbl>
              <a:tblPr firstRow="1" bandRow="1">
                <a:tableStyleId>{F5AB1C69-6EDB-4FF4-983F-18BD219EF322}</a:tableStyleId>
              </a:tblPr>
              <a:tblGrid>
                <a:gridCol w="691037">
                  <a:extLst>
                    <a:ext uri="{9D8B030D-6E8A-4147-A177-3AD203B41FA5}">
                      <a16:colId xmlns:a16="http://schemas.microsoft.com/office/drawing/2014/main" val="2285079724"/>
                    </a:ext>
                  </a:extLst>
                </a:gridCol>
              </a:tblGrid>
              <a:tr h="192097">
                <a:tc>
                  <a:txBody>
                    <a:bodyPr/>
                    <a:lstStyle/>
                    <a:p>
                      <a:r>
                        <a:rPr lang="en-US" sz="800"/>
                        <a:t>Date</a:t>
                      </a:r>
                    </a:p>
                  </a:txBody>
                  <a:tcPr/>
                </a:tc>
                <a:extLst>
                  <a:ext uri="{0D108BD9-81ED-4DB2-BD59-A6C34878D82A}">
                    <a16:rowId xmlns:a16="http://schemas.microsoft.com/office/drawing/2014/main" val="2210766921"/>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2022-10-20</a:t>
                      </a:r>
                    </a:p>
                  </a:txBody>
                  <a:tcPr/>
                </a:tc>
                <a:extLst>
                  <a:ext uri="{0D108BD9-81ED-4DB2-BD59-A6C34878D82A}">
                    <a16:rowId xmlns:a16="http://schemas.microsoft.com/office/drawing/2014/main" val="636406089"/>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2022-10-26</a:t>
                      </a:r>
                    </a:p>
                  </a:txBody>
                  <a:tcPr/>
                </a:tc>
                <a:extLst>
                  <a:ext uri="{0D108BD9-81ED-4DB2-BD59-A6C34878D82A}">
                    <a16:rowId xmlns:a16="http://schemas.microsoft.com/office/drawing/2014/main" val="3997345235"/>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2022-11-14</a:t>
                      </a:r>
                    </a:p>
                  </a:txBody>
                  <a:tcPr/>
                </a:tc>
                <a:extLst>
                  <a:ext uri="{0D108BD9-81ED-4DB2-BD59-A6C34878D82A}">
                    <a16:rowId xmlns:a16="http://schemas.microsoft.com/office/drawing/2014/main" val="196384190"/>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2022-11-28</a:t>
                      </a:r>
                    </a:p>
                  </a:txBody>
                  <a:tcPr/>
                </a:tc>
                <a:extLst>
                  <a:ext uri="{0D108BD9-81ED-4DB2-BD59-A6C34878D82A}">
                    <a16:rowId xmlns:a16="http://schemas.microsoft.com/office/drawing/2014/main" val="3994901474"/>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t>2022-12-07</a:t>
                      </a:r>
                    </a:p>
                  </a:txBody>
                  <a:tcPr/>
                </a:tc>
                <a:extLst>
                  <a:ext uri="{0D108BD9-81ED-4DB2-BD59-A6C34878D82A}">
                    <a16:rowId xmlns:a16="http://schemas.microsoft.com/office/drawing/2014/main" val="2770209423"/>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t>2022-01-19</a:t>
                      </a:r>
                    </a:p>
                  </a:txBody>
                  <a:tcPr/>
                </a:tc>
                <a:extLst>
                  <a:ext uri="{0D108BD9-81ED-4DB2-BD59-A6C34878D82A}">
                    <a16:rowId xmlns:a16="http://schemas.microsoft.com/office/drawing/2014/main" val="227344057"/>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t>2022-02-09</a:t>
                      </a:r>
                    </a:p>
                  </a:txBody>
                  <a:tcPr/>
                </a:tc>
                <a:extLst>
                  <a:ext uri="{0D108BD9-81ED-4DB2-BD59-A6C34878D82A}">
                    <a16:rowId xmlns:a16="http://schemas.microsoft.com/office/drawing/2014/main" val="3851310659"/>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t>2023-04-29</a:t>
                      </a:r>
                    </a:p>
                  </a:txBody>
                  <a:tcPr/>
                </a:tc>
                <a:extLst>
                  <a:ext uri="{0D108BD9-81ED-4DB2-BD59-A6C34878D82A}">
                    <a16:rowId xmlns:a16="http://schemas.microsoft.com/office/drawing/2014/main" val="623361243"/>
                  </a:ext>
                </a:extLst>
              </a:tr>
              <a:tr h="192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t>2023-07-22</a:t>
                      </a:r>
                    </a:p>
                  </a:txBody>
                  <a:tcPr/>
                </a:tc>
                <a:extLst>
                  <a:ext uri="{0D108BD9-81ED-4DB2-BD59-A6C34878D82A}">
                    <a16:rowId xmlns:a16="http://schemas.microsoft.com/office/drawing/2014/main" val="3832233075"/>
                  </a:ext>
                </a:extLst>
              </a:tr>
            </a:tbl>
          </a:graphicData>
        </a:graphic>
      </p:graphicFrame>
      <p:pic>
        <p:nvPicPr>
          <p:cNvPr id="26" name="Picture 25">
            <a:extLst>
              <a:ext uri="{FF2B5EF4-FFF2-40B4-BE49-F238E27FC236}">
                <a16:creationId xmlns:a16="http://schemas.microsoft.com/office/drawing/2014/main" id="{85BD6EC2-902B-44E4-8E4C-68D4DAD0CD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69719" y="4002182"/>
            <a:ext cx="3536814" cy="2560320"/>
          </a:xfrm>
          <a:prstGeom prst="rect">
            <a:avLst/>
          </a:prstGeom>
        </p:spPr>
      </p:pic>
      <p:sp>
        <p:nvSpPr>
          <p:cNvPr id="27" name="TextBox 26">
            <a:extLst>
              <a:ext uri="{FF2B5EF4-FFF2-40B4-BE49-F238E27FC236}">
                <a16:creationId xmlns:a16="http://schemas.microsoft.com/office/drawing/2014/main" id="{A9DCF20F-9C24-4909-8A1B-0A0A5EABA95A}"/>
              </a:ext>
            </a:extLst>
          </p:cNvPr>
          <p:cNvSpPr txBox="1"/>
          <p:nvPr/>
        </p:nvSpPr>
        <p:spPr>
          <a:xfrm>
            <a:off x="9494149" y="4169196"/>
            <a:ext cx="2448666" cy="276999"/>
          </a:xfrm>
          <a:prstGeom prst="rect">
            <a:avLst/>
          </a:prstGeom>
          <a:noFill/>
        </p:spPr>
        <p:txBody>
          <a:bodyPr wrap="square" rtlCol="0">
            <a:spAutoFit/>
          </a:bodyPr>
          <a:lstStyle/>
          <a:p>
            <a:r>
              <a:rPr lang="en-US" sz="1200"/>
              <a:t>Each line is a different detector</a:t>
            </a:r>
          </a:p>
        </p:txBody>
      </p:sp>
      <p:sp>
        <p:nvSpPr>
          <p:cNvPr id="28" name="TextBox 27">
            <a:extLst>
              <a:ext uri="{FF2B5EF4-FFF2-40B4-BE49-F238E27FC236}">
                <a16:creationId xmlns:a16="http://schemas.microsoft.com/office/drawing/2014/main" id="{207D1C23-69BE-4A1F-B878-3A01C92D6E45}"/>
              </a:ext>
            </a:extLst>
          </p:cNvPr>
          <p:cNvSpPr txBox="1"/>
          <p:nvPr/>
        </p:nvSpPr>
        <p:spPr>
          <a:xfrm>
            <a:off x="5891291" y="3910343"/>
            <a:ext cx="1501951" cy="307777"/>
          </a:xfrm>
          <a:prstGeom prst="rect">
            <a:avLst/>
          </a:prstGeom>
          <a:noFill/>
        </p:spPr>
        <p:txBody>
          <a:bodyPr wrap="square" rtlCol="0">
            <a:spAutoFit/>
          </a:bodyPr>
          <a:lstStyle/>
          <a:p>
            <a:r>
              <a:rPr lang="en-US" sz="1400"/>
              <a:t>Channel 1 </a:t>
            </a:r>
          </a:p>
        </p:txBody>
      </p:sp>
      <p:sp>
        <p:nvSpPr>
          <p:cNvPr id="9" name="TextBox 8">
            <a:extLst>
              <a:ext uri="{FF2B5EF4-FFF2-40B4-BE49-F238E27FC236}">
                <a16:creationId xmlns:a16="http://schemas.microsoft.com/office/drawing/2014/main" id="{AB2528D1-FE72-4F1E-A924-165C17E694B3}"/>
              </a:ext>
            </a:extLst>
          </p:cNvPr>
          <p:cNvSpPr txBox="1"/>
          <p:nvPr/>
        </p:nvSpPr>
        <p:spPr>
          <a:xfrm>
            <a:off x="5861703" y="6023634"/>
            <a:ext cx="3069930" cy="307777"/>
          </a:xfrm>
          <a:prstGeom prst="rect">
            <a:avLst/>
          </a:prstGeom>
          <a:noFill/>
        </p:spPr>
        <p:txBody>
          <a:bodyPr wrap="square" rtlCol="0">
            <a:spAutoFit/>
          </a:bodyPr>
          <a:lstStyle/>
          <a:p>
            <a:r>
              <a:rPr lang="en-US" sz="1400"/>
              <a:t>Ch. 1 detector uniformity for all dates</a:t>
            </a:r>
          </a:p>
        </p:txBody>
      </p:sp>
      <p:sp>
        <p:nvSpPr>
          <p:cNvPr id="29" name="TextBox 28">
            <a:extLst>
              <a:ext uri="{FF2B5EF4-FFF2-40B4-BE49-F238E27FC236}">
                <a16:creationId xmlns:a16="http://schemas.microsoft.com/office/drawing/2014/main" id="{15CD2ED0-2116-4D62-8B40-05FA40FF6E4E}"/>
              </a:ext>
            </a:extLst>
          </p:cNvPr>
          <p:cNvSpPr txBox="1"/>
          <p:nvPr/>
        </p:nvSpPr>
        <p:spPr>
          <a:xfrm>
            <a:off x="9343496" y="6039194"/>
            <a:ext cx="2496153" cy="307777"/>
          </a:xfrm>
          <a:prstGeom prst="rect">
            <a:avLst/>
          </a:prstGeom>
          <a:noFill/>
        </p:spPr>
        <p:txBody>
          <a:bodyPr wrap="square" rtlCol="0">
            <a:spAutoFit/>
          </a:bodyPr>
          <a:lstStyle/>
          <a:p>
            <a:r>
              <a:rPr lang="en-US" sz="1400"/>
              <a:t>Ch. 1 detector trends over time</a:t>
            </a:r>
          </a:p>
        </p:txBody>
      </p:sp>
      <p:sp>
        <p:nvSpPr>
          <p:cNvPr id="30" name="TextBox 29">
            <a:extLst>
              <a:ext uri="{FF2B5EF4-FFF2-40B4-BE49-F238E27FC236}">
                <a16:creationId xmlns:a16="http://schemas.microsoft.com/office/drawing/2014/main" id="{4E94C8DE-1967-4FE4-88C9-01D65DB19090}"/>
              </a:ext>
            </a:extLst>
          </p:cNvPr>
          <p:cNvSpPr txBox="1"/>
          <p:nvPr/>
        </p:nvSpPr>
        <p:spPr>
          <a:xfrm>
            <a:off x="8229600" y="3848293"/>
            <a:ext cx="1933182" cy="307777"/>
          </a:xfrm>
          <a:prstGeom prst="rect">
            <a:avLst/>
          </a:prstGeom>
          <a:noFill/>
        </p:spPr>
        <p:txBody>
          <a:bodyPr wrap="square" rtlCol="0">
            <a:spAutoFit/>
          </a:bodyPr>
          <a:lstStyle/>
          <a:p>
            <a:r>
              <a:rPr lang="en-US" sz="1400" b="1"/>
              <a:t>Relative Gain</a:t>
            </a:r>
          </a:p>
        </p:txBody>
      </p:sp>
      <p:sp>
        <p:nvSpPr>
          <p:cNvPr id="31" name="Rectangle 30">
            <a:extLst>
              <a:ext uri="{FF2B5EF4-FFF2-40B4-BE49-F238E27FC236}">
                <a16:creationId xmlns:a16="http://schemas.microsoft.com/office/drawing/2014/main" id="{0E4382D9-DB16-4BB6-891E-72A33C05679E}"/>
              </a:ext>
            </a:extLst>
          </p:cNvPr>
          <p:cNvSpPr/>
          <p:nvPr/>
        </p:nvSpPr>
        <p:spPr>
          <a:xfrm>
            <a:off x="6952844" y="4068252"/>
            <a:ext cx="681551" cy="9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1198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Detector uniformity</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ABI-L1b-PLPT-018</a:t>
            </a:r>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77</a:t>
            </a:fld>
            <a:endParaRPr lang="en-US" altLang="en-US" dirty="0"/>
          </a:p>
        </p:txBody>
      </p:sp>
      <p:sp>
        <p:nvSpPr>
          <p:cNvPr id="5" name="Footer Placeholder 4">
            <a:extLst>
              <a:ext uri="{FF2B5EF4-FFF2-40B4-BE49-F238E27FC236}">
                <a16:creationId xmlns:a16="http://schemas.microsoft.com/office/drawing/2014/main" id="{81EF2882-A6BB-4ABA-981A-FE138F100C97}"/>
              </a:ext>
            </a:extLst>
          </p:cNvPr>
          <p:cNvSpPr>
            <a:spLocks noGrp="1"/>
          </p:cNvSpPr>
          <p:nvPr>
            <p:ph type="ftr" sz="quarter" idx="3"/>
          </p:nvPr>
        </p:nvSpPr>
        <p:spPr>
          <a:xfrm>
            <a:off x="2433637" y="6400007"/>
            <a:ext cx="7319963" cy="365125"/>
          </a:xfrm>
        </p:spPr>
        <p:txBody>
          <a:bodyPr/>
          <a:lstStyle/>
          <a:p>
            <a:pPr>
              <a:defRPr/>
            </a:pPr>
            <a:r>
              <a:rPr lang="en-US"/>
              <a:t>Full Validation PS-PVR for GOES-18 ABI L1b Products</a:t>
            </a:r>
            <a:endParaRPr lang="en-US" dirty="0"/>
          </a:p>
        </p:txBody>
      </p:sp>
      <p:sp>
        <p:nvSpPr>
          <p:cNvPr id="4" name="Date Placeholder 3">
            <a:extLst>
              <a:ext uri="{FF2B5EF4-FFF2-40B4-BE49-F238E27FC236}">
                <a16:creationId xmlns:a16="http://schemas.microsoft.com/office/drawing/2014/main" id="{B40C89A2-750A-46C5-96D5-27EC139FD2CC}"/>
              </a:ext>
            </a:extLst>
          </p:cNvPr>
          <p:cNvSpPr>
            <a:spLocks noGrp="1"/>
          </p:cNvSpPr>
          <p:nvPr>
            <p:ph type="dt" sz="half" idx="2"/>
          </p:nvPr>
        </p:nvSpPr>
        <p:spPr/>
        <p:txBody>
          <a:bodyPr/>
          <a:lstStyle/>
          <a:p>
            <a:r>
              <a:rPr lang="en-US"/>
              <a:t>2023-09-01</a:t>
            </a:r>
            <a:endParaRPr lang="en-US" dirty="0"/>
          </a:p>
        </p:txBody>
      </p:sp>
    </p:spTree>
    <p:extLst>
      <p:ext uri="{BB962C8B-B14F-4D97-AF65-F5344CB8AC3E}">
        <p14:creationId xmlns:p14="http://schemas.microsoft.com/office/powerpoint/2010/main" val="3760607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E5C328-B114-46EB-8FDB-E448F1029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480" y="3280584"/>
            <a:ext cx="2519473" cy="1679648"/>
          </a:xfrm>
          <a:prstGeom prst="rect">
            <a:avLst/>
          </a:prstGeom>
        </p:spPr>
      </p:pic>
      <p:sp>
        <p:nvSpPr>
          <p:cNvPr id="4" name="Title 1">
            <a:extLst>
              <a:ext uri="{FF2B5EF4-FFF2-40B4-BE49-F238E27FC236}">
                <a16:creationId xmlns:a16="http://schemas.microsoft.com/office/drawing/2014/main" id="{88E7FA82-31B1-4156-8BCB-30B94E9381B0}"/>
              </a:ext>
            </a:extLst>
          </p:cNvPr>
          <p:cNvSpPr txBox="1">
            <a:spLocks/>
          </p:cNvSpPr>
          <p:nvPr/>
        </p:nvSpPr>
        <p:spPr>
          <a:xfrm>
            <a:off x="0" y="0"/>
            <a:ext cx="12192000" cy="75666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11125"/>
            <a:r>
              <a:rPr lang="en-US" sz="3200" dirty="0"/>
              <a:t>Detector Uniformity: NSS for Selected Targets [ABI-L1b-PLPT-18]</a:t>
            </a:r>
          </a:p>
        </p:txBody>
      </p:sp>
      <p:graphicFrame>
        <p:nvGraphicFramePr>
          <p:cNvPr id="6" name="Table 5">
            <a:extLst>
              <a:ext uri="{FF2B5EF4-FFF2-40B4-BE49-F238E27FC236}">
                <a16:creationId xmlns:a16="http://schemas.microsoft.com/office/drawing/2014/main" id="{F1AE8A64-8410-41F9-8DF9-13EF3F5C4467}"/>
              </a:ext>
            </a:extLst>
          </p:cNvPr>
          <p:cNvGraphicFramePr>
            <a:graphicFrameLocks noGrp="1"/>
          </p:cNvGraphicFramePr>
          <p:nvPr/>
        </p:nvGraphicFramePr>
        <p:xfrm>
          <a:off x="307103" y="5477176"/>
          <a:ext cx="11577793" cy="1313556"/>
        </p:xfrm>
        <a:graphic>
          <a:graphicData uri="http://schemas.openxmlformats.org/drawingml/2006/table">
            <a:tbl>
              <a:tblPr firstRow="1" bandRow="1">
                <a:tableStyleId>{073A0DAA-6AF3-43AB-8588-CEC1D06C72B9}</a:tableStyleId>
              </a:tblPr>
              <a:tblGrid>
                <a:gridCol w="1332617">
                  <a:extLst>
                    <a:ext uri="{9D8B030D-6E8A-4147-A177-3AD203B41FA5}">
                      <a16:colId xmlns:a16="http://schemas.microsoft.com/office/drawing/2014/main" val="1201430937"/>
                    </a:ext>
                  </a:extLst>
                </a:gridCol>
                <a:gridCol w="1343280">
                  <a:extLst>
                    <a:ext uri="{9D8B030D-6E8A-4147-A177-3AD203B41FA5}">
                      <a16:colId xmlns:a16="http://schemas.microsoft.com/office/drawing/2014/main" val="3430934571"/>
                    </a:ext>
                  </a:extLst>
                </a:gridCol>
                <a:gridCol w="1428568">
                  <a:extLst>
                    <a:ext uri="{9D8B030D-6E8A-4147-A177-3AD203B41FA5}">
                      <a16:colId xmlns:a16="http://schemas.microsoft.com/office/drawing/2014/main" val="587434935"/>
                    </a:ext>
                  </a:extLst>
                </a:gridCol>
                <a:gridCol w="895520">
                  <a:extLst>
                    <a:ext uri="{9D8B030D-6E8A-4147-A177-3AD203B41FA5}">
                      <a16:colId xmlns:a16="http://schemas.microsoft.com/office/drawing/2014/main" val="1472998285"/>
                    </a:ext>
                  </a:extLst>
                </a:gridCol>
                <a:gridCol w="2697220">
                  <a:extLst>
                    <a:ext uri="{9D8B030D-6E8A-4147-A177-3AD203B41FA5}">
                      <a16:colId xmlns:a16="http://schemas.microsoft.com/office/drawing/2014/main" val="2357626880"/>
                    </a:ext>
                  </a:extLst>
                </a:gridCol>
                <a:gridCol w="2601273">
                  <a:extLst>
                    <a:ext uri="{9D8B030D-6E8A-4147-A177-3AD203B41FA5}">
                      <a16:colId xmlns:a16="http://schemas.microsoft.com/office/drawing/2014/main" val="1459489859"/>
                    </a:ext>
                  </a:extLst>
                </a:gridCol>
                <a:gridCol w="1279315">
                  <a:extLst>
                    <a:ext uri="{9D8B030D-6E8A-4147-A177-3AD203B41FA5}">
                      <a16:colId xmlns:a16="http://schemas.microsoft.com/office/drawing/2014/main" val="3371052812"/>
                    </a:ext>
                  </a:extLst>
                </a:gridCol>
              </a:tblGrid>
              <a:tr h="189390">
                <a:tc>
                  <a:txBody>
                    <a:bodyPr/>
                    <a:lstStyle/>
                    <a:p>
                      <a:pPr algn="ctr"/>
                      <a:r>
                        <a:rPr lang="en-US" sz="1050"/>
                        <a:t>Collection</a:t>
                      </a:r>
                    </a:p>
                  </a:txBody>
                  <a:tcPr marL="58906" marR="58906" marT="29453" marB="29453"/>
                </a:tc>
                <a:tc>
                  <a:txBody>
                    <a:bodyPr/>
                    <a:lstStyle/>
                    <a:p>
                      <a:pPr algn="ctr"/>
                      <a:r>
                        <a:rPr lang="en-US" sz="1050"/>
                        <a:t>Latitude</a:t>
                      </a:r>
                    </a:p>
                  </a:txBody>
                  <a:tcPr marL="58906" marR="58906" marT="29453" marB="29453"/>
                </a:tc>
                <a:tc>
                  <a:txBody>
                    <a:bodyPr/>
                    <a:lstStyle/>
                    <a:p>
                      <a:pPr algn="ctr"/>
                      <a:r>
                        <a:rPr lang="en-US" sz="1050"/>
                        <a:t>Longitude</a:t>
                      </a:r>
                    </a:p>
                  </a:txBody>
                  <a:tcPr marL="58906" marR="58906" marT="29453" marB="29453"/>
                </a:tc>
                <a:tc>
                  <a:txBody>
                    <a:bodyPr/>
                    <a:lstStyle/>
                    <a:p>
                      <a:pPr algn="ctr"/>
                      <a:r>
                        <a:rPr lang="en-US" sz="1050"/>
                        <a:t>Type</a:t>
                      </a:r>
                    </a:p>
                  </a:txBody>
                  <a:tcPr marL="58906" marR="58906" marT="29453" marB="29453"/>
                </a:tc>
                <a:tc>
                  <a:txBody>
                    <a:bodyPr/>
                    <a:lstStyle/>
                    <a:p>
                      <a:pPr algn="ctr"/>
                      <a:r>
                        <a:rPr lang="en-US" sz="1050"/>
                        <a:t>Target</a:t>
                      </a:r>
                    </a:p>
                  </a:txBody>
                  <a:tcPr marL="58906" marR="58906" marT="29453" marB="29453"/>
                </a:tc>
                <a:tc>
                  <a:txBody>
                    <a:bodyPr/>
                    <a:lstStyle/>
                    <a:p>
                      <a:pPr algn="ctr"/>
                      <a:r>
                        <a:rPr lang="en-US" sz="1050"/>
                        <a:t>Comment</a:t>
                      </a:r>
                    </a:p>
                  </a:txBody>
                  <a:tcPr marL="58906" marR="58906" marT="29453" marB="29453"/>
                </a:tc>
                <a:tc>
                  <a:txBody>
                    <a:bodyPr/>
                    <a:lstStyle/>
                    <a:p>
                      <a:pPr algn="ctr"/>
                      <a:r>
                        <a:rPr lang="en-US" sz="1050"/>
                        <a:t>Time [UTC]</a:t>
                      </a:r>
                    </a:p>
                  </a:txBody>
                  <a:tcPr marL="58906" marR="58906" marT="29453" marB="29453"/>
                </a:tc>
                <a:extLst>
                  <a:ext uri="{0D108BD9-81ED-4DB2-BD59-A6C34878D82A}">
                    <a16:rowId xmlns:a16="http://schemas.microsoft.com/office/drawing/2014/main" val="586936091"/>
                  </a:ext>
                </a:extLst>
              </a:tr>
              <a:tr h="189390">
                <a:tc>
                  <a:txBody>
                    <a:bodyPr/>
                    <a:lstStyle/>
                    <a:p>
                      <a:pPr algn="ctr"/>
                      <a:r>
                        <a:rPr lang="en-US" sz="1050"/>
                        <a:t>0</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31.82882</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-114.067</a:t>
                      </a:r>
                    </a:p>
                  </a:txBody>
                  <a:tcPr marL="58906" marR="58906" marT="29453" marB="29453"/>
                </a:tc>
                <a:tc>
                  <a:txBody>
                    <a:bodyPr/>
                    <a:lstStyle/>
                    <a:p>
                      <a:pPr algn="ctr"/>
                      <a:r>
                        <a:rPr lang="en-US" sz="1050"/>
                        <a:t>Desert</a:t>
                      </a:r>
                    </a:p>
                  </a:txBody>
                  <a:tcPr marL="58906" marR="58906" marT="29453" marB="29453"/>
                </a:tc>
                <a:tc>
                  <a:txBody>
                    <a:bodyPr/>
                    <a:lstStyle/>
                    <a:p>
                      <a:pPr algn="ctr"/>
                      <a:r>
                        <a:rPr lang="en-US" sz="1050"/>
                        <a:t>Sonoran Desert</a:t>
                      </a:r>
                    </a:p>
                  </a:txBody>
                  <a:tcPr marL="58906" marR="58906" marT="29453" marB="29453"/>
                </a:tc>
                <a:tc>
                  <a:txBody>
                    <a:bodyPr/>
                    <a:lstStyle/>
                    <a:p>
                      <a:pPr algn="ctr"/>
                      <a:r>
                        <a:rPr lang="en-US" sz="1050"/>
                        <a:t>Desert Monitoring (DM)</a:t>
                      </a:r>
                    </a:p>
                  </a:txBody>
                  <a:tcPr marL="58906" marR="58906" marT="29453" marB="29453"/>
                </a:tc>
                <a:tc>
                  <a:txBody>
                    <a:bodyPr/>
                    <a:lstStyle/>
                    <a:p>
                      <a:pPr algn="ctr"/>
                      <a:endParaRPr lang="en-US" sz="1050"/>
                    </a:p>
                  </a:txBody>
                  <a:tcPr marL="58906" marR="58906" marT="29453" marB="29453"/>
                </a:tc>
                <a:extLst>
                  <a:ext uri="{0D108BD9-81ED-4DB2-BD59-A6C34878D82A}">
                    <a16:rowId xmlns:a16="http://schemas.microsoft.com/office/drawing/2014/main" val="134082841"/>
                  </a:ext>
                </a:extLst>
              </a:tr>
              <a:tr h="189390">
                <a:tc>
                  <a:txBody>
                    <a:bodyPr/>
                    <a:lstStyle/>
                    <a:p>
                      <a:pPr algn="ctr"/>
                      <a:r>
                        <a:rPr lang="en-US" sz="1050"/>
                        <a:t>1</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effectLst/>
                        </a:rPr>
                        <a:t>14.797709</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-134.176025</a:t>
                      </a:r>
                    </a:p>
                  </a:txBody>
                  <a:tcPr marL="58906" marR="58906" marT="29453" marB="29453"/>
                </a:tc>
                <a:tc>
                  <a:txBody>
                    <a:bodyPr/>
                    <a:lstStyle/>
                    <a:p>
                      <a:pPr algn="ctr"/>
                      <a:r>
                        <a:rPr lang="en-US" sz="1050"/>
                        <a:t>Cloud</a:t>
                      </a:r>
                    </a:p>
                  </a:txBody>
                  <a:tcPr marL="58906" marR="58906" marT="29453" marB="29453"/>
                </a:tc>
                <a:tc>
                  <a:txBody>
                    <a:bodyPr/>
                    <a:lstStyle/>
                    <a:p>
                      <a:pPr algn="ctr"/>
                      <a:r>
                        <a:rPr lang="en-US" sz="1050"/>
                        <a:t>ITCZ</a:t>
                      </a:r>
                    </a:p>
                  </a:txBody>
                  <a:tcPr marL="58906" marR="58906" marT="29453" marB="29453"/>
                </a:tc>
                <a:tc>
                  <a:txBody>
                    <a:bodyPr/>
                    <a:lstStyle/>
                    <a:p>
                      <a:pPr algn="ctr"/>
                      <a:r>
                        <a:rPr lang="en-US" sz="1050"/>
                        <a:t>T-Storm Tropics</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t>~20:05z</a:t>
                      </a:r>
                    </a:p>
                  </a:txBody>
                  <a:tcPr marL="58906" marR="58906" marT="29453" marB="29453"/>
                </a:tc>
                <a:extLst>
                  <a:ext uri="{0D108BD9-81ED-4DB2-BD59-A6C34878D82A}">
                    <a16:rowId xmlns:a16="http://schemas.microsoft.com/office/drawing/2014/main" val="2866298269"/>
                  </a:ext>
                </a:extLst>
              </a:tr>
              <a:tr h="189390">
                <a:tc>
                  <a:txBody>
                    <a:bodyPr/>
                    <a:lstStyle/>
                    <a:p>
                      <a:pPr algn="ctr"/>
                      <a:r>
                        <a:rPr lang="en-US" sz="1050"/>
                        <a:t>2</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-30.042692</a:t>
                      </a:r>
                      <a:endParaRPr lang="en-US" sz="1050">
                        <a:solidFill>
                          <a:srgbClr val="000000"/>
                        </a:solidFill>
                        <a:effectLst/>
                      </a:endParaRP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-127.781982</a:t>
                      </a:r>
                      <a:endParaRPr lang="en-US" sz="1050">
                        <a:solidFill>
                          <a:srgbClr val="000000"/>
                        </a:solidFill>
                        <a:effectLst/>
                      </a:endParaRPr>
                    </a:p>
                  </a:txBody>
                  <a:tcPr marL="58906" marR="58906" marT="29453" marB="29453"/>
                </a:tc>
                <a:tc>
                  <a:txBody>
                    <a:bodyPr/>
                    <a:lstStyle/>
                    <a:p>
                      <a:pPr algn="ctr"/>
                      <a:r>
                        <a:rPr lang="en-US" sz="1050"/>
                        <a:t>Cloud</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S. Hemisphere Cold Front</a:t>
                      </a:r>
                    </a:p>
                  </a:txBody>
                  <a:tcPr marL="58906" marR="58906" marT="29453" marB="29453"/>
                </a:tc>
                <a:tc>
                  <a:txBody>
                    <a:bodyPr/>
                    <a:lstStyle/>
                    <a:p>
                      <a:pPr algn="ctr"/>
                      <a:r>
                        <a:rPr lang="en-US" sz="1050"/>
                        <a:t>Large Cloud</a:t>
                      </a:r>
                      <a:r>
                        <a:rPr lang="en-US" sz="1050" baseline="0"/>
                        <a:t> Shield</a:t>
                      </a:r>
                      <a:endParaRPr lang="en-US" sz="1050"/>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t>~20:10z</a:t>
                      </a:r>
                    </a:p>
                  </a:txBody>
                  <a:tcPr marL="58906" marR="58906" marT="29453" marB="29453"/>
                </a:tc>
                <a:extLst>
                  <a:ext uri="{0D108BD9-81ED-4DB2-BD59-A6C34878D82A}">
                    <a16:rowId xmlns:a16="http://schemas.microsoft.com/office/drawing/2014/main" val="3042471123"/>
                  </a:ext>
                </a:extLst>
              </a:tr>
              <a:tr h="189390">
                <a:tc>
                  <a:txBody>
                    <a:bodyPr/>
                    <a:lstStyle/>
                    <a:p>
                      <a:pPr algn="ctr"/>
                      <a:r>
                        <a:rPr lang="en-US" sz="1050"/>
                        <a:t>3</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-29.077767</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-126.309814</a:t>
                      </a:r>
                    </a:p>
                  </a:txBody>
                  <a:tcPr marL="58906" marR="58906" marT="29453" marB="29453"/>
                </a:tc>
                <a:tc>
                  <a:txBody>
                    <a:bodyPr/>
                    <a:lstStyle/>
                    <a:p>
                      <a:pPr algn="ctr"/>
                      <a:r>
                        <a:rPr lang="en-US" sz="1050"/>
                        <a:t>Cloud</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S. Hemisphere Cold Front</a:t>
                      </a:r>
                    </a:p>
                  </a:txBody>
                  <a:tcPr marL="58906" marR="58906" marT="29453" marB="29453"/>
                </a:tc>
                <a:tc>
                  <a:txBody>
                    <a:bodyPr/>
                    <a:lstStyle/>
                    <a:p>
                      <a:pPr algn="ctr"/>
                      <a:r>
                        <a:rPr lang="en-US" sz="1050"/>
                        <a:t>Large Cloud Shield #2</a:t>
                      </a:r>
                    </a:p>
                  </a:txBody>
                  <a:tcPr marL="58906" marR="58906" marT="29453" marB="29453"/>
                </a:tc>
                <a:tc>
                  <a:txBody>
                    <a:bodyPr/>
                    <a:lstStyle/>
                    <a:p>
                      <a:pPr algn="ctr"/>
                      <a:r>
                        <a:rPr lang="en-US" sz="1050"/>
                        <a:t>~20:15z</a:t>
                      </a:r>
                    </a:p>
                  </a:txBody>
                  <a:tcPr marL="58906" marR="58906" marT="29453" marB="29453"/>
                </a:tc>
                <a:extLst>
                  <a:ext uri="{0D108BD9-81ED-4DB2-BD59-A6C34878D82A}">
                    <a16:rowId xmlns:a16="http://schemas.microsoft.com/office/drawing/2014/main" val="2656525693"/>
                  </a:ext>
                </a:extLst>
              </a:tr>
              <a:tr h="189390">
                <a:tc>
                  <a:txBody>
                    <a:bodyPr/>
                    <a:lstStyle/>
                    <a:p>
                      <a:pPr algn="ctr"/>
                      <a:r>
                        <a:rPr lang="en-US" sz="1050"/>
                        <a:t>4</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38.807217</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effectLst/>
                        </a:rPr>
                        <a:t>-152.402344</a:t>
                      </a:r>
                      <a:endParaRPr lang="en-US" sz="1050">
                        <a:solidFill>
                          <a:srgbClr val="000000"/>
                        </a:solidFill>
                        <a:effectLst/>
                      </a:endParaRPr>
                    </a:p>
                  </a:txBody>
                  <a:tcPr marL="58906" marR="58906" marT="29453" marB="29453"/>
                </a:tc>
                <a:tc>
                  <a:txBody>
                    <a:bodyPr/>
                    <a:lstStyle/>
                    <a:p>
                      <a:pPr algn="ctr"/>
                      <a:r>
                        <a:rPr lang="en-US" sz="1050"/>
                        <a:t>Cloud</a:t>
                      </a:r>
                    </a:p>
                  </a:txBody>
                  <a:tcPr marL="58906" marR="58906" marT="29453" marB="29453"/>
                </a:tc>
                <a:tc>
                  <a:txBody>
                    <a:bodyPr/>
                    <a:lstStyle/>
                    <a:p>
                      <a:pPr algn="ctr"/>
                      <a:r>
                        <a:rPr lang="en-US" sz="1050"/>
                        <a:t>N. Pacific Cold Front</a:t>
                      </a:r>
                    </a:p>
                  </a:txBody>
                  <a:tcPr marL="58906" marR="58906" marT="29453" marB="29453"/>
                </a:tc>
                <a:tc>
                  <a:txBody>
                    <a:bodyPr/>
                    <a:lstStyle/>
                    <a:p>
                      <a:pPr algn="ctr"/>
                      <a:r>
                        <a:rPr lang="en-US" sz="1050"/>
                        <a:t>Cloud Shield</a:t>
                      </a:r>
                    </a:p>
                  </a:txBody>
                  <a:tcPr marL="58906" marR="58906" marT="29453" marB="2945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~20:20z</a:t>
                      </a:r>
                    </a:p>
                  </a:txBody>
                  <a:tcPr marL="58906" marR="58906" marT="29453" marB="29453"/>
                </a:tc>
                <a:extLst>
                  <a:ext uri="{0D108BD9-81ED-4DB2-BD59-A6C34878D82A}">
                    <a16:rowId xmlns:a16="http://schemas.microsoft.com/office/drawing/2014/main" val="4144312252"/>
                  </a:ext>
                </a:extLst>
              </a:tr>
            </a:tbl>
          </a:graphicData>
        </a:graphic>
      </p:graphicFrame>
      <p:grpSp>
        <p:nvGrpSpPr>
          <p:cNvPr id="7" name="Group 6">
            <a:extLst>
              <a:ext uri="{FF2B5EF4-FFF2-40B4-BE49-F238E27FC236}">
                <a16:creationId xmlns:a16="http://schemas.microsoft.com/office/drawing/2014/main" id="{3FED606D-271C-47DB-B6C3-7ECB2276FA2C}"/>
              </a:ext>
            </a:extLst>
          </p:cNvPr>
          <p:cNvGrpSpPr/>
          <p:nvPr/>
        </p:nvGrpSpPr>
        <p:grpSpPr>
          <a:xfrm>
            <a:off x="9041685" y="985916"/>
            <a:ext cx="2973972" cy="3656572"/>
            <a:chOff x="3591876" y="712269"/>
            <a:chExt cx="5008249" cy="6157766"/>
          </a:xfrm>
        </p:grpSpPr>
        <p:pic>
          <p:nvPicPr>
            <p:cNvPr id="8" name="Picture 7">
              <a:extLst>
                <a:ext uri="{FF2B5EF4-FFF2-40B4-BE49-F238E27FC236}">
                  <a16:creationId xmlns:a16="http://schemas.microsoft.com/office/drawing/2014/main" id="{F7370242-8D56-4BA3-BA62-96FCDE5D7702}"/>
                </a:ext>
              </a:extLst>
            </p:cNvPr>
            <p:cNvPicPr>
              <a:picLocks noChangeAspect="1"/>
            </p:cNvPicPr>
            <p:nvPr/>
          </p:nvPicPr>
          <p:blipFill>
            <a:blip r:embed="rId3"/>
            <a:stretch>
              <a:fillRect/>
            </a:stretch>
          </p:blipFill>
          <p:spPr>
            <a:xfrm>
              <a:off x="3591876" y="712269"/>
              <a:ext cx="5008249" cy="6157766"/>
            </a:xfrm>
            <a:prstGeom prst="rect">
              <a:avLst/>
            </a:prstGeom>
          </p:spPr>
        </p:pic>
        <p:sp>
          <p:nvSpPr>
            <p:cNvPr id="9" name="TextBox 8">
              <a:extLst>
                <a:ext uri="{FF2B5EF4-FFF2-40B4-BE49-F238E27FC236}">
                  <a16:creationId xmlns:a16="http://schemas.microsoft.com/office/drawing/2014/main" id="{B6EB71E6-AB0A-495D-A623-91404D565C1A}"/>
                </a:ext>
              </a:extLst>
            </p:cNvPr>
            <p:cNvSpPr txBox="1"/>
            <p:nvPr/>
          </p:nvSpPr>
          <p:spPr>
            <a:xfrm>
              <a:off x="6096001" y="2858260"/>
              <a:ext cx="529643" cy="673796"/>
            </a:xfrm>
            <a:prstGeom prst="rect">
              <a:avLst/>
            </a:prstGeom>
            <a:noFill/>
          </p:spPr>
          <p:txBody>
            <a:bodyPr wrap="none" rtlCol="0">
              <a:spAutoFit/>
            </a:bodyPr>
            <a:lstStyle/>
            <a:p>
              <a:r>
                <a:rPr lang="en-US" sz="2000" b="1">
                  <a:solidFill>
                    <a:schemeClr val="bg1"/>
                  </a:solidFill>
                </a:rPr>
                <a:t>0</a:t>
              </a:r>
            </a:p>
          </p:txBody>
        </p:sp>
        <p:sp>
          <p:nvSpPr>
            <p:cNvPr id="10" name="TextBox 9">
              <a:extLst>
                <a:ext uri="{FF2B5EF4-FFF2-40B4-BE49-F238E27FC236}">
                  <a16:creationId xmlns:a16="http://schemas.microsoft.com/office/drawing/2014/main" id="{3FAF45E4-82B2-4C91-93D0-7154BD18D812}"/>
                </a:ext>
              </a:extLst>
            </p:cNvPr>
            <p:cNvSpPr txBox="1"/>
            <p:nvPr/>
          </p:nvSpPr>
          <p:spPr>
            <a:xfrm>
              <a:off x="4876391" y="3627138"/>
              <a:ext cx="529643" cy="673796"/>
            </a:xfrm>
            <a:prstGeom prst="rect">
              <a:avLst/>
            </a:prstGeom>
            <a:noFill/>
          </p:spPr>
          <p:txBody>
            <a:bodyPr wrap="none" rtlCol="0">
              <a:spAutoFit/>
            </a:bodyPr>
            <a:lstStyle/>
            <a:p>
              <a:r>
                <a:rPr lang="en-US" sz="2000" b="1">
                  <a:solidFill>
                    <a:schemeClr val="bg1"/>
                  </a:solidFill>
                </a:rPr>
                <a:t>1</a:t>
              </a:r>
            </a:p>
          </p:txBody>
        </p:sp>
        <p:sp>
          <p:nvSpPr>
            <p:cNvPr id="11" name="TextBox 10">
              <a:extLst>
                <a:ext uri="{FF2B5EF4-FFF2-40B4-BE49-F238E27FC236}">
                  <a16:creationId xmlns:a16="http://schemas.microsoft.com/office/drawing/2014/main" id="{D45F415F-5080-49FE-8CB1-02CFDD10D3D1}"/>
                </a:ext>
              </a:extLst>
            </p:cNvPr>
            <p:cNvSpPr txBox="1"/>
            <p:nvPr/>
          </p:nvSpPr>
          <p:spPr>
            <a:xfrm>
              <a:off x="5120907" y="5731926"/>
              <a:ext cx="529643" cy="673796"/>
            </a:xfrm>
            <a:prstGeom prst="rect">
              <a:avLst/>
            </a:prstGeom>
            <a:noFill/>
          </p:spPr>
          <p:txBody>
            <a:bodyPr wrap="none" rtlCol="0">
              <a:spAutoFit/>
            </a:bodyPr>
            <a:lstStyle/>
            <a:p>
              <a:r>
                <a:rPr lang="en-US" sz="2000" b="1">
                  <a:solidFill>
                    <a:schemeClr val="bg1"/>
                  </a:solidFill>
                </a:rPr>
                <a:t>2</a:t>
              </a:r>
            </a:p>
          </p:txBody>
        </p:sp>
        <p:sp>
          <p:nvSpPr>
            <p:cNvPr id="12" name="TextBox 11">
              <a:extLst>
                <a:ext uri="{FF2B5EF4-FFF2-40B4-BE49-F238E27FC236}">
                  <a16:creationId xmlns:a16="http://schemas.microsoft.com/office/drawing/2014/main" id="{B9437A12-44FC-499E-81F0-7FC858C42AFB}"/>
                </a:ext>
              </a:extLst>
            </p:cNvPr>
            <p:cNvSpPr txBox="1"/>
            <p:nvPr/>
          </p:nvSpPr>
          <p:spPr>
            <a:xfrm>
              <a:off x="5712837" y="5331616"/>
              <a:ext cx="529643" cy="673796"/>
            </a:xfrm>
            <a:prstGeom prst="rect">
              <a:avLst/>
            </a:prstGeom>
            <a:noFill/>
          </p:spPr>
          <p:txBody>
            <a:bodyPr wrap="none" rtlCol="0">
              <a:spAutoFit/>
            </a:bodyPr>
            <a:lstStyle/>
            <a:p>
              <a:r>
                <a:rPr lang="en-US" sz="2000" b="1">
                  <a:solidFill>
                    <a:schemeClr val="bg1"/>
                  </a:solidFill>
                </a:rPr>
                <a:t>3</a:t>
              </a:r>
            </a:p>
          </p:txBody>
        </p:sp>
        <p:sp>
          <p:nvSpPr>
            <p:cNvPr id="13" name="TextBox 12">
              <a:extLst>
                <a:ext uri="{FF2B5EF4-FFF2-40B4-BE49-F238E27FC236}">
                  <a16:creationId xmlns:a16="http://schemas.microsoft.com/office/drawing/2014/main" id="{0ADD5955-5C33-41E0-B976-7A312FAFACE4}"/>
                </a:ext>
              </a:extLst>
            </p:cNvPr>
            <p:cNvSpPr txBox="1"/>
            <p:nvPr/>
          </p:nvSpPr>
          <p:spPr>
            <a:xfrm>
              <a:off x="4611569" y="2251711"/>
              <a:ext cx="529643" cy="673796"/>
            </a:xfrm>
            <a:prstGeom prst="rect">
              <a:avLst/>
            </a:prstGeom>
            <a:noFill/>
          </p:spPr>
          <p:txBody>
            <a:bodyPr wrap="none" rtlCol="0">
              <a:spAutoFit/>
            </a:bodyPr>
            <a:lstStyle/>
            <a:p>
              <a:r>
                <a:rPr lang="en-US" sz="2000" b="1">
                  <a:solidFill>
                    <a:schemeClr val="bg1"/>
                  </a:solidFill>
                </a:rPr>
                <a:t>4</a:t>
              </a:r>
            </a:p>
          </p:txBody>
        </p:sp>
      </p:grpSp>
      <p:pic>
        <p:nvPicPr>
          <p:cNvPr id="14" name="Picture 13">
            <a:extLst>
              <a:ext uri="{FF2B5EF4-FFF2-40B4-BE49-F238E27FC236}">
                <a16:creationId xmlns:a16="http://schemas.microsoft.com/office/drawing/2014/main" id="{E28F88FB-2A59-4D26-A217-0ED98FA8C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375" y="946930"/>
            <a:ext cx="2449961" cy="2370071"/>
          </a:xfrm>
          <a:prstGeom prst="rect">
            <a:avLst/>
          </a:prstGeom>
        </p:spPr>
      </p:pic>
      <p:sp>
        <p:nvSpPr>
          <p:cNvPr id="17" name="TextBox 16">
            <a:extLst>
              <a:ext uri="{FF2B5EF4-FFF2-40B4-BE49-F238E27FC236}">
                <a16:creationId xmlns:a16="http://schemas.microsoft.com/office/drawing/2014/main" id="{8A2CAD00-4549-41BB-9454-3D2BA3314BA5}"/>
              </a:ext>
            </a:extLst>
          </p:cNvPr>
          <p:cNvSpPr txBox="1"/>
          <p:nvPr/>
        </p:nvSpPr>
        <p:spPr>
          <a:xfrm>
            <a:off x="6751581" y="680350"/>
            <a:ext cx="2059547" cy="369332"/>
          </a:xfrm>
          <a:prstGeom prst="rect">
            <a:avLst/>
          </a:prstGeom>
          <a:noFill/>
        </p:spPr>
        <p:txBody>
          <a:bodyPr wrap="square" rtlCol="0">
            <a:spAutoFit/>
          </a:bodyPr>
          <a:lstStyle/>
          <a:p>
            <a:r>
              <a:rPr lang="en-US" dirty="0"/>
              <a:t>2005 UTC Example</a:t>
            </a:r>
          </a:p>
        </p:txBody>
      </p:sp>
      <p:sp>
        <p:nvSpPr>
          <p:cNvPr id="20" name="TextBox 19">
            <a:extLst>
              <a:ext uri="{FF2B5EF4-FFF2-40B4-BE49-F238E27FC236}">
                <a16:creationId xmlns:a16="http://schemas.microsoft.com/office/drawing/2014/main" id="{7596DB67-1777-421C-BCF7-4942CAF866C3}"/>
              </a:ext>
            </a:extLst>
          </p:cNvPr>
          <p:cNvSpPr txBox="1"/>
          <p:nvPr/>
        </p:nvSpPr>
        <p:spPr>
          <a:xfrm>
            <a:off x="8464135" y="4506369"/>
            <a:ext cx="813732" cy="276999"/>
          </a:xfrm>
          <a:prstGeom prst="rect">
            <a:avLst/>
          </a:prstGeom>
          <a:noFill/>
        </p:spPr>
        <p:txBody>
          <a:bodyPr wrap="square" rtlCol="0">
            <a:spAutoFit/>
          </a:bodyPr>
          <a:lstStyle/>
          <a:p>
            <a:r>
              <a:rPr lang="en-US" sz="1200"/>
              <a:t>Ch. 1</a:t>
            </a:r>
          </a:p>
        </p:txBody>
      </p:sp>
      <p:sp>
        <p:nvSpPr>
          <p:cNvPr id="21" name="TextBox 20">
            <a:extLst>
              <a:ext uri="{FF2B5EF4-FFF2-40B4-BE49-F238E27FC236}">
                <a16:creationId xmlns:a16="http://schemas.microsoft.com/office/drawing/2014/main" id="{6D9C6820-8B22-4D8F-9A5D-588E2E6CE837}"/>
              </a:ext>
            </a:extLst>
          </p:cNvPr>
          <p:cNvSpPr txBox="1"/>
          <p:nvPr/>
        </p:nvSpPr>
        <p:spPr>
          <a:xfrm>
            <a:off x="9086928" y="976863"/>
            <a:ext cx="2883486" cy="369332"/>
          </a:xfrm>
          <a:prstGeom prst="rect">
            <a:avLst/>
          </a:prstGeom>
          <a:noFill/>
        </p:spPr>
        <p:txBody>
          <a:bodyPr wrap="square" rtlCol="0">
            <a:spAutoFit/>
          </a:bodyPr>
          <a:lstStyle/>
          <a:p>
            <a:r>
              <a:rPr lang="en-US">
                <a:solidFill>
                  <a:srgbClr val="FFFF00"/>
                </a:solidFill>
              </a:rPr>
              <a:t>Actively tasked NSS locations</a:t>
            </a:r>
          </a:p>
        </p:txBody>
      </p:sp>
      <p:sp>
        <p:nvSpPr>
          <p:cNvPr id="5" name="Content Placeholder 3">
            <a:extLst>
              <a:ext uri="{FF2B5EF4-FFF2-40B4-BE49-F238E27FC236}">
                <a16:creationId xmlns:a16="http://schemas.microsoft.com/office/drawing/2014/main" id="{83EA049A-EB82-4A86-8D68-76B9FA195F6D}"/>
              </a:ext>
            </a:extLst>
          </p:cNvPr>
          <p:cNvSpPr txBox="1">
            <a:spLocks/>
          </p:cNvSpPr>
          <p:nvPr/>
        </p:nvSpPr>
        <p:spPr>
          <a:xfrm>
            <a:off x="151843" y="787519"/>
            <a:ext cx="6280059" cy="4658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Objective:  </a:t>
            </a:r>
            <a:r>
              <a:rPr lang="en-US" sz="1400" dirty="0"/>
              <a:t>Conduct four routine ABI North/South Scan (NSS) collections over cloud targets in support of ABI reflective solar band relative calibration detector-level Look Up Table (LUT) generation</a:t>
            </a:r>
          </a:p>
          <a:p>
            <a:pPr marL="0" indent="0">
              <a:buFont typeface="Arial" panose="020B0604020202020204" pitchFamily="34" charset="0"/>
              <a:buNone/>
            </a:pPr>
            <a:r>
              <a:rPr lang="en-US" sz="1400" b="1" dirty="0"/>
              <a:t>Methodology:</a:t>
            </a:r>
            <a:r>
              <a:rPr lang="en-US" sz="1400" dirty="0"/>
              <a:t> </a:t>
            </a:r>
          </a:p>
          <a:p>
            <a:pPr marL="341313" lvl="1"/>
            <a:r>
              <a:rPr lang="en-US" sz="1400" dirty="0"/>
              <a:t>Actively tasked 4 consecutive Timeline 25 data collections in pseudo real-time on September 14, 2022 in coordination with ground when G18 has a fully illuminated disk</a:t>
            </a:r>
          </a:p>
          <a:p>
            <a:pPr marL="341313" lvl="1"/>
            <a:r>
              <a:rPr lang="en-US" sz="1400" dirty="0"/>
              <a:t>ABI tasking and data collection performed by Frank Padula, Aaron Pearlman and Seth </a:t>
            </a:r>
            <a:r>
              <a:rPr lang="en-US" sz="1400" dirty="0" err="1"/>
              <a:t>Iacangelo</a:t>
            </a:r>
            <a:r>
              <a:rPr lang="en-US" sz="1400" dirty="0"/>
              <a:t> using predetermined CONOP</a:t>
            </a:r>
          </a:p>
          <a:p>
            <a:pPr marL="341313" lvl="1"/>
            <a:r>
              <a:rPr lang="en-US" sz="1400" dirty="0"/>
              <a:t>Targets were selected to include a wide variety of radiance values</a:t>
            </a:r>
          </a:p>
          <a:p>
            <a:pPr marL="341313" lvl="1"/>
            <a:r>
              <a:rPr lang="en-US" sz="1400" dirty="0"/>
              <a:t>Bright and dark targets are important to characterize the instrument and determine optimal relative gains [</a:t>
            </a:r>
            <a:r>
              <a:rPr lang="en-US" sz="1400" dirty="0">
                <a:hlinkClick r:id="rId5"/>
              </a:rPr>
              <a:t>Cook et al, JARS 2020</a:t>
            </a:r>
            <a:r>
              <a:rPr lang="en-US" sz="1400" dirty="0"/>
              <a:t>]</a:t>
            </a:r>
          </a:p>
          <a:p>
            <a:pPr marL="341313" lvl="1"/>
            <a:r>
              <a:rPr lang="en-US" sz="1400" dirty="0"/>
              <a:t>Relative gains are </a:t>
            </a:r>
            <a:r>
              <a:rPr lang="en-US" sz="1400"/>
              <a:t>derived for </a:t>
            </a:r>
            <a:r>
              <a:rPr lang="en-US" sz="1400" dirty="0"/>
              <a:t>each collection set</a:t>
            </a:r>
          </a:p>
          <a:p>
            <a:pPr marL="0" indent="0">
              <a:buNone/>
            </a:pPr>
            <a:r>
              <a:rPr lang="en-US" sz="1400" b="1" dirty="0"/>
              <a:t>Results: </a:t>
            </a:r>
          </a:p>
          <a:p>
            <a:pPr marL="341313" lvl="1" indent="-231775">
              <a:tabLst>
                <a:tab pos="109538" algn="l"/>
              </a:tabLst>
            </a:pPr>
            <a:r>
              <a:rPr lang="en-US" sz="1200" dirty="0">
                <a:solidFill>
                  <a:srgbClr val="000000"/>
                </a:solidFill>
                <a:latin typeface="Calibri" panose="020F0502020204030204" pitchFamily="34" charset="0"/>
              </a:rPr>
              <a:t>R</a:t>
            </a:r>
            <a:r>
              <a:rPr lang="en-US" sz="1200" b="0" i="0" u="none" strike="noStrike" dirty="0">
                <a:solidFill>
                  <a:srgbClr val="000000"/>
                </a:solidFill>
                <a:effectLst/>
                <a:latin typeface="Calibri" panose="020F0502020204030204" pitchFamily="34" charset="0"/>
              </a:rPr>
              <a:t>elative gains derived for </a:t>
            </a:r>
            <a:r>
              <a:rPr lang="en-US" sz="1200" dirty="0"/>
              <a:t>all ABI reflective solar bands </a:t>
            </a:r>
            <a:r>
              <a:rPr lang="en-US" sz="1200" b="0" i="0" u="none" strike="noStrike" dirty="0">
                <a:solidFill>
                  <a:srgbClr val="000000"/>
                </a:solidFill>
                <a:effectLst/>
                <a:latin typeface="Calibri" panose="020F0502020204030204" pitchFamily="34" charset="0"/>
              </a:rPr>
              <a:t>to establish readiness for operational use if needed</a:t>
            </a:r>
            <a:endParaRPr lang="en-US" sz="1300" dirty="0"/>
          </a:p>
          <a:p>
            <a:pPr marL="736600" lvl="1" indent="-285750">
              <a:lnSpc>
                <a:spcPct val="100000"/>
              </a:lnSpc>
              <a:buFontTx/>
              <a:buChar char="−"/>
              <a:tabLst>
                <a:tab pos="109538" algn="l"/>
              </a:tabLst>
            </a:pPr>
            <a:r>
              <a:rPr lang="en-US" sz="1400" b="0" i="0" u="none" strike="noStrike" dirty="0">
                <a:solidFill>
                  <a:srgbClr val="000000"/>
                </a:solidFill>
                <a:effectLst/>
                <a:latin typeface="Calibri" panose="020F0502020204030204" pitchFamily="34" charset="0"/>
              </a:rPr>
              <a:t>Successfully </a:t>
            </a:r>
            <a:r>
              <a:rPr lang="en-US" sz="1400" dirty="0">
                <a:solidFill>
                  <a:srgbClr val="000000"/>
                </a:solidFill>
                <a:latin typeface="Calibri" panose="020F0502020204030204" pitchFamily="34" charset="0"/>
              </a:rPr>
              <a:t>collected and analyzed four cloud targets and one </a:t>
            </a:r>
            <a:r>
              <a:rPr lang="en-US" sz="1400" b="0" i="0" u="none" strike="noStrike" dirty="0">
                <a:solidFill>
                  <a:srgbClr val="000000"/>
                </a:solidFill>
                <a:effectLst/>
                <a:latin typeface="Calibri" panose="020F0502020204030204" pitchFamily="34" charset="0"/>
              </a:rPr>
              <a:t>cloud-free desert </a:t>
            </a:r>
            <a:r>
              <a:rPr lang="en-US" sz="1400" b="0" i="0" dirty="0">
                <a:solidFill>
                  <a:srgbClr val="000000"/>
                </a:solidFill>
                <a:effectLst/>
                <a:latin typeface="Calibri" panose="020F0502020204030204" pitchFamily="34" charset="0"/>
              </a:rPr>
              <a:t>​scene</a:t>
            </a:r>
            <a:endParaRPr lang="en-US" sz="1400" dirty="0">
              <a:latin typeface="Arial" panose="020B0604020202020204" pitchFamily="34" charset="0"/>
            </a:endParaRPr>
          </a:p>
          <a:p>
            <a:pPr marL="736600" lvl="1" indent="-285750">
              <a:lnSpc>
                <a:spcPct val="100000"/>
              </a:lnSpc>
              <a:buFontTx/>
              <a:buChar char="−"/>
              <a:tabLst>
                <a:tab pos="109538" algn="l"/>
              </a:tabLst>
            </a:pPr>
            <a:r>
              <a:rPr lang="en-US" sz="1400" b="0" i="0" u="none" strike="noStrike" dirty="0">
                <a:solidFill>
                  <a:srgbClr val="000000"/>
                </a:solidFill>
                <a:effectLst/>
                <a:latin typeface="Calibri" panose="020F0502020204030204" pitchFamily="34" charset="0"/>
              </a:rPr>
              <a:t>Extracted both NSS data and context G17 imagery at each target</a:t>
            </a:r>
            <a:r>
              <a:rPr lang="en-US" sz="1400" b="0" i="0" dirty="0">
                <a:solidFill>
                  <a:srgbClr val="000000"/>
                </a:solidFill>
                <a:effectLst/>
                <a:latin typeface="Calibri" panose="020F0502020204030204" pitchFamily="34" charset="0"/>
              </a:rPr>
              <a:t>​</a:t>
            </a:r>
            <a:endParaRPr lang="en-US" sz="1400" dirty="0">
              <a:latin typeface="Arial" panose="020B0604020202020204" pitchFamily="34" charset="0"/>
            </a:endParaRPr>
          </a:p>
        </p:txBody>
      </p:sp>
    </p:spTree>
    <p:extLst>
      <p:ext uri="{BB962C8B-B14F-4D97-AF65-F5344CB8AC3E}">
        <p14:creationId xmlns:p14="http://schemas.microsoft.com/office/powerpoint/2010/main" val="3239435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3227-CF27-4F95-823E-C6C8DCDCEAEB}"/>
              </a:ext>
            </a:extLst>
          </p:cNvPr>
          <p:cNvSpPr>
            <a:spLocks noGrp="1"/>
          </p:cNvSpPr>
          <p:nvPr>
            <p:ph type="title"/>
          </p:nvPr>
        </p:nvSpPr>
        <p:spPr/>
        <p:txBody>
          <a:bodyPr/>
          <a:lstStyle/>
          <a:p>
            <a:r>
              <a:rPr lang="en-US" dirty="0"/>
              <a:t>Lunar NSS</a:t>
            </a:r>
          </a:p>
        </p:txBody>
      </p:sp>
      <p:sp>
        <p:nvSpPr>
          <p:cNvPr id="3" name="Text Placeholder 2">
            <a:extLst>
              <a:ext uri="{FF2B5EF4-FFF2-40B4-BE49-F238E27FC236}">
                <a16:creationId xmlns:a16="http://schemas.microsoft.com/office/drawing/2014/main" id="{5915D462-8C82-48BB-AFDB-798CD64411D7}"/>
              </a:ext>
            </a:extLst>
          </p:cNvPr>
          <p:cNvSpPr>
            <a:spLocks noGrp="1"/>
          </p:cNvSpPr>
          <p:nvPr>
            <p:ph type="body" idx="1"/>
          </p:nvPr>
        </p:nvSpPr>
        <p:spPr/>
        <p:txBody>
          <a:bodyPr/>
          <a:lstStyle/>
          <a:p>
            <a:r>
              <a:rPr lang="en-US" dirty="0"/>
              <a:t>ABI-L1b-PLPT-017, Fangfang Yu and </a:t>
            </a:r>
            <a:r>
              <a:rPr lang="en-US" dirty="0" err="1"/>
              <a:t>Xiangqian</a:t>
            </a:r>
            <a:r>
              <a:rPr lang="en-US" dirty="0"/>
              <a:t> Wu</a:t>
            </a:r>
          </a:p>
        </p:txBody>
      </p:sp>
      <p:sp>
        <p:nvSpPr>
          <p:cNvPr id="4" name="Date Placeholder 3">
            <a:extLst>
              <a:ext uri="{FF2B5EF4-FFF2-40B4-BE49-F238E27FC236}">
                <a16:creationId xmlns:a16="http://schemas.microsoft.com/office/drawing/2014/main" id="{4BEDEFD7-6930-4730-B29D-6AD9882B11DF}"/>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C95BBD4F-46EF-424F-A1B1-4FB569CD0355}"/>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6495CDA6-33AA-4F28-B4DD-0064BEA77599}"/>
              </a:ext>
            </a:extLst>
          </p:cNvPr>
          <p:cNvSpPr>
            <a:spLocks noGrp="1"/>
          </p:cNvSpPr>
          <p:nvPr>
            <p:ph type="sldNum" sz="quarter" idx="4"/>
          </p:nvPr>
        </p:nvSpPr>
        <p:spPr/>
        <p:txBody>
          <a:bodyPr/>
          <a:lstStyle/>
          <a:p>
            <a:fld id="{9D60F4D7-1FAC-41F5-8B13-40B192A29539}" type="slidenum">
              <a:rPr lang="en-US" altLang="en-US" smtClean="0"/>
              <a:pPr/>
              <a:t>79</a:t>
            </a:fld>
            <a:endParaRPr lang="en-US" altLang="en-US" dirty="0"/>
          </a:p>
        </p:txBody>
      </p:sp>
    </p:spTree>
    <p:extLst>
      <p:ext uri="{BB962C8B-B14F-4D97-AF65-F5344CB8AC3E}">
        <p14:creationId xmlns:p14="http://schemas.microsoft.com/office/powerpoint/2010/main" val="272064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AD3-DEC5-4381-BA3F-7AD161949CBE}"/>
              </a:ext>
            </a:extLst>
          </p:cNvPr>
          <p:cNvSpPr>
            <a:spLocks noGrp="1"/>
          </p:cNvSpPr>
          <p:nvPr>
            <p:ph type="title"/>
          </p:nvPr>
        </p:nvSpPr>
        <p:spPr>
          <a:xfrm>
            <a:off x="1542107" y="119135"/>
            <a:ext cx="9149696" cy="637622"/>
          </a:xfrm>
        </p:spPr>
        <p:txBody>
          <a:bodyPr>
            <a:normAutofit fontScale="90000"/>
          </a:bodyPr>
          <a:lstStyle/>
          <a:p>
            <a:r>
              <a:rPr lang="en-US" dirty="0"/>
              <a:t>G18 VNIR SNR at Full Validation</a:t>
            </a:r>
          </a:p>
        </p:txBody>
      </p:sp>
      <p:sp>
        <p:nvSpPr>
          <p:cNvPr id="3" name="Date Placeholder 2">
            <a:extLst>
              <a:ext uri="{FF2B5EF4-FFF2-40B4-BE49-F238E27FC236}">
                <a16:creationId xmlns:a16="http://schemas.microsoft.com/office/drawing/2014/main" id="{0DF0D85B-D1FA-4CCA-8AA1-6A2F53323AE5}"/>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8C2F02A5-B979-47B3-95D0-70AE62AB4FDC}"/>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23634352-B958-4730-8863-4C50245F9F1F}"/>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8</a:t>
            </a:fld>
            <a:endParaRPr lang="en-US" dirty="0"/>
          </a:p>
        </p:txBody>
      </p:sp>
      <p:sp>
        <p:nvSpPr>
          <p:cNvPr id="7" name="TextBox 6">
            <a:extLst>
              <a:ext uri="{FF2B5EF4-FFF2-40B4-BE49-F238E27FC236}">
                <a16:creationId xmlns:a16="http://schemas.microsoft.com/office/drawing/2014/main" id="{EB992B0C-9752-494F-A083-9A0C17515842}"/>
              </a:ext>
            </a:extLst>
          </p:cNvPr>
          <p:cNvSpPr txBox="1"/>
          <p:nvPr/>
        </p:nvSpPr>
        <p:spPr>
          <a:xfrm>
            <a:off x="621889" y="5514181"/>
            <a:ext cx="10948220" cy="369332"/>
          </a:xfrm>
          <a:prstGeom prst="rect">
            <a:avLst/>
          </a:prstGeom>
          <a:noFill/>
        </p:spPr>
        <p:txBody>
          <a:bodyPr wrap="square" rtlCol="0">
            <a:spAutoFit/>
          </a:bodyPr>
          <a:lstStyle/>
          <a:p>
            <a:pPr algn="ctr"/>
            <a:r>
              <a:rPr lang="en-US" dirty="0"/>
              <a:t>The performance has been stable and remains excellent.</a:t>
            </a:r>
          </a:p>
        </p:txBody>
      </p:sp>
      <p:sp>
        <p:nvSpPr>
          <p:cNvPr id="6" name="TextBox 5">
            <a:extLst>
              <a:ext uri="{FF2B5EF4-FFF2-40B4-BE49-F238E27FC236}">
                <a16:creationId xmlns:a16="http://schemas.microsoft.com/office/drawing/2014/main" id="{DEF0B1C6-EB66-4538-8A17-5DE922489FAE}"/>
              </a:ext>
            </a:extLst>
          </p:cNvPr>
          <p:cNvSpPr txBox="1"/>
          <p:nvPr/>
        </p:nvSpPr>
        <p:spPr>
          <a:xfrm>
            <a:off x="9969911" y="1435765"/>
            <a:ext cx="1606738" cy="3416320"/>
          </a:xfrm>
          <a:prstGeom prst="rect">
            <a:avLst/>
          </a:prstGeom>
          <a:noFill/>
        </p:spPr>
        <p:txBody>
          <a:bodyPr wrap="square" rtlCol="0">
            <a:spAutoFit/>
          </a:bodyPr>
          <a:lstStyle/>
          <a:p>
            <a:r>
              <a:rPr lang="en-US" sz="2400" b="1" dirty="0">
                <a:solidFill>
                  <a:srgbClr val="0000FF"/>
                </a:solidFill>
              </a:rPr>
              <a:t>Maximum</a:t>
            </a:r>
            <a:r>
              <a:rPr lang="en-US" sz="2400" dirty="0"/>
              <a:t>, </a:t>
            </a:r>
            <a:r>
              <a:rPr lang="en-US" sz="2400" b="1" dirty="0">
                <a:solidFill>
                  <a:srgbClr val="FF0000"/>
                </a:solidFill>
              </a:rPr>
              <a:t>Average </a:t>
            </a:r>
            <a:r>
              <a:rPr lang="en-US" sz="2400" b="1" dirty="0">
                <a:sym typeface="Symbol" panose="05050102010706020507" pitchFamily="18" charset="2"/>
              </a:rPr>
              <a:t> stdv</a:t>
            </a:r>
            <a:r>
              <a:rPr lang="en-US" sz="2400" dirty="0">
                <a:sym typeface="Symbol" panose="05050102010706020507" pitchFamily="18" charset="2"/>
              </a:rPr>
              <a:t>, </a:t>
            </a:r>
            <a:r>
              <a:rPr lang="en-US" sz="2400" b="1" dirty="0">
                <a:solidFill>
                  <a:srgbClr val="009900"/>
                </a:solidFill>
                <a:sym typeface="Symbol" panose="05050102010706020507" pitchFamily="18" charset="2"/>
              </a:rPr>
              <a:t>minimum</a:t>
            </a:r>
            <a:r>
              <a:rPr lang="en-US" sz="2400" dirty="0">
                <a:sym typeface="Symbol" panose="05050102010706020507" pitchFamily="18" charset="2"/>
              </a:rPr>
              <a:t>, and the </a:t>
            </a:r>
            <a:r>
              <a:rPr lang="en-US" sz="2400" b="1" dirty="0">
                <a:solidFill>
                  <a:schemeClr val="tx1">
                    <a:lumMod val="50000"/>
                    <a:lumOff val="50000"/>
                  </a:schemeClr>
                </a:solidFill>
                <a:sym typeface="Symbol" panose="05050102010706020507" pitchFamily="18" charset="2"/>
              </a:rPr>
              <a:t>MRD</a:t>
            </a:r>
            <a:r>
              <a:rPr lang="en-US" sz="2400" dirty="0">
                <a:sym typeface="Symbol" panose="05050102010706020507" pitchFamily="18" charset="2"/>
              </a:rPr>
              <a:t> for the six ABI VNIR channels.</a:t>
            </a:r>
            <a:endParaRPr lang="en-US" sz="2400" dirty="0"/>
          </a:p>
        </p:txBody>
      </p:sp>
      <p:sp>
        <p:nvSpPr>
          <p:cNvPr id="9" name="TextBox 8">
            <a:extLst>
              <a:ext uri="{FF2B5EF4-FFF2-40B4-BE49-F238E27FC236}">
                <a16:creationId xmlns:a16="http://schemas.microsoft.com/office/drawing/2014/main" id="{898EB9DD-D300-4BC5-809F-ECCCDE1BB0BB}"/>
              </a:ext>
            </a:extLst>
          </p:cNvPr>
          <p:cNvSpPr txBox="1"/>
          <p:nvPr/>
        </p:nvSpPr>
        <p:spPr>
          <a:xfrm>
            <a:off x="465827" y="1905506"/>
            <a:ext cx="1972573" cy="3046988"/>
          </a:xfrm>
          <a:prstGeom prst="rect">
            <a:avLst/>
          </a:prstGeom>
          <a:noFill/>
        </p:spPr>
        <p:txBody>
          <a:bodyPr wrap="square" rtlCol="0">
            <a:spAutoFit/>
          </a:bodyPr>
          <a:lstStyle/>
          <a:p>
            <a:pPr marL="168275" indent="-168275">
              <a:buFont typeface="Arial" panose="020B0604020202020204" pitchFamily="34" charset="0"/>
              <a:buChar char="•"/>
            </a:pPr>
            <a:r>
              <a:rPr lang="en-US" sz="2400" dirty="0"/>
              <a:t>The higher, the better. </a:t>
            </a:r>
          </a:p>
          <a:p>
            <a:pPr marL="168275" indent="-168275">
              <a:buFont typeface="Arial" panose="020B0604020202020204" pitchFamily="34" charset="0"/>
              <a:buChar char="•"/>
            </a:pPr>
            <a:r>
              <a:rPr lang="en-US" sz="2400" dirty="0"/>
              <a:t>The min (green) must be higher than the requirement (gray).</a:t>
            </a:r>
          </a:p>
        </p:txBody>
      </p:sp>
      <p:pic>
        <p:nvPicPr>
          <p:cNvPr id="10" name="Google Shape;179;p27">
            <a:extLst>
              <a:ext uri="{FF2B5EF4-FFF2-40B4-BE49-F238E27FC236}">
                <a16:creationId xmlns:a16="http://schemas.microsoft.com/office/drawing/2014/main" id="{D979D152-C493-46AB-A5E2-107B28988542}"/>
              </a:ext>
            </a:extLst>
          </p:cNvPr>
          <p:cNvPicPr preferRelativeResize="0"/>
          <p:nvPr/>
        </p:nvPicPr>
        <p:blipFill rotWithShape="1">
          <a:blip r:embed="rId2">
            <a:alphaModFix/>
          </a:blip>
          <a:srcRect/>
          <a:stretch/>
        </p:blipFill>
        <p:spPr>
          <a:xfrm>
            <a:off x="2433640" y="1143001"/>
            <a:ext cx="7431880" cy="4371973"/>
          </a:xfrm>
          <a:prstGeom prst="rect">
            <a:avLst/>
          </a:prstGeom>
          <a:noFill/>
          <a:ln>
            <a:noFill/>
          </a:ln>
        </p:spPr>
      </p:pic>
    </p:spTree>
    <p:extLst>
      <p:ext uri="{BB962C8B-B14F-4D97-AF65-F5344CB8AC3E}">
        <p14:creationId xmlns:p14="http://schemas.microsoft.com/office/powerpoint/2010/main" val="628083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3.png">
            <a:extLst>
              <a:ext uri="{FF2B5EF4-FFF2-40B4-BE49-F238E27FC236}">
                <a16:creationId xmlns:a16="http://schemas.microsoft.com/office/drawing/2014/main" id="{E3008B37-94BD-422D-9252-4F8CBA5E6A48}"/>
              </a:ext>
            </a:extLst>
          </p:cNvPr>
          <p:cNvPicPr/>
          <p:nvPr/>
        </p:nvPicPr>
        <p:blipFill>
          <a:blip r:embed="rId2"/>
          <a:srcRect/>
          <a:stretch>
            <a:fillRect/>
          </a:stretch>
        </p:blipFill>
        <p:spPr>
          <a:xfrm>
            <a:off x="10346445" y="1146003"/>
            <a:ext cx="1752598" cy="1330498"/>
          </a:xfrm>
          <a:prstGeom prst="rect">
            <a:avLst/>
          </a:prstGeom>
          <a:ln/>
        </p:spPr>
      </p:pic>
      <p:sp>
        <p:nvSpPr>
          <p:cNvPr id="5" name="Title 4">
            <a:extLst>
              <a:ext uri="{FF2B5EF4-FFF2-40B4-BE49-F238E27FC236}">
                <a16:creationId xmlns:a16="http://schemas.microsoft.com/office/drawing/2014/main" id="{148DA667-0C3B-4A2A-8CCB-55EE423FAE77}"/>
              </a:ext>
            </a:extLst>
          </p:cNvPr>
          <p:cNvSpPr>
            <a:spLocks noGrp="1"/>
          </p:cNvSpPr>
          <p:nvPr>
            <p:ph type="title"/>
          </p:nvPr>
        </p:nvSpPr>
        <p:spPr>
          <a:xfrm>
            <a:off x="1529345" y="114300"/>
            <a:ext cx="9135545" cy="808433"/>
          </a:xfrm>
        </p:spPr>
        <p:txBody>
          <a:bodyPr/>
          <a:lstStyle/>
          <a:p>
            <a:r>
              <a:rPr lang="en-US" sz="3200" dirty="0"/>
              <a:t>PLPT-17: Instrument Characterization NSS: Lunar</a:t>
            </a:r>
          </a:p>
        </p:txBody>
      </p:sp>
      <p:sp>
        <p:nvSpPr>
          <p:cNvPr id="6" name="Rectangle 5">
            <a:extLst>
              <a:ext uri="{FF2B5EF4-FFF2-40B4-BE49-F238E27FC236}">
                <a16:creationId xmlns:a16="http://schemas.microsoft.com/office/drawing/2014/main" id="{B0F604C0-C7A6-4020-8773-D1B6A49E4887}"/>
              </a:ext>
            </a:extLst>
          </p:cNvPr>
          <p:cNvSpPr/>
          <p:nvPr/>
        </p:nvSpPr>
        <p:spPr>
          <a:xfrm>
            <a:off x="1536344" y="3822553"/>
            <a:ext cx="2695043" cy="400110"/>
          </a:xfrm>
          <a:prstGeom prst="rect">
            <a:avLst/>
          </a:prstGeom>
          <a:ln w="12700" cmpd="sng">
            <a:noFill/>
          </a:ln>
        </p:spPr>
        <p:txBody>
          <a:bodyPr wrap="square">
            <a:spAutoFit/>
          </a:bodyPr>
          <a:lstStyle/>
          <a:p>
            <a:pPr algn="ctr"/>
            <a:r>
              <a:rPr lang="en-US" sz="2000" b="1" i="1" dirty="0"/>
              <a:t>Results</a:t>
            </a:r>
            <a:endParaRPr lang="en-US" sz="2000" dirty="0"/>
          </a:p>
        </p:txBody>
      </p:sp>
      <p:cxnSp>
        <p:nvCxnSpPr>
          <p:cNvPr id="7" name="Straight Connector 6">
            <a:extLst>
              <a:ext uri="{FF2B5EF4-FFF2-40B4-BE49-F238E27FC236}">
                <a16:creationId xmlns:a16="http://schemas.microsoft.com/office/drawing/2014/main" id="{C916F89A-F08C-4582-8A4B-F9782B8F281E}"/>
              </a:ext>
            </a:extLst>
          </p:cNvPr>
          <p:cNvCxnSpPr/>
          <p:nvPr/>
        </p:nvCxnSpPr>
        <p:spPr>
          <a:xfrm>
            <a:off x="6096000" y="1295401"/>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814E56-2309-4E4E-816E-96F063B6E9AF}"/>
              </a:ext>
            </a:extLst>
          </p:cNvPr>
          <p:cNvCxnSpPr>
            <a:cxnSpLocks/>
          </p:cNvCxnSpPr>
          <p:nvPr/>
        </p:nvCxnSpPr>
        <p:spPr>
          <a:xfrm flipV="1">
            <a:off x="1558212" y="3761400"/>
            <a:ext cx="8780786" cy="174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B51119-DD22-4082-806B-677D8C7C8482}"/>
              </a:ext>
            </a:extLst>
          </p:cNvPr>
          <p:cNvCxnSpPr>
            <a:cxnSpLocks/>
          </p:cNvCxnSpPr>
          <p:nvPr/>
        </p:nvCxnSpPr>
        <p:spPr>
          <a:xfrm flipH="1">
            <a:off x="6093619" y="1162364"/>
            <a:ext cx="52" cy="5237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F856C-9D1E-43F6-AFAB-0AF37B934A14}"/>
              </a:ext>
            </a:extLst>
          </p:cNvPr>
          <p:cNvCxnSpPr>
            <a:cxnSpLocks/>
          </p:cNvCxnSpPr>
          <p:nvPr/>
        </p:nvCxnSpPr>
        <p:spPr>
          <a:xfrm>
            <a:off x="609601" y="3657600"/>
            <a:ext cx="1097279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62F172F-74F9-44E1-B4F0-633897AEF55F}"/>
              </a:ext>
            </a:extLst>
          </p:cNvPr>
          <p:cNvSpPr/>
          <p:nvPr/>
        </p:nvSpPr>
        <p:spPr>
          <a:xfrm>
            <a:off x="607220" y="1151479"/>
            <a:ext cx="5328924" cy="2000548"/>
          </a:xfrm>
          <a:prstGeom prst="rect">
            <a:avLst/>
          </a:prstGeom>
          <a:ln w="12700" cmpd="sng">
            <a:noFill/>
          </a:ln>
        </p:spPr>
        <p:txBody>
          <a:bodyPr wrap="square">
            <a:spAutoFit/>
          </a:bodyPr>
          <a:lstStyle/>
          <a:p>
            <a:pPr algn="ctr"/>
            <a:r>
              <a:rPr lang="en-US" sz="2000" b="1" i="1" dirty="0"/>
              <a:t>Objective</a:t>
            </a:r>
            <a:endParaRPr lang="en-US" sz="1400" dirty="0"/>
          </a:p>
          <a:p>
            <a:r>
              <a:rPr lang="en-US" sz="1400" dirty="0"/>
              <a:t>(1) Characterize the out-of-field (OOF) response as ABI scans into bright edge of the Moon, (2) characterize the blooming effect as ABI scans out of the bright edge of the Moon, and (3) compare the detector response uniformity with those derived from Earth NSS data.</a:t>
            </a:r>
          </a:p>
          <a:p>
            <a:pPr marL="342900" indent="-342900">
              <a:buAutoNum type="arabicParenR"/>
            </a:pPr>
            <a:endParaRPr lang="en-US" sz="1400" dirty="0"/>
          </a:p>
          <a:p>
            <a:pPr algn="ctr"/>
            <a:r>
              <a:rPr lang="en-US" sz="2000" b="1" i="1" dirty="0"/>
              <a:t>Related Requirements</a:t>
            </a:r>
          </a:p>
          <a:p>
            <a:pPr algn="ctr"/>
            <a:r>
              <a:rPr lang="en-US" sz="1400" dirty="0"/>
              <a:t>MRD 519</a:t>
            </a:r>
          </a:p>
        </p:txBody>
      </p:sp>
      <p:sp>
        <p:nvSpPr>
          <p:cNvPr id="12" name="Rectangle 11">
            <a:extLst>
              <a:ext uri="{FF2B5EF4-FFF2-40B4-BE49-F238E27FC236}">
                <a16:creationId xmlns:a16="http://schemas.microsoft.com/office/drawing/2014/main" id="{7F9EEF19-FB7C-44EE-8ABF-310F7E287D42}"/>
              </a:ext>
            </a:extLst>
          </p:cNvPr>
          <p:cNvSpPr/>
          <p:nvPr/>
        </p:nvSpPr>
        <p:spPr>
          <a:xfrm>
            <a:off x="6258512" y="3789391"/>
            <a:ext cx="5326267" cy="400110"/>
          </a:xfrm>
          <a:prstGeom prst="rect">
            <a:avLst/>
          </a:prstGeom>
          <a:ln w="12700" cmpd="sng">
            <a:noFill/>
          </a:ln>
        </p:spPr>
        <p:txBody>
          <a:bodyPr wrap="square">
            <a:spAutoFit/>
          </a:bodyPr>
          <a:lstStyle/>
          <a:p>
            <a:pPr algn="ctr"/>
            <a:r>
              <a:rPr lang="en-US" sz="2000" b="1" i="1" dirty="0"/>
              <a:t>Conclusions</a:t>
            </a:r>
          </a:p>
        </p:txBody>
      </p:sp>
      <p:sp>
        <p:nvSpPr>
          <p:cNvPr id="14" name="Rectangle 13">
            <a:extLst>
              <a:ext uri="{FF2B5EF4-FFF2-40B4-BE49-F238E27FC236}">
                <a16:creationId xmlns:a16="http://schemas.microsoft.com/office/drawing/2014/main" id="{1BE55221-270F-4F7B-BA57-367D825270AF}"/>
              </a:ext>
            </a:extLst>
          </p:cNvPr>
          <p:cNvSpPr/>
          <p:nvPr/>
        </p:nvSpPr>
        <p:spPr>
          <a:xfrm>
            <a:off x="6251146" y="1151479"/>
            <a:ext cx="5326283" cy="400110"/>
          </a:xfrm>
          <a:prstGeom prst="rect">
            <a:avLst/>
          </a:prstGeom>
          <a:ln w="12700" cmpd="sng">
            <a:noFill/>
          </a:ln>
        </p:spPr>
        <p:txBody>
          <a:bodyPr wrap="square">
            <a:spAutoFit/>
          </a:bodyPr>
          <a:lstStyle/>
          <a:p>
            <a:pPr algn="ctr"/>
            <a:r>
              <a:rPr lang="en-US" sz="2000" b="1" i="1" dirty="0"/>
              <a:t>Methodology</a:t>
            </a:r>
          </a:p>
        </p:txBody>
      </p:sp>
      <p:sp>
        <p:nvSpPr>
          <p:cNvPr id="15" name="Rectangle 14">
            <a:extLst>
              <a:ext uri="{FF2B5EF4-FFF2-40B4-BE49-F238E27FC236}">
                <a16:creationId xmlns:a16="http://schemas.microsoft.com/office/drawing/2014/main" id="{2D04E574-2931-47B3-8099-9AB3296D8AF8}"/>
              </a:ext>
            </a:extLst>
          </p:cNvPr>
          <p:cNvSpPr/>
          <p:nvPr/>
        </p:nvSpPr>
        <p:spPr>
          <a:xfrm>
            <a:off x="6258512" y="4343570"/>
            <a:ext cx="5326265" cy="1477328"/>
          </a:xfrm>
          <a:prstGeom prst="rect">
            <a:avLst/>
          </a:prstGeom>
        </p:spPr>
        <p:txBody>
          <a:bodyPr wrap="square">
            <a:spAutoFit/>
          </a:bodyPr>
          <a:lstStyle/>
          <a:p>
            <a:pPr marL="285750" indent="-285750">
              <a:buFont typeface="Arial" panose="020B0604020202020204" pitchFamily="34" charset="0"/>
              <a:buChar char="•"/>
            </a:pPr>
            <a:r>
              <a:rPr lang="en-US" dirty="0"/>
              <a:t>No cross-talk for any detectors of all VNIR and IR bands when scanning into and out of the Moon.</a:t>
            </a:r>
          </a:p>
          <a:p>
            <a:pPr marL="285750" indent="-285750">
              <a:buFont typeface="Arial" panose="020B0604020202020204" pitchFamily="34" charset="0"/>
              <a:buChar char="•"/>
            </a:pPr>
            <a:r>
              <a:rPr lang="en-US" dirty="0"/>
              <a:t>Analysis of detector-to-detector response uniformity for the VNIR bands are consistent with previous results.</a:t>
            </a:r>
          </a:p>
        </p:txBody>
      </p:sp>
      <p:sp>
        <p:nvSpPr>
          <p:cNvPr id="16" name="Rectangle 15">
            <a:extLst>
              <a:ext uri="{FF2B5EF4-FFF2-40B4-BE49-F238E27FC236}">
                <a16:creationId xmlns:a16="http://schemas.microsoft.com/office/drawing/2014/main" id="{C2A4B4E6-84CF-420F-A2DB-4258010BEA19}"/>
              </a:ext>
            </a:extLst>
          </p:cNvPr>
          <p:cNvSpPr/>
          <p:nvPr/>
        </p:nvSpPr>
        <p:spPr>
          <a:xfrm>
            <a:off x="6282620" y="1472206"/>
            <a:ext cx="4585439" cy="2031325"/>
          </a:xfrm>
          <a:prstGeom prst="rect">
            <a:avLst/>
          </a:prstGeom>
        </p:spPr>
        <p:txBody>
          <a:bodyPr wrap="square">
            <a:spAutoFit/>
          </a:bodyPr>
          <a:lstStyle/>
          <a:p>
            <a:pPr marL="285750" indent="-285750">
              <a:buFont typeface="Arial" panose="020B0604020202020204" pitchFamily="34" charset="0"/>
              <a:buChar char="•"/>
            </a:pPr>
            <a:r>
              <a:rPr lang="en-US" sz="1400" dirty="0"/>
              <a:t>Data collection: Timeline 25 was used to collect the lunar NSS images as the selected Moon transited across the space at the two sides of the Earth</a:t>
            </a:r>
          </a:p>
          <a:p>
            <a:pPr marL="285750" indent="-285750">
              <a:buFont typeface="Arial" panose="020B0604020202020204" pitchFamily="34" charset="0"/>
              <a:buChar char="•"/>
            </a:pPr>
            <a:r>
              <a:rPr lang="en-US" sz="1400" dirty="0"/>
              <a:t>Calibration: the off-line package was used to generate the L1alpha for the lunar NSS images</a:t>
            </a:r>
          </a:p>
          <a:p>
            <a:pPr marL="285750" indent="-285750">
              <a:buFont typeface="Arial" panose="020B0604020202020204" pitchFamily="34" charset="0"/>
              <a:buChar char="•"/>
            </a:pPr>
            <a:r>
              <a:rPr lang="en-US" sz="1400" dirty="0"/>
              <a:t>Identify the lunar NSS images with the consistent lunar surface scan path for all the detectors at each band</a:t>
            </a:r>
          </a:p>
          <a:p>
            <a:pPr marL="285750" indent="-285750">
              <a:buFont typeface="Arial" panose="020B0604020202020204" pitchFamily="34" charset="0"/>
              <a:buChar char="•"/>
            </a:pPr>
            <a:r>
              <a:rPr lang="en-US" sz="1400" dirty="0"/>
              <a:t>Examine the detector radiance difference over the selected scan path</a:t>
            </a:r>
          </a:p>
        </p:txBody>
      </p:sp>
      <p:pic>
        <p:nvPicPr>
          <p:cNvPr id="18" name="Picture 17">
            <a:extLst>
              <a:ext uri="{FF2B5EF4-FFF2-40B4-BE49-F238E27FC236}">
                <a16:creationId xmlns:a16="http://schemas.microsoft.com/office/drawing/2014/main" id="{EE947E49-CB16-4EFE-93BA-F681402D37BA}"/>
              </a:ext>
            </a:extLst>
          </p:cNvPr>
          <p:cNvPicPr>
            <a:picLocks noChangeAspect="1"/>
          </p:cNvPicPr>
          <p:nvPr/>
        </p:nvPicPr>
        <p:blipFill>
          <a:blip r:embed="rId3"/>
          <a:stretch>
            <a:fillRect/>
          </a:stretch>
        </p:blipFill>
        <p:spPr>
          <a:xfrm>
            <a:off x="230103" y="5429319"/>
            <a:ext cx="3382529" cy="866773"/>
          </a:xfrm>
          <a:prstGeom prst="rect">
            <a:avLst/>
          </a:prstGeom>
        </p:spPr>
      </p:pic>
      <p:pic>
        <p:nvPicPr>
          <p:cNvPr id="20" name="Content Placeholder 7">
            <a:extLst>
              <a:ext uri="{FF2B5EF4-FFF2-40B4-BE49-F238E27FC236}">
                <a16:creationId xmlns:a16="http://schemas.microsoft.com/office/drawing/2014/main" id="{3EAE0558-B6FB-414A-9826-E2AA20556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99" y="4237266"/>
            <a:ext cx="3295730" cy="826515"/>
          </a:xfrm>
          <a:prstGeom prst="rect">
            <a:avLst/>
          </a:prstGeom>
        </p:spPr>
      </p:pic>
      <p:pic>
        <p:nvPicPr>
          <p:cNvPr id="21" name="Picture 20">
            <a:extLst>
              <a:ext uri="{FF2B5EF4-FFF2-40B4-BE49-F238E27FC236}">
                <a16:creationId xmlns:a16="http://schemas.microsoft.com/office/drawing/2014/main" id="{271A3502-E352-49CD-B38C-0F3D0A47C531}"/>
              </a:ext>
            </a:extLst>
          </p:cNvPr>
          <p:cNvPicPr>
            <a:picLocks noChangeAspect="1"/>
          </p:cNvPicPr>
          <p:nvPr/>
        </p:nvPicPr>
        <p:blipFill>
          <a:blip r:embed="rId5"/>
          <a:stretch>
            <a:fillRect/>
          </a:stretch>
        </p:blipFill>
        <p:spPr>
          <a:xfrm>
            <a:off x="3762854" y="5446753"/>
            <a:ext cx="2285772" cy="532481"/>
          </a:xfrm>
          <a:prstGeom prst="rect">
            <a:avLst/>
          </a:prstGeom>
        </p:spPr>
      </p:pic>
      <p:pic>
        <p:nvPicPr>
          <p:cNvPr id="22" name="Picture 21">
            <a:extLst>
              <a:ext uri="{FF2B5EF4-FFF2-40B4-BE49-F238E27FC236}">
                <a16:creationId xmlns:a16="http://schemas.microsoft.com/office/drawing/2014/main" id="{EADB3506-E65E-4C3E-99D8-3F10C1C53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1137" y="4303446"/>
            <a:ext cx="2003172" cy="456563"/>
          </a:xfrm>
          <a:prstGeom prst="rect">
            <a:avLst/>
          </a:prstGeom>
        </p:spPr>
      </p:pic>
      <p:sp>
        <p:nvSpPr>
          <p:cNvPr id="23" name="TextBox 22">
            <a:extLst>
              <a:ext uri="{FF2B5EF4-FFF2-40B4-BE49-F238E27FC236}">
                <a16:creationId xmlns:a16="http://schemas.microsoft.com/office/drawing/2014/main" id="{BCD2D11F-EA37-4B7A-94F9-51DB6641AA69}"/>
              </a:ext>
            </a:extLst>
          </p:cNvPr>
          <p:cNvSpPr txBox="1"/>
          <p:nvPr/>
        </p:nvSpPr>
        <p:spPr>
          <a:xfrm>
            <a:off x="307770" y="5056554"/>
            <a:ext cx="1715854" cy="276999"/>
          </a:xfrm>
          <a:prstGeom prst="rect">
            <a:avLst/>
          </a:prstGeom>
          <a:noFill/>
        </p:spPr>
        <p:txBody>
          <a:bodyPr wrap="none" rtlCol="0">
            <a:spAutoFit/>
          </a:bodyPr>
          <a:lstStyle/>
          <a:p>
            <a:r>
              <a:rPr lang="en-US" sz="1200" dirty="0"/>
              <a:t>Lunar NSS image for B01</a:t>
            </a:r>
          </a:p>
        </p:txBody>
      </p:sp>
      <p:sp>
        <p:nvSpPr>
          <p:cNvPr id="24" name="TextBox 23">
            <a:extLst>
              <a:ext uri="{FF2B5EF4-FFF2-40B4-BE49-F238E27FC236}">
                <a16:creationId xmlns:a16="http://schemas.microsoft.com/office/drawing/2014/main" id="{058EE26C-5EE6-4FAC-9BA1-3741168B4DCD}"/>
              </a:ext>
            </a:extLst>
          </p:cNvPr>
          <p:cNvSpPr txBox="1"/>
          <p:nvPr/>
        </p:nvSpPr>
        <p:spPr>
          <a:xfrm>
            <a:off x="3859283" y="4733388"/>
            <a:ext cx="1906879" cy="461665"/>
          </a:xfrm>
          <a:prstGeom prst="rect">
            <a:avLst/>
          </a:prstGeom>
          <a:noFill/>
        </p:spPr>
        <p:txBody>
          <a:bodyPr wrap="square" rtlCol="0">
            <a:spAutoFit/>
          </a:bodyPr>
          <a:lstStyle/>
          <a:p>
            <a:r>
              <a:rPr lang="en-US" sz="1200" dirty="0"/>
              <a:t>Lunar MESO image for B01 collected in the lunar NSS</a:t>
            </a:r>
          </a:p>
        </p:txBody>
      </p:sp>
      <p:sp>
        <p:nvSpPr>
          <p:cNvPr id="25" name="TextBox 24">
            <a:extLst>
              <a:ext uri="{FF2B5EF4-FFF2-40B4-BE49-F238E27FC236}">
                <a16:creationId xmlns:a16="http://schemas.microsoft.com/office/drawing/2014/main" id="{3F9E41F8-E3C5-474A-B16A-2873ABC71DAC}"/>
              </a:ext>
            </a:extLst>
          </p:cNvPr>
          <p:cNvSpPr txBox="1"/>
          <p:nvPr/>
        </p:nvSpPr>
        <p:spPr>
          <a:xfrm>
            <a:off x="134768" y="6251781"/>
            <a:ext cx="1715854" cy="276999"/>
          </a:xfrm>
          <a:prstGeom prst="rect">
            <a:avLst/>
          </a:prstGeom>
          <a:noFill/>
        </p:spPr>
        <p:txBody>
          <a:bodyPr wrap="none" rtlCol="0">
            <a:spAutoFit/>
          </a:bodyPr>
          <a:lstStyle/>
          <a:p>
            <a:r>
              <a:rPr lang="en-US" sz="1200" dirty="0"/>
              <a:t>Lunar NSS image for B07</a:t>
            </a:r>
          </a:p>
        </p:txBody>
      </p:sp>
      <p:sp>
        <p:nvSpPr>
          <p:cNvPr id="26" name="TextBox 25">
            <a:extLst>
              <a:ext uri="{FF2B5EF4-FFF2-40B4-BE49-F238E27FC236}">
                <a16:creationId xmlns:a16="http://schemas.microsoft.com/office/drawing/2014/main" id="{A204A376-6B1B-4FCE-A476-77E732E07AF6}"/>
              </a:ext>
            </a:extLst>
          </p:cNvPr>
          <p:cNvSpPr txBox="1"/>
          <p:nvPr/>
        </p:nvSpPr>
        <p:spPr>
          <a:xfrm>
            <a:off x="3725715" y="5961908"/>
            <a:ext cx="2175568" cy="461665"/>
          </a:xfrm>
          <a:prstGeom prst="rect">
            <a:avLst/>
          </a:prstGeom>
          <a:noFill/>
        </p:spPr>
        <p:txBody>
          <a:bodyPr wrap="square" rtlCol="0">
            <a:spAutoFit/>
          </a:bodyPr>
          <a:lstStyle/>
          <a:p>
            <a:r>
              <a:rPr lang="en-US" sz="1200" dirty="0"/>
              <a:t>Lunar MESO image for B07 collected in the lunar NSS</a:t>
            </a:r>
          </a:p>
        </p:txBody>
      </p:sp>
      <p:sp>
        <p:nvSpPr>
          <p:cNvPr id="13" name="Date Placeholder 12">
            <a:extLst>
              <a:ext uri="{FF2B5EF4-FFF2-40B4-BE49-F238E27FC236}">
                <a16:creationId xmlns:a16="http://schemas.microsoft.com/office/drawing/2014/main" id="{83ED05AE-956A-4638-BDF2-9ABA4606AD99}"/>
              </a:ext>
            </a:extLst>
          </p:cNvPr>
          <p:cNvSpPr>
            <a:spLocks noGrp="1"/>
          </p:cNvSpPr>
          <p:nvPr>
            <p:ph type="dt" idx="2"/>
          </p:nvPr>
        </p:nvSpPr>
        <p:spPr>
          <a:xfrm>
            <a:off x="609601" y="6400800"/>
            <a:ext cx="919745" cy="365125"/>
          </a:xfrm>
        </p:spPr>
        <p:txBody>
          <a:bodyPr/>
          <a:lstStyle/>
          <a:p>
            <a:r>
              <a:rPr lang="en-US"/>
              <a:t>2023-09-01</a:t>
            </a:r>
          </a:p>
        </p:txBody>
      </p:sp>
      <p:sp>
        <p:nvSpPr>
          <p:cNvPr id="19" name="Footer Placeholder 18">
            <a:extLst>
              <a:ext uri="{FF2B5EF4-FFF2-40B4-BE49-F238E27FC236}">
                <a16:creationId xmlns:a16="http://schemas.microsoft.com/office/drawing/2014/main" id="{025B0DCE-37C1-473D-8422-15680DF4F2ED}"/>
              </a:ext>
            </a:extLst>
          </p:cNvPr>
          <p:cNvSpPr>
            <a:spLocks noGrp="1"/>
          </p:cNvSpPr>
          <p:nvPr>
            <p:ph type="ftr" idx="3"/>
          </p:nvPr>
        </p:nvSpPr>
        <p:spPr>
          <a:xfrm>
            <a:off x="2433637" y="6400007"/>
            <a:ext cx="7319963" cy="365125"/>
          </a:xfrm>
        </p:spPr>
        <p:txBody>
          <a:bodyPr/>
          <a:lstStyle/>
          <a:p>
            <a:r>
              <a:rPr lang="en-US"/>
              <a:t>Full Validation PS-PVR for GOES-18 ABI L1b Products</a:t>
            </a:r>
          </a:p>
        </p:txBody>
      </p:sp>
      <p:sp>
        <p:nvSpPr>
          <p:cNvPr id="27" name="Slide Number Placeholder 26">
            <a:extLst>
              <a:ext uri="{FF2B5EF4-FFF2-40B4-BE49-F238E27FC236}">
                <a16:creationId xmlns:a16="http://schemas.microsoft.com/office/drawing/2014/main" id="{2B886033-ABE6-4266-BC2B-B4E8CFA593F2}"/>
              </a:ext>
            </a:extLst>
          </p:cNvPr>
          <p:cNvSpPr>
            <a:spLocks noGrp="1"/>
          </p:cNvSpPr>
          <p:nvPr>
            <p:ph type="sldNum" idx="4"/>
          </p:nvPr>
        </p:nvSpPr>
        <p:spPr>
          <a:xfrm>
            <a:off x="10657892" y="6403977"/>
            <a:ext cx="924508" cy="365125"/>
          </a:xfrm>
        </p:spPr>
        <p:txBody>
          <a:bodyPr/>
          <a:lstStyle/>
          <a:p>
            <a:pPr marL="0" lvl="0" indent="0" algn="r" rtl="0">
              <a:spcBef>
                <a:spcPts val="0"/>
              </a:spcBef>
              <a:spcAft>
                <a:spcPts val="0"/>
              </a:spcAft>
              <a:buNone/>
            </a:pPr>
            <a:fld id="{00000000-1234-1234-1234-123412341234}" type="slidenum">
              <a:rPr lang="en-US" smtClean="0"/>
              <a:t>80</a:t>
            </a:fld>
            <a:endParaRPr lang="en-US"/>
          </a:p>
        </p:txBody>
      </p:sp>
    </p:spTree>
    <p:extLst>
      <p:ext uri="{BB962C8B-B14F-4D97-AF65-F5344CB8AC3E}">
        <p14:creationId xmlns:p14="http://schemas.microsoft.com/office/powerpoint/2010/main" val="4178289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5846-2F2D-4629-9518-BFB86C5B3788}"/>
              </a:ext>
            </a:extLst>
          </p:cNvPr>
          <p:cNvSpPr>
            <a:spLocks noGrp="1"/>
          </p:cNvSpPr>
          <p:nvPr>
            <p:ph type="title"/>
          </p:nvPr>
        </p:nvSpPr>
        <p:spPr/>
        <p:txBody>
          <a:bodyPr>
            <a:noAutofit/>
          </a:bodyPr>
          <a:lstStyle/>
          <a:p>
            <a:r>
              <a:rPr lang="en-US" dirty="0"/>
              <a:t>Lunar NSS Data Collection</a:t>
            </a:r>
          </a:p>
        </p:txBody>
      </p:sp>
      <p:sp>
        <p:nvSpPr>
          <p:cNvPr id="3" name="Content Placeholder 2">
            <a:extLst>
              <a:ext uri="{FF2B5EF4-FFF2-40B4-BE49-F238E27FC236}">
                <a16:creationId xmlns:a16="http://schemas.microsoft.com/office/drawing/2014/main" id="{EA178853-9984-4060-AF53-7D8D99CCE97E}"/>
              </a:ext>
            </a:extLst>
          </p:cNvPr>
          <p:cNvSpPr>
            <a:spLocks noGrp="1"/>
          </p:cNvSpPr>
          <p:nvPr>
            <p:ph idx="1"/>
          </p:nvPr>
        </p:nvSpPr>
        <p:spPr/>
        <p:txBody>
          <a:bodyPr/>
          <a:lstStyle/>
          <a:p>
            <a:r>
              <a:rPr lang="en-US" dirty="0"/>
              <a:t>Data Collection</a:t>
            </a:r>
          </a:p>
          <a:p>
            <a:pPr marL="0" indent="0">
              <a:buNone/>
            </a:pPr>
            <a:endParaRPr lang="en-US" dirty="0"/>
          </a:p>
        </p:txBody>
      </p:sp>
      <p:sp>
        <p:nvSpPr>
          <p:cNvPr id="4" name="Date Placeholder 3">
            <a:extLst>
              <a:ext uri="{FF2B5EF4-FFF2-40B4-BE49-F238E27FC236}">
                <a16:creationId xmlns:a16="http://schemas.microsoft.com/office/drawing/2014/main" id="{73C097C7-B4B2-4996-8AA4-8E677E7F98E4}"/>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9F790336-EF0E-439C-8FB3-DD48A6BB926F}"/>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54B847B6-571A-42A7-ACEF-4C78B8DFFD3C}"/>
              </a:ext>
            </a:extLst>
          </p:cNvPr>
          <p:cNvSpPr>
            <a:spLocks noGrp="1"/>
          </p:cNvSpPr>
          <p:nvPr>
            <p:ph type="sldNum" sz="quarter" idx="4"/>
          </p:nvPr>
        </p:nvSpPr>
        <p:spPr/>
        <p:txBody>
          <a:bodyPr/>
          <a:lstStyle/>
          <a:p>
            <a:fld id="{24AD0344-B142-42FF-A24F-67F68BAAC27D}" type="slidenum">
              <a:rPr lang="en-US" smtClean="0"/>
              <a:pPr/>
              <a:t>81</a:t>
            </a:fld>
            <a:endParaRPr lang="en-US" dirty="0"/>
          </a:p>
        </p:txBody>
      </p:sp>
      <p:graphicFrame>
        <p:nvGraphicFramePr>
          <p:cNvPr id="7" name="Table 6">
            <a:extLst>
              <a:ext uri="{FF2B5EF4-FFF2-40B4-BE49-F238E27FC236}">
                <a16:creationId xmlns:a16="http://schemas.microsoft.com/office/drawing/2014/main" id="{50CECC6E-664B-44B7-B426-BCE7089FD98C}"/>
              </a:ext>
            </a:extLst>
          </p:cNvPr>
          <p:cNvGraphicFramePr>
            <a:graphicFrameLocks noGrp="1"/>
          </p:cNvGraphicFramePr>
          <p:nvPr/>
        </p:nvGraphicFramePr>
        <p:xfrm>
          <a:off x="800100" y="2171700"/>
          <a:ext cx="10172701" cy="3108960"/>
        </p:xfrm>
        <a:graphic>
          <a:graphicData uri="http://schemas.openxmlformats.org/drawingml/2006/table">
            <a:tbl>
              <a:tblPr firstRow="1" bandRow="1">
                <a:tableStyleId>{5C22544A-7EE6-4342-B048-85BDC9FD1C3A}</a:tableStyleId>
              </a:tblPr>
              <a:tblGrid>
                <a:gridCol w="723900">
                  <a:extLst>
                    <a:ext uri="{9D8B030D-6E8A-4147-A177-3AD203B41FA5}">
                      <a16:colId xmlns:a16="http://schemas.microsoft.com/office/drawing/2014/main" val="3203650665"/>
                    </a:ext>
                  </a:extLst>
                </a:gridCol>
                <a:gridCol w="1143000">
                  <a:extLst>
                    <a:ext uri="{9D8B030D-6E8A-4147-A177-3AD203B41FA5}">
                      <a16:colId xmlns:a16="http://schemas.microsoft.com/office/drawing/2014/main" val="2459678410"/>
                    </a:ext>
                  </a:extLst>
                </a:gridCol>
                <a:gridCol w="1028700">
                  <a:extLst>
                    <a:ext uri="{9D8B030D-6E8A-4147-A177-3AD203B41FA5}">
                      <a16:colId xmlns:a16="http://schemas.microsoft.com/office/drawing/2014/main" val="876268471"/>
                    </a:ext>
                  </a:extLst>
                </a:gridCol>
                <a:gridCol w="1104900">
                  <a:extLst>
                    <a:ext uri="{9D8B030D-6E8A-4147-A177-3AD203B41FA5}">
                      <a16:colId xmlns:a16="http://schemas.microsoft.com/office/drawing/2014/main" val="1220452070"/>
                    </a:ext>
                  </a:extLst>
                </a:gridCol>
                <a:gridCol w="1714500">
                  <a:extLst>
                    <a:ext uri="{9D8B030D-6E8A-4147-A177-3AD203B41FA5}">
                      <a16:colId xmlns:a16="http://schemas.microsoft.com/office/drawing/2014/main" val="121219009"/>
                    </a:ext>
                  </a:extLst>
                </a:gridCol>
                <a:gridCol w="1333500">
                  <a:extLst>
                    <a:ext uri="{9D8B030D-6E8A-4147-A177-3AD203B41FA5}">
                      <a16:colId xmlns:a16="http://schemas.microsoft.com/office/drawing/2014/main" val="1651653251"/>
                    </a:ext>
                  </a:extLst>
                </a:gridCol>
                <a:gridCol w="3124201">
                  <a:extLst>
                    <a:ext uri="{9D8B030D-6E8A-4147-A177-3AD203B41FA5}">
                      <a16:colId xmlns:a16="http://schemas.microsoft.com/office/drawing/2014/main" val="1320565441"/>
                    </a:ext>
                  </a:extLst>
                </a:gridCol>
              </a:tblGrid>
              <a:tr h="243679">
                <a:tc>
                  <a:txBody>
                    <a:bodyPr/>
                    <a:lstStyle/>
                    <a:p>
                      <a:pPr algn="ctr"/>
                      <a:r>
                        <a:rPr lang="en-US" sz="1200" dirty="0"/>
                        <a:t>#</a:t>
                      </a:r>
                    </a:p>
                  </a:txBody>
                  <a:tcPr>
                    <a:lnB w="12700" cap="flat" cmpd="sng" algn="ctr">
                      <a:solidFill>
                        <a:schemeClr val="tx1"/>
                      </a:solidFill>
                      <a:prstDash val="solid"/>
                      <a:round/>
                      <a:headEnd type="none" w="med" len="med"/>
                      <a:tailEnd type="none" w="med" len="med"/>
                    </a:lnB>
                  </a:tcPr>
                </a:tc>
                <a:tc>
                  <a:txBody>
                    <a:bodyPr/>
                    <a:lstStyle/>
                    <a:p>
                      <a:pPr algn="ctr"/>
                      <a:r>
                        <a:rPr lang="en-US" sz="1200" dirty="0"/>
                        <a:t>Data</a:t>
                      </a:r>
                    </a:p>
                  </a:txBody>
                  <a:tcPr>
                    <a:lnB w="12700" cap="flat" cmpd="sng" algn="ctr">
                      <a:solidFill>
                        <a:schemeClr val="tx1"/>
                      </a:solidFill>
                      <a:prstDash val="solid"/>
                      <a:round/>
                      <a:headEnd type="none" w="med" len="med"/>
                      <a:tailEnd type="none" w="med" len="med"/>
                    </a:lnB>
                  </a:tcPr>
                </a:tc>
                <a:tc>
                  <a:txBody>
                    <a:bodyPr/>
                    <a:lstStyle/>
                    <a:p>
                      <a:pPr algn="ctr"/>
                      <a:r>
                        <a:rPr lang="en-US" sz="1200" dirty="0"/>
                        <a:t>Lunar NSS </a:t>
                      </a:r>
                    </a:p>
                  </a:txBody>
                  <a:tcPr>
                    <a:lnB w="12700" cap="flat" cmpd="sng" algn="ctr">
                      <a:solidFill>
                        <a:schemeClr val="tx1"/>
                      </a:solidFill>
                      <a:prstDash val="solid"/>
                      <a:round/>
                      <a:headEnd type="none" w="med" len="med"/>
                      <a:tailEnd type="none" w="med" len="med"/>
                    </a:lnB>
                  </a:tcPr>
                </a:tc>
                <a:tc>
                  <a:txBody>
                    <a:bodyPr/>
                    <a:lstStyle/>
                    <a:p>
                      <a:pPr algn="ctr"/>
                      <a:r>
                        <a:rPr lang="en-US" sz="1200" dirty="0"/>
                        <a:t>History</a:t>
                      </a:r>
                    </a:p>
                  </a:txBody>
                  <a:tcPr>
                    <a:lnB w="12700" cap="flat" cmpd="sng" algn="ctr">
                      <a:solidFill>
                        <a:schemeClr val="tx1"/>
                      </a:solidFill>
                      <a:prstDash val="solid"/>
                      <a:round/>
                      <a:headEnd type="none" w="med" len="med"/>
                      <a:tailEnd type="none" w="med" len="med"/>
                    </a:lnB>
                  </a:tcPr>
                </a:tc>
                <a:tc>
                  <a:txBody>
                    <a:bodyPr/>
                    <a:lstStyle/>
                    <a:p>
                      <a:pPr algn="ctr"/>
                      <a:r>
                        <a:rPr lang="en-US" sz="1200" dirty="0"/>
                        <a:t>Time (UTC)</a:t>
                      </a:r>
                    </a:p>
                  </a:txBody>
                  <a:tcPr>
                    <a:lnB w="12700" cap="flat" cmpd="sng" algn="ctr">
                      <a:solidFill>
                        <a:schemeClr val="tx1"/>
                      </a:solidFill>
                      <a:prstDash val="solid"/>
                      <a:round/>
                      <a:headEnd type="none" w="med" len="med"/>
                      <a:tailEnd type="none" w="med" len="med"/>
                    </a:lnB>
                  </a:tcPr>
                </a:tc>
                <a:tc>
                  <a:txBody>
                    <a:bodyPr/>
                    <a:lstStyle/>
                    <a:p>
                      <a:pPr algn="ctr"/>
                      <a:r>
                        <a:rPr lang="en-US" sz="1200" dirty="0"/>
                        <a:t>Phase Angle</a:t>
                      </a:r>
                    </a:p>
                  </a:txBody>
                  <a:tcPr>
                    <a:lnB w="12700" cap="flat" cmpd="sng" algn="ctr">
                      <a:solidFill>
                        <a:schemeClr val="tx1"/>
                      </a:solidFill>
                      <a:prstDash val="solid"/>
                      <a:round/>
                      <a:headEnd type="none" w="med" len="med"/>
                      <a:tailEnd type="none" w="med" len="med"/>
                    </a:lnB>
                  </a:tcPr>
                </a:tc>
                <a:tc>
                  <a:txBody>
                    <a:bodyPr/>
                    <a:lstStyle/>
                    <a:p>
                      <a:pPr algn="ctr"/>
                      <a:r>
                        <a:rPr lang="en-US" sz="1200" dirty="0"/>
                        <a:t>Note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5788590"/>
                  </a:ext>
                </a:extLst>
              </a:tr>
              <a:tr h="230524">
                <a:tc rowSpan="2">
                  <a:txBody>
                    <a:bodyPr/>
                    <a:lstStyle/>
                    <a:p>
                      <a:pPr algn="ctr"/>
                      <a:r>
                        <a:rPr lang="en-US"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algn="ctr"/>
                      <a:r>
                        <a:rPr lang="en-US" sz="1200" dirty="0"/>
                        <a:t>06/08/2022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algn="ctr"/>
                      <a:r>
                        <a:rPr lang="en-US" sz="1200" dirty="0"/>
                        <a:t>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6">
                  <a:txBody>
                    <a:bodyPr/>
                    <a:lstStyle/>
                    <a:p>
                      <a:pPr algn="ctr"/>
                      <a:endParaRPr lang="en-US" sz="1200" dirty="0"/>
                    </a:p>
                    <a:p>
                      <a:pPr algn="ctr"/>
                      <a:endParaRPr lang="en-US" sz="1200" dirty="0"/>
                    </a:p>
                    <a:p>
                      <a:pPr algn="ctr"/>
                      <a:endParaRPr lang="en-US" sz="1200" dirty="0"/>
                    </a:p>
                    <a:p>
                      <a:pPr algn="ctr"/>
                      <a:endParaRPr lang="en-US" sz="1200" dirty="0"/>
                    </a:p>
                    <a:p>
                      <a:pPr algn="ctr"/>
                      <a:r>
                        <a:rPr lang="en-US" sz="1200" dirty="0"/>
                        <a:t>G18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200" b="0" dirty="0"/>
                        <a:t>15:20 – 15:30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-78</a:t>
                      </a:r>
                      <a:r>
                        <a:rPr lang="en-US" sz="1200" baseline="30000" dirty="0"/>
                        <a:t>o</a:t>
                      </a:r>
                      <a:r>
                        <a:rPr lang="en-US" sz="1200" dirty="0"/>
                        <a:t> – -76</a:t>
                      </a:r>
                      <a:r>
                        <a:rPr lang="en-US" sz="1200" baseline="30000" dirty="0"/>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3876129318"/>
                  </a:ext>
                </a:extLst>
              </a:tr>
              <a:tr h="2305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b="0" dirty="0"/>
                        <a:t>16:40 – 16:50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32875427"/>
                  </a:ext>
                </a:extLst>
              </a:tr>
              <a:tr h="257031">
                <a:tc rowSpan="3">
                  <a:txBody>
                    <a:bodyPr/>
                    <a:lstStyle/>
                    <a:p>
                      <a:pPr algn="ctr"/>
                      <a:r>
                        <a:rPr lang="en-US"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3">
                  <a:txBody>
                    <a:bodyPr/>
                    <a:lstStyle/>
                    <a:p>
                      <a:pPr algn="ctr"/>
                      <a:r>
                        <a:rPr lang="en-US" sz="1200" dirty="0"/>
                        <a:t>07/06/2022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3">
                  <a:txBody>
                    <a:bodyPr/>
                    <a:lstStyle/>
                    <a:p>
                      <a:pPr algn="ctr"/>
                      <a:r>
                        <a:rPr lang="en-US" sz="1200" dirty="0"/>
                        <a:t>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algn="ctr"/>
                      <a:endParaRPr lang="en-US" sz="1200" dirty="0"/>
                    </a:p>
                  </a:txBody>
                  <a:tcPr/>
                </a:tc>
                <a:tc>
                  <a:txBody>
                    <a:bodyPr/>
                    <a:lstStyle/>
                    <a:p>
                      <a:pPr algn="ctr"/>
                      <a:r>
                        <a:rPr lang="en-US" sz="1200" b="0" dirty="0">
                          <a:solidFill>
                            <a:srgbClr val="FF0000"/>
                          </a:solidFill>
                        </a:rPr>
                        <a:t>14:00 – 14:10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algn="ctr"/>
                      <a:r>
                        <a:rPr lang="en-US" sz="1200" dirty="0">
                          <a:solidFill>
                            <a:srgbClr val="FF0000"/>
                          </a:solidFill>
                        </a:rPr>
                        <a:t>-97</a:t>
                      </a:r>
                      <a:r>
                        <a:rPr lang="en-US" sz="1200" baseline="30000" dirty="0">
                          <a:solidFill>
                            <a:srgbClr val="FF0000"/>
                          </a:solidFill>
                        </a:rPr>
                        <a:t>o</a:t>
                      </a:r>
                      <a:r>
                        <a:rPr lang="en-US" sz="1200" dirty="0">
                          <a:solidFill>
                            <a:srgbClr val="FF0000"/>
                          </a:solidFill>
                        </a:rPr>
                        <a:t> – -94</a:t>
                      </a:r>
                      <a:r>
                        <a:rPr lang="en-US" sz="1200" baseline="30000" dirty="0">
                          <a:solidFill>
                            <a:srgbClr val="FF000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MESO scans in the first iteration scans were misconducted on Earth instead of the Moon. No impact on this PLPT analysis</a:t>
                      </a: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3611885810"/>
                  </a:ext>
                </a:extLst>
              </a:tr>
              <a:tr h="28085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b="0" dirty="0">
                          <a:solidFill>
                            <a:srgbClr val="FF0000"/>
                          </a:solidFill>
                        </a:rPr>
                        <a:t>15:30 – 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50707894"/>
                  </a:ext>
                </a:extLst>
              </a:tr>
              <a:tr h="233664">
                <a:tc vMerge="1">
                  <a:txBody>
                    <a:bodyPr/>
                    <a:lstStyle/>
                    <a:p>
                      <a:pPr algn="ctr"/>
                      <a:endParaRPr lang="en-US" sz="1200" dirty="0"/>
                    </a:p>
                  </a:txBody>
                  <a:tcPr/>
                </a:tc>
                <a:tc vMerge="1">
                  <a:txBody>
                    <a:bodyPr/>
                    <a:lstStyle/>
                    <a:p>
                      <a:pPr algn="ctr"/>
                      <a:endParaRPr lang="en-US" sz="1200" dirty="0"/>
                    </a:p>
                  </a:txBody>
                  <a:tcPr/>
                </a:tc>
                <a:tc vMerge="1">
                  <a:txBody>
                    <a:bodyPr/>
                    <a:lstStyle/>
                    <a:p>
                      <a:pPr algn="ctr"/>
                      <a:endParaRPr lang="en-US" sz="1200" dirty="0"/>
                    </a:p>
                  </a:txBody>
                  <a:tcPr/>
                </a:tc>
                <a:tc vMerge="1">
                  <a:txBody>
                    <a:bodyPr/>
                    <a:lstStyle/>
                    <a:p>
                      <a:endParaRPr lang="en-US"/>
                    </a:p>
                  </a:txBody>
                  <a:tcPr/>
                </a:tc>
                <a:tc>
                  <a:txBody>
                    <a:bodyPr/>
                    <a:lstStyle/>
                    <a:p>
                      <a:pPr algn="ctr"/>
                      <a:r>
                        <a:rPr lang="en-US" sz="1200" b="0" dirty="0"/>
                        <a:t>02:00 – 02:10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algn="ctr"/>
                      <a:r>
                        <a:rPr lang="en-US" sz="1200"/>
                        <a:t>+82</a:t>
                      </a:r>
                      <a:r>
                        <a:rPr lang="en-US" sz="1200" baseline="30000"/>
                        <a:t>o</a:t>
                      </a:r>
                      <a:r>
                        <a:rPr lang="en-US" sz="1200"/>
                        <a:t> – +85</a:t>
                      </a:r>
                      <a:r>
                        <a:rPr lang="en-US" sz="1200" baseline="30000"/>
                        <a:t>o</a:t>
                      </a: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4218841688"/>
                  </a:ext>
                </a:extLst>
              </a:tr>
              <a:tr h="230524">
                <a:tc>
                  <a:txBody>
                    <a:bodyPr/>
                    <a:lstStyle/>
                    <a:p>
                      <a:pPr algn="ctr"/>
                      <a:r>
                        <a:rPr lang="en-US"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200" dirty="0"/>
                        <a:t>07/20/2022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200" dirty="0"/>
                        <a:t>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algn="ctr"/>
                      <a:endParaRPr lang="en-US" sz="1200" dirty="0"/>
                    </a:p>
                  </a:txBody>
                  <a:tcPr/>
                </a:tc>
                <a:tc>
                  <a:txBody>
                    <a:bodyPr/>
                    <a:lstStyle/>
                    <a:p>
                      <a:pPr algn="ctr"/>
                      <a:r>
                        <a:rPr lang="en-US" sz="1200" b="0" dirty="0"/>
                        <a:t>03:10 – 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+82</a:t>
                      </a:r>
                      <a:r>
                        <a:rPr lang="en-US" sz="1200" baseline="30000" dirty="0"/>
                        <a:t>o</a:t>
                      </a:r>
                      <a:r>
                        <a:rPr lang="en-US" sz="1200" dirty="0"/>
                        <a:t> – +85</a:t>
                      </a:r>
                      <a:r>
                        <a:rPr lang="en-US" sz="1200" baseline="30000" dirty="0"/>
                        <a:t>o</a:t>
                      </a:r>
                    </a:p>
                  </a:txBody>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aseline="30000" dirty="0"/>
                    </a:p>
                  </a:txBody>
                  <a:tcPr/>
                </a:tc>
                <a:extLst>
                  <a:ext uri="{0D108BD9-81ED-4DB2-BD59-A6C34878D82A}">
                    <a16:rowId xmlns:a16="http://schemas.microsoft.com/office/drawing/2014/main" val="1930680526"/>
                  </a:ext>
                </a:extLst>
              </a:tr>
              <a:tr h="230524">
                <a:tc rowSpan="2">
                  <a:txBody>
                    <a:bodyPr/>
                    <a:lstStyle/>
                    <a:p>
                      <a:pPr algn="ctr"/>
                      <a:r>
                        <a:rPr lang="en-US"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en-US" sz="1200" dirty="0"/>
                        <a:t>09/10/2022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en-US" sz="1200" dirty="0"/>
                        <a:t>VNIR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4">
                  <a:txBody>
                    <a:bodyPr/>
                    <a:lstStyle/>
                    <a:p>
                      <a:pPr algn="ctr"/>
                      <a:endParaRPr lang="en-US" sz="1200" dirty="0"/>
                    </a:p>
                    <a:p>
                      <a:pPr algn="ctr"/>
                      <a:r>
                        <a:rPr lang="en-US" sz="1200" dirty="0"/>
                        <a:t>G16/17/18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0" dirty="0">
                          <a:solidFill>
                            <a:srgbClr val="FF0000"/>
                          </a:solidFill>
                        </a:rPr>
                        <a:t>20:50 – 21:00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+6</a:t>
                      </a:r>
                      <a:r>
                        <a:rPr lang="en-US" sz="1200" baseline="30000" dirty="0">
                          <a:solidFill>
                            <a:srgbClr val="FF0000"/>
                          </a:solidFill>
                        </a:rPr>
                        <a:t>o</a:t>
                      </a:r>
                      <a:r>
                        <a:rPr lang="en-US" sz="1200" dirty="0">
                          <a:solidFill>
                            <a:srgbClr val="FF0000"/>
                          </a:solidFill>
                        </a:rPr>
                        <a:t> – +8</a:t>
                      </a:r>
                      <a:r>
                        <a:rPr lang="en-US" sz="1200" baseline="30000" dirty="0">
                          <a:solidFill>
                            <a:srgbClr val="FF000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9887732"/>
                  </a:ext>
                </a:extLst>
              </a:tr>
              <a:tr h="2305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b="0" dirty="0">
                          <a:solidFill>
                            <a:srgbClr val="FF0000"/>
                          </a:solidFill>
                        </a:rPr>
                        <a:t>22:10 – 22:20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92880883"/>
                  </a:ext>
                </a:extLst>
              </a:tr>
              <a:tr h="230524">
                <a:tc rowSpan="2">
                  <a:txBody>
                    <a:bodyPr/>
                    <a:lstStyle/>
                    <a:p>
                      <a:pPr algn="ctr"/>
                      <a:r>
                        <a:rPr lang="en-US"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en-US" sz="1200" dirty="0"/>
                        <a:t>09/11/2022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en-US" sz="1200" dirty="0"/>
                        <a:t>VIR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algn="ctr"/>
                      <a:endParaRPr lang="en-US" sz="1200" dirty="0"/>
                    </a:p>
                  </a:txBody>
                  <a:tcPr/>
                </a:tc>
                <a:tc>
                  <a:txBody>
                    <a:bodyPr/>
                    <a:lstStyle/>
                    <a:p>
                      <a:pPr algn="ctr"/>
                      <a:r>
                        <a:rPr lang="en-US" sz="1200" b="0" dirty="0"/>
                        <a:t>21:30 – 21:40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+18</a:t>
                      </a:r>
                      <a:r>
                        <a:rPr lang="en-US" sz="1200" baseline="30000" dirty="0"/>
                        <a:t>o</a:t>
                      </a:r>
                      <a:r>
                        <a:rPr lang="en-US" sz="1200" dirty="0"/>
                        <a:t> – +21</a:t>
                      </a:r>
                      <a:r>
                        <a:rPr lang="en-US" sz="1200" baseline="30000" dirty="0"/>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70760784"/>
                  </a:ext>
                </a:extLst>
              </a:tr>
              <a:tr h="2305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b="0" dirty="0"/>
                        <a:t>23:00 – 23:10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06105678"/>
                  </a:ext>
                </a:extLst>
              </a:tr>
            </a:tbl>
          </a:graphicData>
        </a:graphic>
      </p:graphicFrame>
    </p:spTree>
    <p:extLst>
      <p:ext uri="{BB962C8B-B14F-4D97-AF65-F5344CB8AC3E}">
        <p14:creationId xmlns:p14="http://schemas.microsoft.com/office/powerpoint/2010/main" val="21336491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D126-FF2F-4A34-A0DF-23030B9586BB}"/>
              </a:ext>
            </a:extLst>
          </p:cNvPr>
          <p:cNvSpPr>
            <a:spLocks noGrp="1"/>
          </p:cNvSpPr>
          <p:nvPr>
            <p:ph type="title"/>
          </p:nvPr>
        </p:nvSpPr>
        <p:spPr/>
        <p:txBody>
          <a:bodyPr>
            <a:noAutofit/>
          </a:bodyPr>
          <a:lstStyle/>
          <a:p>
            <a:r>
              <a:rPr lang="en-US" dirty="0"/>
              <a:t>Data Collection Validation</a:t>
            </a:r>
          </a:p>
        </p:txBody>
      </p:sp>
      <p:sp>
        <p:nvSpPr>
          <p:cNvPr id="4" name="Date Placeholder 3">
            <a:extLst>
              <a:ext uri="{FF2B5EF4-FFF2-40B4-BE49-F238E27FC236}">
                <a16:creationId xmlns:a16="http://schemas.microsoft.com/office/drawing/2014/main" id="{8E396CB1-6B02-4F9A-9046-948DF77D3D68}"/>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9A691632-413F-40CD-85C7-4D3898251856}"/>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EFEC5DE8-949D-48C9-9BDB-DAA2172FD4D9}"/>
              </a:ext>
            </a:extLst>
          </p:cNvPr>
          <p:cNvSpPr>
            <a:spLocks noGrp="1"/>
          </p:cNvSpPr>
          <p:nvPr>
            <p:ph type="sldNum" sz="quarter" idx="4"/>
          </p:nvPr>
        </p:nvSpPr>
        <p:spPr/>
        <p:txBody>
          <a:bodyPr/>
          <a:lstStyle/>
          <a:p>
            <a:fld id="{24AD0344-B142-42FF-A24F-67F68BAAC27D}" type="slidenum">
              <a:rPr lang="en-US" smtClean="0"/>
              <a:pPr/>
              <a:t>82</a:t>
            </a:fld>
            <a:endParaRPr lang="en-US" dirty="0"/>
          </a:p>
        </p:txBody>
      </p:sp>
      <p:sp>
        <p:nvSpPr>
          <p:cNvPr id="7" name="Text Placeholder 2">
            <a:extLst>
              <a:ext uri="{FF2B5EF4-FFF2-40B4-BE49-F238E27FC236}">
                <a16:creationId xmlns:a16="http://schemas.microsoft.com/office/drawing/2014/main" id="{593F32B0-F060-4386-AC36-77AFE39071A3}"/>
              </a:ext>
            </a:extLst>
          </p:cNvPr>
          <p:cNvSpPr txBox="1">
            <a:spLocks/>
          </p:cNvSpPr>
          <p:nvPr/>
        </p:nvSpPr>
        <p:spPr>
          <a:xfrm>
            <a:off x="342900" y="1099288"/>
            <a:ext cx="6399544" cy="30675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Lunar NSS data were collected successfully.</a:t>
            </a:r>
          </a:p>
          <a:p>
            <a:r>
              <a:rPr lang="en-US"/>
              <a:t>IR bands</a:t>
            </a:r>
          </a:p>
          <a:p>
            <a:pPr lvl="1"/>
            <a:r>
              <a:rPr lang="en-US"/>
              <a:t>All the IR detectors scan across the unsaturated lunar surface</a:t>
            </a:r>
          </a:p>
          <a:p>
            <a:pPr lvl="1"/>
            <a:r>
              <a:rPr lang="en-US"/>
              <a:t>First lunar NSS for IR bands</a:t>
            </a:r>
          </a:p>
          <a:p>
            <a:r>
              <a:rPr lang="en-US"/>
              <a:t>VNIR bands</a:t>
            </a:r>
          </a:p>
          <a:p>
            <a:pPr lvl="1"/>
            <a:r>
              <a:rPr lang="en-US"/>
              <a:t>Bright moon with small absolute phase angle</a:t>
            </a:r>
            <a:endParaRPr lang="en-US" dirty="0"/>
          </a:p>
        </p:txBody>
      </p:sp>
      <p:pic>
        <p:nvPicPr>
          <p:cNvPr id="8" name="Picture 7">
            <a:extLst>
              <a:ext uri="{FF2B5EF4-FFF2-40B4-BE49-F238E27FC236}">
                <a16:creationId xmlns:a16="http://schemas.microsoft.com/office/drawing/2014/main" id="{2A5FA97B-E46F-4497-93D7-E563E57D699B}"/>
              </a:ext>
            </a:extLst>
          </p:cNvPr>
          <p:cNvPicPr>
            <a:picLocks noChangeAspect="1"/>
          </p:cNvPicPr>
          <p:nvPr/>
        </p:nvPicPr>
        <p:blipFill>
          <a:blip r:embed="rId2"/>
          <a:stretch>
            <a:fillRect/>
          </a:stretch>
        </p:blipFill>
        <p:spPr>
          <a:xfrm>
            <a:off x="8230316" y="1121755"/>
            <a:ext cx="3358469" cy="3022622"/>
          </a:xfrm>
          <a:prstGeom prst="rect">
            <a:avLst/>
          </a:prstGeom>
        </p:spPr>
      </p:pic>
      <p:pic>
        <p:nvPicPr>
          <p:cNvPr id="9" name="Picture 8">
            <a:extLst>
              <a:ext uri="{FF2B5EF4-FFF2-40B4-BE49-F238E27FC236}">
                <a16:creationId xmlns:a16="http://schemas.microsoft.com/office/drawing/2014/main" id="{94A4A5A3-C8F3-4815-AA17-E3280B0D50CC}"/>
              </a:ext>
            </a:extLst>
          </p:cNvPr>
          <p:cNvPicPr>
            <a:picLocks noChangeAspect="1"/>
          </p:cNvPicPr>
          <p:nvPr/>
        </p:nvPicPr>
        <p:blipFill>
          <a:blip r:embed="rId3"/>
          <a:stretch>
            <a:fillRect/>
          </a:stretch>
        </p:blipFill>
        <p:spPr>
          <a:xfrm>
            <a:off x="1693135" y="4510019"/>
            <a:ext cx="4279070" cy="996829"/>
          </a:xfrm>
          <a:prstGeom prst="rect">
            <a:avLst/>
          </a:prstGeom>
        </p:spPr>
      </p:pic>
      <p:pic>
        <p:nvPicPr>
          <p:cNvPr id="10" name="Picture 9">
            <a:extLst>
              <a:ext uri="{FF2B5EF4-FFF2-40B4-BE49-F238E27FC236}">
                <a16:creationId xmlns:a16="http://schemas.microsoft.com/office/drawing/2014/main" id="{97740720-A906-4CC6-B61A-DB1742D6DEFB}"/>
              </a:ext>
            </a:extLst>
          </p:cNvPr>
          <p:cNvPicPr>
            <a:picLocks noChangeAspect="1"/>
          </p:cNvPicPr>
          <p:nvPr/>
        </p:nvPicPr>
        <p:blipFill>
          <a:blip r:embed="rId4"/>
          <a:stretch>
            <a:fillRect/>
          </a:stretch>
        </p:blipFill>
        <p:spPr>
          <a:xfrm>
            <a:off x="7048500" y="4343400"/>
            <a:ext cx="4540285" cy="1163448"/>
          </a:xfrm>
          <a:prstGeom prst="rect">
            <a:avLst/>
          </a:prstGeom>
        </p:spPr>
      </p:pic>
      <p:sp>
        <p:nvSpPr>
          <p:cNvPr id="11" name="TextBox 10">
            <a:extLst>
              <a:ext uri="{FF2B5EF4-FFF2-40B4-BE49-F238E27FC236}">
                <a16:creationId xmlns:a16="http://schemas.microsoft.com/office/drawing/2014/main" id="{351F7154-1451-4FA3-93A1-03C621624F93}"/>
              </a:ext>
            </a:extLst>
          </p:cNvPr>
          <p:cNvSpPr txBox="1"/>
          <p:nvPr/>
        </p:nvSpPr>
        <p:spPr>
          <a:xfrm>
            <a:off x="2844474" y="5736245"/>
            <a:ext cx="1707199" cy="369332"/>
          </a:xfrm>
          <a:prstGeom prst="rect">
            <a:avLst/>
          </a:prstGeom>
          <a:noFill/>
        </p:spPr>
        <p:txBody>
          <a:bodyPr wrap="none" rtlCol="0">
            <a:spAutoFit/>
          </a:bodyPr>
          <a:lstStyle/>
          <a:p>
            <a:r>
              <a:rPr lang="en-US" dirty="0"/>
              <a:t>B07 lunar image</a:t>
            </a:r>
          </a:p>
        </p:txBody>
      </p:sp>
      <p:sp>
        <p:nvSpPr>
          <p:cNvPr id="12" name="TextBox 11">
            <a:extLst>
              <a:ext uri="{FF2B5EF4-FFF2-40B4-BE49-F238E27FC236}">
                <a16:creationId xmlns:a16="http://schemas.microsoft.com/office/drawing/2014/main" id="{E1ABAD29-9B46-4746-8A7D-A40FC4EBDF9C}"/>
              </a:ext>
            </a:extLst>
          </p:cNvPr>
          <p:cNvSpPr txBox="1"/>
          <p:nvPr/>
        </p:nvSpPr>
        <p:spPr>
          <a:xfrm>
            <a:off x="8069245" y="5736245"/>
            <a:ext cx="2120773" cy="369332"/>
          </a:xfrm>
          <a:prstGeom prst="rect">
            <a:avLst/>
          </a:prstGeom>
          <a:noFill/>
        </p:spPr>
        <p:txBody>
          <a:bodyPr wrap="none" rtlCol="0">
            <a:spAutoFit/>
          </a:bodyPr>
          <a:lstStyle/>
          <a:p>
            <a:r>
              <a:rPr lang="en-US" dirty="0"/>
              <a:t>B07 lunar NSS image</a:t>
            </a:r>
          </a:p>
        </p:txBody>
      </p:sp>
    </p:spTree>
    <p:extLst>
      <p:ext uri="{BB962C8B-B14F-4D97-AF65-F5344CB8AC3E}">
        <p14:creationId xmlns:p14="http://schemas.microsoft.com/office/powerpoint/2010/main" val="749697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01E5-BC44-4E66-8B3E-779F58FA4E77}"/>
              </a:ext>
            </a:extLst>
          </p:cNvPr>
          <p:cNvSpPr>
            <a:spLocks noGrp="1"/>
          </p:cNvSpPr>
          <p:nvPr>
            <p:ph type="title"/>
          </p:nvPr>
        </p:nvSpPr>
        <p:spPr/>
        <p:txBody>
          <a:bodyPr>
            <a:normAutofit fontScale="90000"/>
          </a:bodyPr>
          <a:lstStyle/>
          <a:p>
            <a:r>
              <a:rPr lang="en-US" dirty="0"/>
              <a:t>Tool Validations</a:t>
            </a:r>
          </a:p>
        </p:txBody>
      </p:sp>
      <p:sp>
        <p:nvSpPr>
          <p:cNvPr id="3" name="Content Placeholder 2">
            <a:extLst>
              <a:ext uri="{FF2B5EF4-FFF2-40B4-BE49-F238E27FC236}">
                <a16:creationId xmlns:a16="http://schemas.microsoft.com/office/drawing/2014/main" id="{CC108414-C219-4B5F-A1E8-206186442AB4}"/>
              </a:ext>
            </a:extLst>
          </p:cNvPr>
          <p:cNvSpPr>
            <a:spLocks noGrp="1"/>
          </p:cNvSpPr>
          <p:nvPr>
            <p:ph idx="1"/>
          </p:nvPr>
        </p:nvSpPr>
        <p:spPr>
          <a:xfrm>
            <a:off x="609601" y="1066800"/>
            <a:ext cx="11051176" cy="1162208"/>
          </a:xfrm>
        </p:spPr>
        <p:txBody>
          <a:bodyPr/>
          <a:lstStyle/>
          <a:p>
            <a:r>
              <a:rPr lang="en-US" sz="1800" dirty="0"/>
              <a:t>GRATDAT v1.19 with the </a:t>
            </a:r>
            <a:r>
              <a:rPr lang="en-US" sz="1800" dirty="0" err="1"/>
              <a:t>CalINR</a:t>
            </a:r>
            <a:r>
              <a:rPr lang="en-US" sz="1800" dirty="0"/>
              <a:t> LUTs received in July 2023</a:t>
            </a:r>
          </a:p>
          <a:p>
            <a:r>
              <a:rPr lang="en-US" sz="1800" dirty="0"/>
              <a:t>Test data: lunar MESO images collected on 07/09/2023</a:t>
            </a:r>
          </a:p>
          <a:p>
            <a:r>
              <a:rPr lang="en-US" sz="1800" dirty="0"/>
              <a:t>Acronyms: GPA for Ground Processing Algorithm, CWG for the in-house package</a:t>
            </a:r>
            <a:endParaRPr lang="en-US" sz="2400" dirty="0"/>
          </a:p>
        </p:txBody>
      </p:sp>
      <p:sp>
        <p:nvSpPr>
          <p:cNvPr id="4" name="Date Placeholder 3">
            <a:extLst>
              <a:ext uri="{FF2B5EF4-FFF2-40B4-BE49-F238E27FC236}">
                <a16:creationId xmlns:a16="http://schemas.microsoft.com/office/drawing/2014/main" id="{DCDE4413-3E84-44A2-B0A5-B09C8850C4EE}"/>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6EE76561-9009-4FA3-893D-87BDF4BCEFC1}"/>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BD9F8E3F-B78D-4759-A510-D73865330D8C}"/>
              </a:ext>
            </a:extLst>
          </p:cNvPr>
          <p:cNvSpPr>
            <a:spLocks noGrp="1"/>
          </p:cNvSpPr>
          <p:nvPr>
            <p:ph type="sldNum" sz="quarter" idx="4"/>
          </p:nvPr>
        </p:nvSpPr>
        <p:spPr/>
        <p:txBody>
          <a:bodyPr/>
          <a:lstStyle/>
          <a:p>
            <a:fld id="{9D60F4D7-1FAC-41F5-8B13-40B192A29539}" type="slidenum">
              <a:rPr lang="en-US" altLang="en-US" smtClean="0"/>
              <a:pPr/>
              <a:t>83</a:t>
            </a:fld>
            <a:endParaRPr lang="en-US" altLang="en-US" dirty="0"/>
          </a:p>
        </p:txBody>
      </p:sp>
      <p:pic>
        <p:nvPicPr>
          <p:cNvPr id="8" name="Picture 7">
            <a:extLst>
              <a:ext uri="{FF2B5EF4-FFF2-40B4-BE49-F238E27FC236}">
                <a16:creationId xmlns:a16="http://schemas.microsoft.com/office/drawing/2014/main" id="{3C335494-6897-4665-9FE5-F35DD7CE2C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223" y="2640051"/>
            <a:ext cx="5562600" cy="1291882"/>
          </a:xfrm>
          <a:prstGeom prst="rect">
            <a:avLst/>
          </a:prstGeom>
        </p:spPr>
      </p:pic>
      <p:pic>
        <p:nvPicPr>
          <p:cNvPr id="10" name="Picture 9">
            <a:extLst>
              <a:ext uri="{FF2B5EF4-FFF2-40B4-BE49-F238E27FC236}">
                <a16:creationId xmlns:a16="http://schemas.microsoft.com/office/drawing/2014/main" id="{8DB3E6AD-984D-43ED-84E4-C45C7C8F4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2430486"/>
            <a:ext cx="4946914" cy="1645923"/>
          </a:xfrm>
          <a:prstGeom prst="rect">
            <a:avLst/>
          </a:prstGeom>
        </p:spPr>
      </p:pic>
      <p:pic>
        <p:nvPicPr>
          <p:cNvPr id="12" name="Picture 11">
            <a:extLst>
              <a:ext uri="{FF2B5EF4-FFF2-40B4-BE49-F238E27FC236}">
                <a16:creationId xmlns:a16="http://schemas.microsoft.com/office/drawing/2014/main" id="{681DAD2C-111F-4A39-97FF-E79B93EDE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59" y="4211330"/>
            <a:ext cx="3645565" cy="2187339"/>
          </a:xfrm>
          <a:prstGeom prst="rect">
            <a:avLst/>
          </a:prstGeom>
        </p:spPr>
      </p:pic>
      <p:pic>
        <p:nvPicPr>
          <p:cNvPr id="14" name="Picture 13">
            <a:extLst>
              <a:ext uri="{FF2B5EF4-FFF2-40B4-BE49-F238E27FC236}">
                <a16:creationId xmlns:a16="http://schemas.microsoft.com/office/drawing/2014/main" id="{D1FF02EA-90BE-4BFE-BD6A-62E602947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3251" y="4211330"/>
            <a:ext cx="3385486" cy="2176384"/>
          </a:xfrm>
          <a:prstGeom prst="rect">
            <a:avLst/>
          </a:prstGeom>
        </p:spPr>
      </p:pic>
      <p:sp>
        <p:nvSpPr>
          <p:cNvPr id="16" name="TextBox 15">
            <a:extLst>
              <a:ext uri="{FF2B5EF4-FFF2-40B4-BE49-F238E27FC236}">
                <a16:creationId xmlns:a16="http://schemas.microsoft.com/office/drawing/2014/main" id="{93D5331D-77F0-4C15-9798-4FC974725BAF}"/>
              </a:ext>
            </a:extLst>
          </p:cNvPr>
          <p:cNvSpPr txBox="1"/>
          <p:nvPr/>
        </p:nvSpPr>
        <p:spPr>
          <a:xfrm>
            <a:off x="1714500" y="4512416"/>
            <a:ext cx="1786323" cy="369332"/>
          </a:xfrm>
          <a:prstGeom prst="rect">
            <a:avLst/>
          </a:prstGeom>
          <a:noFill/>
        </p:spPr>
        <p:txBody>
          <a:bodyPr wrap="none" rtlCol="0">
            <a:spAutoFit/>
          </a:bodyPr>
          <a:lstStyle/>
          <a:p>
            <a:r>
              <a:rPr lang="en-US" dirty="0"/>
              <a:t>GRATDAT vs. GPA</a:t>
            </a:r>
          </a:p>
        </p:txBody>
      </p:sp>
      <p:sp>
        <p:nvSpPr>
          <p:cNvPr id="17" name="Rectangle 16">
            <a:extLst>
              <a:ext uri="{FF2B5EF4-FFF2-40B4-BE49-F238E27FC236}">
                <a16:creationId xmlns:a16="http://schemas.microsoft.com/office/drawing/2014/main" id="{3A13E92B-2C85-41B2-931D-3090BABF3F1B}"/>
              </a:ext>
            </a:extLst>
          </p:cNvPr>
          <p:cNvSpPr/>
          <p:nvPr/>
        </p:nvSpPr>
        <p:spPr>
          <a:xfrm>
            <a:off x="5027738" y="4454017"/>
            <a:ext cx="1393651" cy="369332"/>
          </a:xfrm>
          <a:prstGeom prst="rect">
            <a:avLst/>
          </a:prstGeom>
        </p:spPr>
        <p:txBody>
          <a:bodyPr wrap="none">
            <a:spAutoFit/>
          </a:bodyPr>
          <a:lstStyle/>
          <a:p>
            <a:r>
              <a:rPr lang="en-US" dirty="0"/>
              <a:t>CWG vs. GPA</a:t>
            </a:r>
          </a:p>
        </p:txBody>
      </p:sp>
      <p:sp>
        <p:nvSpPr>
          <p:cNvPr id="18" name="TextBox 17">
            <a:extLst>
              <a:ext uri="{FF2B5EF4-FFF2-40B4-BE49-F238E27FC236}">
                <a16:creationId xmlns:a16="http://schemas.microsoft.com/office/drawing/2014/main" id="{76A01679-1E1C-4F82-B9F4-09E3B8CA69CB}"/>
              </a:ext>
            </a:extLst>
          </p:cNvPr>
          <p:cNvSpPr txBox="1"/>
          <p:nvPr/>
        </p:nvSpPr>
        <p:spPr>
          <a:xfrm>
            <a:off x="7962901" y="4558582"/>
            <a:ext cx="35433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Radiance difference to GPA is &lt;0.005%  for both GRATDAT and CWG images</a:t>
            </a:r>
          </a:p>
        </p:txBody>
      </p:sp>
    </p:spTree>
    <p:extLst>
      <p:ext uri="{BB962C8B-B14F-4D97-AF65-F5344CB8AC3E}">
        <p14:creationId xmlns:p14="http://schemas.microsoft.com/office/powerpoint/2010/main" val="32136367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76CD-B74F-48B4-BB6C-930ECEB8246B}"/>
              </a:ext>
            </a:extLst>
          </p:cNvPr>
          <p:cNvSpPr>
            <a:spLocks noGrp="1"/>
          </p:cNvSpPr>
          <p:nvPr>
            <p:ph type="title"/>
          </p:nvPr>
        </p:nvSpPr>
        <p:spPr/>
        <p:txBody>
          <a:bodyPr>
            <a:normAutofit fontScale="90000"/>
          </a:bodyPr>
          <a:lstStyle/>
          <a:p>
            <a:r>
              <a:rPr lang="en-US" dirty="0"/>
              <a:t>Detector-to-Detector Response Variation</a:t>
            </a:r>
          </a:p>
        </p:txBody>
      </p:sp>
      <p:pic>
        <p:nvPicPr>
          <p:cNvPr id="8" name="Content Placeholder 7">
            <a:extLst>
              <a:ext uri="{FF2B5EF4-FFF2-40B4-BE49-F238E27FC236}">
                <a16:creationId xmlns:a16="http://schemas.microsoft.com/office/drawing/2014/main" id="{5D10C077-DAA5-4701-9A5D-7212F7ABB9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1" y="1472055"/>
            <a:ext cx="6314616" cy="1797755"/>
          </a:xfrm>
        </p:spPr>
      </p:pic>
      <p:sp>
        <p:nvSpPr>
          <p:cNvPr id="4" name="Date Placeholder 3">
            <a:extLst>
              <a:ext uri="{FF2B5EF4-FFF2-40B4-BE49-F238E27FC236}">
                <a16:creationId xmlns:a16="http://schemas.microsoft.com/office/drawing/2014/main" id="{6DAEA822-4352-4F0A-B2FA-26B16651D3EB}"/>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C9812AEC-B465-4E49-9E8F-DF2C1467A9F9}"/>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A21FC53-0F22-4F1F-88A5-ABC98C4263DB}"/>
              </a:ext>
            </a:extLst>
          </p:cNvPr>
          <p:cNvSpPr>
            <a:spLocks noGrp="1"/>
          </p:cNvSpPr>
          <p:nvPr>
            <p:ph type="sldNum" sz="quarter" idx="4"/>
          </p:nvPr>
        </p:nvSpPr>
        <p:spPr/>
        <p:txBody>
          <a:bodyPr/>
          <a:lstStyle/>
          <a:p>
            <a:fld id="{9D60F4D7-1FAC-41F5-8B13-40B192A29539}" type="slidenum">
              <a:rPr lang="en-US" altLang="en-US" smtClean="0"/>
              <a:pPr/>
              <a:t>84</a:t>
            </a:fld>
            <a:endParaRPr lang="en-US" altLang="en-US" dirty="0"/>
          </a:p>
        </p:txBody>
      </p:sp>
      <p:sp>
        <p:nvSpPr>
          <p:cNvPr id="15" name="Right Brace 14">
            <a:extLst>
              <a:ext uri="{FF2B5EF4-FFF2-40B4-BE49-F238E27FC236}">
                <a16:creationId xmlns:a16="http://schemas.microsoft.com/office/drawing/2014/main" id="{56807FB6-DBC9-46E1-A91B-3078B47A92FA}"/>
              </a:ext>
            </a:extLst>
          </p:cNvPr>
          <p:cNvSpPr/>
          <p:nvPr/>
        </p:nvSpPr>
        <p:spPr>
          <a:xfrm rot="16200000">
            <a:off x="4596306" y="403797"/>
            <a:ext cx="408588" cy="1600200"/>
          </a:xfrm>
          <a:prstGeom prst="rightBrace">
            <a:avLst>
              <a:gd name="adj1" fmla="val 3710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3D7F3B04-8318-42D2-A396-4C65BB3D4256}"/>
              </a:ext>
            </a:extLst>
          </p:cNvPr>
          <p:cNvSpPr txBox="1"/>
          <p:nvPr/>
        </p:nvSpPr>
        <p:spPr>
          <a:xfrm>
            <a:off x="4610100" y="610176"/>
            <a:ext cx="723275" cy="369332"/>
          </a:xfrm>
          <a:prstGeom prst="rect">
            <a:avLst/>
          </a:prstGeom>
          <a:noFill/>
        </p:spPr>
        <p:txBody>
          <a:bodyPr wrap="none" rtlCol="0">
            <a:spAutoFit/>
          </a:bodyPr>
          <a:lstStyle/>
          <a:p>
            <a:r>
              <a:rPr lang="en-US" dirty="0"/>
              <a:t>width</a:t>
            </a:r>
          </a:p>
        </p:txBody>
      </p:sp>
      <p:cxnSp>
        <p:nvCxnSpPr>
          <p:cNvPr id="19" name="Straight Arrow Connector 18">
            <a:extLst>
              <a:ext uri="{FF2B5EF4-FFF2-40B4-BE49-F238E27FC236}">
                <a16:creationId xmlns:a16="http://schemas.microsoft.com/office/drawing/2014/main" id="{FE9910D8-B406-4190-9407-C7DC95773842}"/>
              </a:ext>
            </a:extLst>
          </p:cNvPr>
          <p:cNvCxnSpPr/>
          <p:nvPr/>
        </p:nvCxnSpPr>
        <p:spPr>
          <a:xfrm>
            <a:off x="3657600" y="1104900"/>
            <a:ext cx="266700" cy="303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5BBAD09-38EA-43DA-ACA0-6D3ED5A3981B}"/>
              </a:ext>
            </a:extLst>
          </p:cNvPr>
          <p:cNvSpPr txBox="1"/>
          <p:nvPr/>
        </p:nvSpPr>
        <p:spPr>
          <a:xfrm>
            <a:off x="3314700" y="922733"/>
            <a:ext cx="401072" cy="369332"/>
          </a:xfrm>
          <a:prstGeom prst="rect">
            <a:avLst/>
          </a:prstGeom>
          <a:noFill/>
        </p:spPr>
        <p:txBody>
          <a:bodyPr wrap="none" rtlCol="0">
            <a:spAutoFit/>
          </a:bodyPr>
          <a:lstStyle/>
          <a:p>
            <a:r>
              <a:rPr lang="en-US" dirty="0"/>
              <a:t>x0</a:t>
            </a:r>
          </a:p>
        </p:txBody>
      </p:sp>
      <p:cxnSp>
        <p:nvCxnSpPr>
          <p:cNvPr id="21" name="Straight Arrow Connector 20">
            <a:extLst>
              <a:ext uri="{FF2B5EF4-FFF2-40B4-BE49-F238E27FC236}">
                <a16:creationId xmlns:a16="http://schemas.microsoft.com/office/drawing/2014/main" id="{994D3B07-E81F-4A49-A6BC-C6764EED3014}"/>
              </a:ext>
            </a:extLst>
          </p:cNvPr>
          <p:cNvCxnSpPr>
            <a:cxnSpLocks/>
          </p:cNvCxnSpPr>
          <p:nvPr/>
        </p:nvCxnSpPr>
        <p:spPr>
          <a:xfrm flipH="1">
            <a:off x="5676900" y="1245687"/>
            <a:ext cx="224127" cy="1729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E0CC28F-9C55-4BFD-89C1-82F9F0EB0356}"/>
              </a:ext>
            </a:extLst>
          </p:cNvPr>
          <p:cNvSpPr txBox="1"/>
          <p:nvPr/>
        </p:nvSpPr>
        <p:spPr>
          <a:xfrm>
            <a:off x="5820534" y="925616"/>
            <a:ext cx="401072" cy="369332"/>
          </a:xfrm>
          <a:prstGeom prst="rect">
            <a:avLst/>
          </a:prstGeom>
          <a:noFill/>
        </p:spPr>
        <p:txBody>
          <a:bodyPr wrap="none" rtlCol="0">
            <a:spAutoFit/>
          </a:bodyPr>
          <a:lstStyle/>
          <a:p>
            <a:r>
              <a:rPr lang="en-US" dirty="0"/>
              <a:t>x1</a:t>
            </a:r>
          </a:p>
        </p:txBody>
      </p:sp>
      <p:cxnSp>
        <p:nvCxnSpPr>
          <p:cNvPr id="25" name="Straight Connector 24">
            <a:extLst>
              <a:ext uri="{FF2B5EF4-FFF2-40B4-BE49-F238E27FC236}">
                <a16:creationId xmlns:a16="http://schemas.microsoft.com/office/drawing/2014/main" id="{AAE68676-6BE1-4076-8B14-C107A41651EC}"/>
              </a:ext>
            </a:extLst>
          </p:cNvPr>
          <p:cNvCxnSpPr>
            <a:cxnSpLocks/>
            <a:endCxn id="15" idx="0"/>
          </p:cNvCxnSpPr>
          <p:nvPr/>
        </p:nvCxnSpPr>
        <p:spPr>
          <a:xfrm flipV="1">
            <a:off x="1981200" y="1408191"/>
            <a:ext cx="2019300" cy="192548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A1E6D52-9267-44FA-B0E4-2D1D2B5B325A}"/>
              </a:ext>
            </a:extLst>
          </p:cNvPr>
          <p:cNvCxnSpPr/>
          <p:nvPr/>
        </p:nvCxnSpPr>
        <p:spPr>
          <a:xfrm flipV="1">
            <a:off x="3581400" y="1446555"/>
            <a:ext cx="2019300" cy="1925483"/>
          </a:xfrm>
          <a:prstGeom prst="line">
            <a:avLst/>
          </a:prstGeom>
          <a:ln>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47ECD225-4E8C-4C82-BEA6-D20B5B8C02DD}"/>
                  </a:ext>
                </a:extLst>
              </p:cNvPr>
              <p:cNvSpPr/>
              <p:nvPr/>
            </p:nvSpPr>
            <p:spPr>
              <a:xfrm>
                <a:off x="571501" y="3359175"/>
                <a:ext cx="2846677" cy="8707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𝑠𝑢𝑚</m:t>
                      </m:r>
                      <m:r>
                        <m:rPr>
                          <m:lit/>
                        </m:rPr>
                        <a:rPr lang="en-US" i="0">
                          <a:latin typeface="Cambria Math" panose="02040503050406030204" pitchFamily="18" charset="0"/>
                        </a:rPr>
                        <m:t>_</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𝑖𝑐𝑜𝑙</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𝑥𝑖</m:t>
                          </m:r>
                          <m:r>
                            <a:rPr lang="en-US" i="0">
                              <a:latin typeface="Cambria Math" panose="02040503050406030204" pitchFamily="18" charset="0"/>
                            </a:rPr>
                            <m:t>=</m:t>
                          </m:r>
                          <m:r>
                            <a:rPr lang="en-US" i="1">
                              <a:latin typeface="Cambria Math" panose="02040503050406030204" pitchFamily="18" charset="0"/>
                            </a:rPr>
                            <m:t>𝑥</m:t>
                          </m:r>
                          <m:r>
                            <a:rPr lang="en-US" i="0">
                              <a:latin typeface="Cambria Math" panose="02040503050406030204" pitchFamily="18" charset="0"/>
                            </a:rPr>
                            <m:t>0</m:t>
                          </m:r>
                        </m:sub>
                        <m:sup>
                          <m:r>
                            <a:rPr lang="en-US" i="1">
                              <a:latin typeface="Cambria Math" panose="02040503050406030204" pitchFamily="18" charset="0"/>
                            </a:rPr>
                            <m:t>𝑥</m:t>
                          </m:r>
                          <m:r>
                            <a:rPr lang="en-US" i="0">
                              <a:latin typeface="Cambria Math" panose="02040503050406030204" pitchFamily="18" charset="0"/>
                            </a:rPr>
                            <m:t>1</m:t>
                          </m:r>
                        </m:sup>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𝑥𝑖</m:t>
                              </m:r>
                              <m:r>
                                <a:rPr lang="en-US" i="0">
                                  <a:latin typeface="Cambria Math" panose="02040503050406030204" pitchFamily="18" charset="0"/>
                                </a:rPr>
                                <m:t>, </m:t>
                              </m:r>
                              <m:r>
                                <a:rPr lang="en-US" i="1">
                                  <a:latin typeface="Cambria Math" panose="02040503050406030204" pitchFamily="18" charset="0"/>
                                </a:rPr>
                                <m:t>𝑖𝑐𝑜𝑙</m:t>
                              </m:r>
                            </m:sub>
                          </m:sSub>
                        </m:e>
                      </m:nary>
                    </m:oMath>
                  </m:oMathPara>
                </a14:m>
                <a:endParaRPr lang="en-US" dirty="0"/>
              </a:p>
            </p:txBody>
          </p:sp>
        </mc:Choice>
        <mc:Fallback xmlns="">
          <p:sp>
            <p:nvSpPr>
              <p:cNvPr id="28" name="Rectangle 27">
                <a:extLst>
                  <a:ext uri="{FF2B5EF4-FFF2-40B4-BE49-F238E27FC236}">
                    <a16:creationId xmlns:a16="http://schemas.microsoft.com/office/drawing/2014/main" id="{47ECD225-4E8C-4C82-BEA6-D20B5B8C02DD}"/>
                  </a:ext>
                </a:extLst>
              </p:cNvPr>
              <p:cNvSpPr>
                <a:spLocks noRot="1" noChangeAspect="1" noMove="1" noResize="1" noEditPoints="1" noAdjustHandles="1" noChangeArrowheads="1" noChangeShapeType="1" noTextEdit="1"/>
              </p:cNvSpPr>
              <p:nvPr/>
            </p:nvSpPr>
            <p:spPr>
              <a:xfrm>
                <a:off x="571501" y="3359175"/>
                <a:ext cx="2846677" cy="8707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D19DE8DD-4E00-4F78-979F-06C9F2641063}"/>
                  </a:ext>
                </a:extLst>
              </p:cNvPr>
              <p:cNvSpPr/>
              <p:nvPr/>
            </p:nvSpPr>
            <p:spPr>
              <a:xfrm>
                <a:off x="579121" y="4315575"/>
                <a:ext cx="3641958" cy="7044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𝑁𝑜𝑟𝑚</m:t>
                          </m:r>
                          <m:r>
                            <m:rPr>
                              <m:lit/>
                            </m:rPr>
                            <a:rPr lang="en-US" i="0">
                              <a:latin typeface="Cambria Math" panose="02040503050406030204" pitchFamily="18" charset="0"/>
                            </a:rPr>
                            <m:t>_</m:t>
                          </m:r>
                          <m:r>
                            <a:rPr lang="en-US" i="1">
                              <a:latin typeface="Cambria Math" panose="02040503050406030204" pitchFamily="18" charset="0"/>
                            </a:rPr>
                            <m:t>𝑅𝑎𝑑</m:t>
                          </m:r>
                        </m:e>
                        <m:sub>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𝑠𝑢𝑚</m:t>
                          </m:r>
                          <m:r>
                            <m:rPr>
                              <m:lit/>
                            </m:rPr>
                            <a:rPr lang="en-US" i="0">
                              <a:latin typeface="Cambria Math" panose="02040503050406030204" pitchFamily="18" charset="0"/>
                            </a:rPr>
                            <m:t>_</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𝑖𝑐𝑜𝑙</m:t>
                              </m:r>
                            </m:sub>
                          </m:sSub>
                        </m:num>
                        <m:den>
                          <m:d>
                            <m:dPr>
                              <m:begChr m:val=""/>
                              <m:ctrlPr>
                                <a:rPr lang="en-US" i="1">
                                  <a:latin typeface="Cambria Math" panose="02040503050406030204" pitchFamily="18" charset="0"/>
                                </a:rPr>
                              </m:ctrlPr>
                            </m:dPr>
                            <m:e>
                              <m:r>
                                <a:rPr lang="en-US" i="1">
                                  <a:latin typeface="Cambria Math" panose="02040503050406030204" pitchFamily="18" charset="0"/>
                                </a:rPr>
                                <m:t>𝑚𝑒𝑎𝑛</m:t>
                              </m:r>
                              <m:r>
                                <a:rPr lang="en-US" i="0">
                                  <a:latin typeface="Cambria Math" panose="02040503050406030204" pitchFamily="18" charset="0"/>
                                </a:rPr>
                                <m:t>(</m:t>
                              </m:r>
                              <m:r>
                                <a:rPr lang="en-US" i="1">
                                  <a:latin typeface="Cambria Math" panose="02040503050406030204" pitchFamily="18" charset="0"/>
                                </a:rPr>
                                <m:t>𝑠𝑢𝑚</m:t>
                              </m:r>
                              <m:r>
                                <m:rPr>
                                  <m:lit/>
                                </m:rPr>
                                <a:rPr lang="en-US" i="0">
                                  <a:latin typeface="Cambria Math" panose="02040503050406030204" pitchFamily="18" charset="0"/>
                                </a:rPr>
                                <m:t>_</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𝑖𝑐𝑜𝑙</m:t>
                                  </m:r>
                                </m:sub>
                              </m:sSub>
                            </m:e>
                          </m:d>
                        </m:den>
                      </m:f>
                    </m:oMath>
                  </m:oMathPara>
                </a14:m>
                <a:endParaRPr lang="en-US" dirty="0"/>
              </a:p>
            </p:txBody>
          </p:sp>
        </mc:Choice>
        <mc:Fallback xmlns="">
          <p:sp>
            <p:nvSpPr>
              <p:cNvPr id="29" name="Rectangle 28">
                <a:extLst>
                  <a:ext uri="{FF2B5EF4-FFF2-40B4-BE49-F238E27FC236}">
                    <a16:creationId xmlns:a16="http://schemas.microsoft.com/office/drawing/2014/main" id="{D19DE8DD-4E00-4F78-979F-06C9F2641063}"/>
                  </a:ext>
                </a:extLst>
              </p:cNvPr>
              <p:cNvSpPr>
                <a:spLocks noRot="1" noChangeAspect="1" noMove="1" noResize="1" noEditPoints="1" noAdjustHandles="1" noChangeArrowheads="1" noChangeShapeType="1" noTextEdit="1"/>
              </p:cNvSpPr>
              <p:nvPr/>
            </p:nvSpPr>
            <p:spPr>
              <a:xfrm>
                <a:off x="579121" y="4315575"/>
                <a:ext cx="3641958" cy="704424"/>
              </a:xfrm>
              <a:prstGeom prst="rect">
                <a:avLst/>
              </a:prstGeom>
              <a:blipFill>
                <a:blip r:embed="rId4"/>
                <a:stretch>
                  <a:fillRect/>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FE1C21E1-FB0A-4F29-989C-58DD9A576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8752" y="1323691"/>
            <a:ext cx="2164848" cy="1984444"/>
          </a:xfrm>
          <a:prstGeom prst="rect">
            <a:avLst/>
          </a:prstGeom>
        </p:spPr>
      </p:pic>
      <p:pic>
        <p:nvPicPr>
          <p:cNvPr id="27" name="Picture 26">
            <a:extLst>
              <a:ext uri="{FF2B5EF4-FFF2-40B4-BE49-F238E27FC236}">
                <a16:creationId xmlns:a16="http://schemas.microsoft.com/office/drawing/2014/main" id="{920A4767-AF41-4B88-A463-DF725FB4C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3881" y="3805163"/>
            <a:ext cx="4955616" cy="247780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D5A29C-0298-4185-838A-E62332B34BF1}"/>
                  </a:ext>
                </a:extLst>
              </p:cNvPr>
              <p:cNvSpPr txBox="1"/>
              <p:nvPr/>
            </p:nvSpPr>
            <p:spPr>
              <a:xfrm>
                <a:off x="530702" y="5075135"/>
                <a:ext cx="3959727" cy="1334211"/>
              </a:xfrm>
              <a:prstGeom prst="rect">
                <a:avLst/>
              </a:prstGeom>
              <a:noFill/>
            </p:spPr>
            <p:txBody>
              <a:bodyPr wrap="square" rtlCol="0">
                <a:spAutoFit/>
              </a:bodyPr>
              <a:lstStyle/>
              <a:p>
                <a:r>
                  <a:rPr lang="en-US" sz="1600" dirty="0"/>
                  <a:t>Where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𝑥𝑖</m:t>
                        </m:r>
                        <m:r>
                          <a:rPr lang="en-US" sz="1600" b="0" i="1" smtClean="0">
                            <a:latin typeface="Cambria Math" panose="02040503050406030204" pitchFamily="18" charset="0"/>
                          </a:rPr>
                          <m:t>, </m:t>
                        </m:r>
                        <m:r>
                          <a:rPr lang="en-US" sz="1600" b="0" i="1" smtClean="0">
                            <a:latin typeface="Cambria Math" panose="02040503050406030204" pitchFamily="18" charset="0"/>
                          </a:rPr>
                          <m:t>𝑖𝑐𝑜𝑙</m:t>
                        </m:r>
                      </m:sub>
                    </m:sSub>
                  </m:oMath>
                </a14:m>
                <a:r>
                  <a:rPr lang="en-US" sz="1600" dirty="0"/>
                  <a:t>is the radiance for the BDS detector from the </a:t>
                </a:r>
                <a:r>
                  <a:rPr lang="en-US" sz="1600" dirty="0" err="1"/>
                  <a:t>i</a:t>
                </a:r>
                <a:r>
                  <a:rPr lang="en-US" sz="1600" dirty="0"/>
                  <a:t> detector column (</a:t>
                </a:r>
                <a:r>
                  <a:rPr lang="en-US" sz="1600" dirty="0" err="1"/>
                  <a:t>icol</a:t>
                </a:r>
                <a:r>
                  <a:rPr lang="en-US" sz="1600" dirty="0"/>
                  <a:t>, </a:t>
                </a:r>
                <a:r>
                  <a:rPr lang="en-US" sz="1600" dirty="0" err="1"/>
                  <a:t>icol</a:t>
                </a:r>
                <a:r>
                  <a:rPr lang="en-US" sz="1600" dirty="0"/>
                  <a:t> =0-2 for B01-B03 and 0-5 for B04 – B16) from the image column x0 to x1. x0 and x1 are certain distance away from the lunar edge</a:t>
                </a:r>
              </a:p>
            </p:txBody>
          </p:sp>
        </mc:Choice>
        <mc:Fallback xmlns="">
          <p:sp>
            <p:nvSpPr>
              <p:cNvPr id="3" name="TextBox 2">
                <a:extLst>
                  <a:ext uri="{FF2B5EF4-FFF2-40B4-BE49-F238E27FC236}">
                    <a16:creationId xmlns:a16="http://schemas.microsoft.com/office/drawing/2014/main" id="{E4D5A29C-0298-4185-838A-E62332B34BF1}"/>
                  </a:ext>
                </a:extLst>
              </p:cNvPr>
              <p:cNvSpPr txBox="1">
                <a:spLocks noRot="1" noChangeAspect="1" noMove="1" noResize="1" noEditPoints="1" noAdjustHandles="1" noChangeArrowheads="1" noChangeShapeType="1" noTextEdit="1"/>
              </p:cNvSpPr>
              <p:nvPr/>
            </p:nvSpPr>
            <p:spPr>
              <a:xfrm>
                <a:off x="530702" y="5075135"/>
                <a:ext cx="3959727" cy="1334211"/>
              </a:xfrm>
              <a:prstGeom prst="rect">
                <a:avLst/>
              </a:prstGeom>
              <a:blipFill>
                <a:blip r:embed="rId7"/>
                <a:stretch>
                  <a:fillRect l="-769" t="-917" r="-923" b="-5505"/>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B78864C-A31A-4944-A141-37EB1E6F6064}"/>
              </a:ext>
            </a:extLst>
          </p:cNvPr>
          <p:cNvCxnSpPr/>
          <p:nvPr/>
        </p:nvCxnSpPr>
        <p:spPr>
          <a:xfrm flipH="1">
            <a:off x="7588752" y="3612171"/>
            <a:ext cx="1638300" cy="8001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B9179D1-50F6-47D9-80A5-8F090661DEEB}"/>
              </a:ext>
            </a:extLst>
          </p:cNvPr>
          <p:cNvSpPr txBox="1"/>
          <p:nvPr/>
        </p:nvSpPr>
        <p:spPr>
          <a:xfrm>
            <a:off x="9513956" y="3422838"/>
            <a:ext cx="2287872" cy="2308324"/>
          </a:xfrm>
          <a:prstGeom prst="rect">
            <a:avLst/>
          </a:prstGeom>
          <a:noFill/>
        </p:spPr>
        <p:txBody>
          <a:bodyPr wrap="square" rtlCol="0">
            <a:spAutoFit/>
          </a:bodyPr>
          <a:lstStyle/>
          <a:p>
            <a:r>
              <a:rPr lang="en-US" dirty="0"/>
              <a:t>- Variation is less than 0.5% except for a few outliers.</a:t>
            </a:r>
          </a:p>
          <a:p>
            <a:r>
              <a:rPr lang="en-US" dirty="0"/>
              <a:t>- Ongoing effort to verify if the scattered points are due to the update of B01 Q LUT in March 2023</a:t>
            </a:r>
          </a:p>
        </p:txBody>
      </p:sp>
    </p:spTree>
    <p:extLst>
      <p:ext uri="{BB962C8B-B14F-4D97-AF65-F5344CB8AC3E}">
        <p14:creationId xmlns:p14="http://schemas.microsoft.com/office/powerpoint/2010/main" val="3797691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5ABA-8A60-47A6-BE46-9AC939EBC3E1}"/>
              </a:ext>
            </a:extLst>
          </p:cNvPr>
          <p:cNvSpPr>
            <a:spLocks noGrp="1"/>
          </p:cNvSpPr>
          <p:nvPr>
            <p:ph type="title"/>
          </p:nvPr>
        </p:nvSpPr>
        <p:spPr/>
        <p:txBody>
          <a:bodyPr>
            <a:normAutofit fontScale="90000"/>
          </a:bodyPr>
          <a:lstStyle/>
          <a:p>
            <a:r>
              <a:rPr lang="en-US" dirty="0"/>
              <a:t>B02</a:t>
            </a:r>
          </a:p>
        </p:txBody>
      </p:sp>
      <p:pic>
        <p:nvPicPr>
          <p:cNvPr id="8" name="Content Placeholder 7">
            <a:extLst>
              <a:ext uri="{FF2B5EF4-FFF2-40B4-BE49-F238E27FC236}">
                <a16:creationId xmlns:a16="http://schemas.microsoft.com/office/drawing/2014/main" id="{8548430A-436A-4291-A40C-D672D93E4F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4150" y="1344897"/>
            <a:ext cx="5905500" cy="1828393"/>
          </a:xfrm>
        </p:spPr>
      </p:pic>
      <p:sp>
        <p:nvSpPr>
          <p:cNvPr id="4" name="Date Placeholder 3">
            <a:extLst>
              <a:ext uri="{FF2B5EF4-FFF2-40B4-BE49-F238E27FC236}">
                <a16:creationId xmlns:a16="http://schemas.microsoft.com/office/drawing/2014/main" id="{944B4A47-B204-4BC9-B8B1-5E23AF8081F4}"/>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60F0E3CA-235A-455A-A8D4-81896563435F}"/>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80EDFB86-0279-40F4-9B06-ED7B9B0C4CE0}"/>
              </a:ext>
            </a:extLst>
          </p:cNvPr>
          <p:cNvSpPr>
            <a:spLocks noGrp="1"/>
          </p:cNvSpPr>
          <p:nvPr>
            <p:ph type="sldNum" sz="quarter" idx="4"/>
          </p:nvPr>
        </p:nvSpPr>
        <p:spPr/>
        <p:txBody>
          <a:bodyPr/>
          <a:lstStyle/>
          <a:p>
            <a:fld id="{9D60F4D7-1FAC-41F5-8B13-40B192A29539}" type="slidenum">
              <a:rPr lang="en-US" altLang="en-US" smtClean="0"/>
              <a:pPr/>
              <a:t>85</a:t>
            </a:fld>
            <a:endParaRPr lang="en-US" altLang="en-US" dirty="0"/>
          </a:p>
        </p:txBody>
      </p:sp>
      <p:pic>
        <p:nvPicPr>
          <p:cNvPr id="14" name="Picture 13">
            <a:extLst>
              <a:ext uri="{FF2B5EF4-FFF2-40B4-BE49-F238E27FC236}">
                <a16:creationId xmlns:a16="http://schemas.microsoft.com/office/drawing/2014/main" id="{7621A382-3B97-4894-A038-D6C7C9FE5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973" y="3944882"/>
            <a:ext cx="4910250" cy="2455125"/>
          </a:xfrm>
          <a:prstGeom prst="rect">
            <a:avLst/>
          </a:prstGeom>
        </p:spPr>
      </p:pic>
      <p:cxnSp>
        <p:nvCxnSpPr>
          <p:cNvPr id="13" name="Straight Arrow Connector 12">
            <a:extLst>
              <a:ext uri="{FF2B5EF4-FFF2-40B4-BE49-F238E27FC236}">
                <a16:creationId xmlns:a16="http://schemas.microsoft.com/office/drawing/2014/main" id="{EA15937F-D87F-40E6-A605-F7B907D34042}"/>
              </a:ext>
            </a:extLst>
          </p:cNvPr>
          <p:cNvCxnSpPr>
            <a:cxnSpLocks/>
          </p:cNvCxnSpPr>
          <p:nvPr/>
        </p:nvCxnSpPr>
        <p:spPr>
          <a:xfrm flipV="1">
            <a:off x="4499549" y="4524978"/>
            <a:ext cx="2244151" cy="245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140E0A4-3919-413E-BB84-C86E46AC4ED9}"/>
              </a:ext>
            </a:extLst>
          </p:cNvPr>
          <p:cNvSpPr txBox="1"/>
          <p:nvPr/>
        </p:nvSpPr>
        <p:spPr>
          <a:xfrm>
            <a:off x="1010339" y="4149450"/>
            <a:ext cx="3380868" cy="1754326"/>
          </a:xfrm>
          <a:prstGeom prst="rect">
            <a:avLst/>
          </a:prstGeom>
          <a:noFill/>
        </p:spPr>
        <p:txBody>
          <a:bodyPr wrap="square" rtlCol="0">
            <a:spAutoFit/>
          </a:bodyPr>
          <a:lstStyle/>
          <a:p>
            <a:r>
              <a:rPr lang="en-US" dirty="0"/>
              <a:t>- Variation is less than 0.5% except for a few outliers </a:t>
            </a:r>
          </a:p>
          <a:p>
            <a:r>
              <a:rPr lang="en-US" dirty="0"/>
              <a:t>- Ongoing effort to verify if the scattered points are due to the update of B0 2 Q LUT in March 2023</a:t>
            </a:r>
          </a:p>
        </p:txBody>
      </p:sp>
      <p:cxnSp>
        <p:nvCxnSpPr>
          <p:cNvPr id="16" name="Straight Arrow Connector 15">
            <a:extLst>
              <a:ext uri="{FF2B5EF4-FFF2-40B4-BE49-F238E27FC236}">
                <a16:creationId xmlns:a16="http://schemas.microsoft.com/office/drawing/2014/main" id="{3D7C90F2-1E27-4276-97C0-CA02DEE53A14}"/>
              </a:ext>
            </a:extLst>
          </p:cNvPr>
          <p:cNvCxnSpPr>
            <a:cxnSpLocks/>
          </p:cNvCxnSpPr>
          <p:nvPr/>
        </p:nvCxnSpPr>
        <p:spPr>
          <a:xfrm>
            <a:off x="4610100" y="4899466"/>
            <a:ext cx="2133600" cy="534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631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2C1-69F2-4536-978A-A978AC02732A}"/>
              </a:ext>
            </a:extLst>
          </p:cNvPr>
          <p:cNvSpPr>
            <a:spLocks noGrp="1"/>
          </p:cNvSpPr>
          <p:nvPr>
            <p:ph type="title"/>
          </p:nvPr>
        </p:nvSpPr>
        <p:spPr/>
        <p:txBody>
          <a:bodyPr>
            <a:normAutofit fontScale="90000"/>
          </a:bodyPr>
          <a:lstStyle/>
          <a:p>
            <a:r>
              <a:rPr lang="en-US" dirty="0"/>
              <a:t>B03</a:t>
            </a:r>
          </a:p>
        </p:txBody>
      </p:sp>
      <p:pic>
        <p:nvPicPr>
          <p:cNvPr id="8" name="Content Placeholder 7">
            <a:extLst>
              <a:ext uri="{FF2B5EF4-FFF2-40B4-BE49-F238E27FC236}">
                <a16:creationId xmlns:a16="http://schemas.microsoft.com/office/drawing/2014/main" id="{4C8FC6CD-04A8-42E8-B0D8-F75BBF6CBD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079752"/>
            <a:ext cx="4953000" cy="1410107"/>
          </a:xfrm>
        </p:spPr>
      </p:pic>
      <p:sp>
        <p:nvSpPr>
          <p:cNvPr id="4" name="Date Placeholder 3">
            <a:extLst>
              <a:ext uri="{FF2B5EF4-FFF2-40B4-BE49-F238E27FC236}">
                <a16:creationId xmlns:a16="http://schemas.microsoft.com/office/drawing/2014/main" id="{D490C243-8F0D-4D54-AA7C-B0E1DAAAAEA2}"/>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236C214F-3A80-45E3-A3D0-5FD3B9D9F4D4}"/>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C611B118-6419-4751-8371-C53FBC581E9F}"/>
              </a:ext>
            </a:extLst>
          </p:cNvPr>
          <p:cNvSpPr>
            <a:spLocks noGrp="1"/>
          </p:cNvSpPr>
          <p:nvPr>
            <p:ph type="sldNum" sz="quarter" idx="4"/>
          </p:nvPr>
        </p:nvSpPr>
        <p:spPr/>
        <p:txBody>
          <a:bodyPr/>
          <a:lstStyle/>
          <a:p>
            <a:fld id="{9D60F4D7-1FAC-41F5-8B13-40B192A29539}" type="slidenum">
              <a:rPr lang="en-US" altLang="en-US" smtClean="0"/>
              <a:pPr/>
              <a:t>86</a:t>
            </a:fld>
            <a:endParaRPr lang="en-US" altLang="en-US" dirty="0"/>
          </a:p>
        </p:txBody>
      </p:sp>
      <p:pic>
        <p:nvPicPr>
          <p:cNvPr id="14" name="Picture 13">
            <a:extLst>
              <a:ext uri="{FF2B5EF4-FFF2-40B4-BE49-F238E27FC236}">
                <a16:creationId xmlns:a16="http://schemas.microsoft.com/office/drawing/2014/main" id="{D7C4A599-C0B0-458B-85C2-40C8C4DC5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614" y="2661651"/>
            <a:ext cx="5231550" cy="2615775"/>
          </a:xfrm>
          <a:prstGeom prst="rect">
            <a:avLst/>
          </a:prstGeom>
        </p:spPr>
      </p:pic>
      <p:sp>
        <p:nvSpPr>
          <p:cNvPr id="11" name="TextBox 10">
            <a:extLst>
              <a:ext uri="{FF2B5EF4-FFF2-40B4-BE49-F238E27FC236}">
                <a16:creationId xmlns:a16="http://schemas.microsoft.com/office/drawing/2014/main" id="{DFF6FDA2-16BA-40F4-958A-F041EC667A58}"/>
              </a:ext>
            </a:extLst>
          </p:cNvPr>
          <p:cNvSpPr txBox="1"/>
          <p:nvPr/>
        </p:nvSpPr>
        <p:spPr>
          <a:xfrm>
            <a:off x="2447614" y="5400273"/>
            <a:ext cx="5231550" cy="369332"/>
          </a:xfrm>
          <a:prstGeom prst="rect">
            <a:avLst/>
          </a:prstGeom>
          <a:noFill/>
        </p:spPr>
        <p:txBody>
          <a:bodyPr wrap="square" rtlCol="0">
            <a:spAutoFit/>
          </a:bodyPr>
          <a:lstStyle/>
          <a:p>
            <a:pPr algn="ctr"/>
            <a:r>
              <a:rPr lang="en-US" dirty="0"/>
              <a:t>Detector-to-detector variation is less than 0.5%</a:t>
            </a:r>
          </a:p>
        </p:txBody>
      </p:sp>
    </p:spTree>
    <p:extLst>
      <p:ext uri="{BB962C8B-B14F-4D97-AF65-F5344CB8AC3E}">
        <p14:creationId xmlns:p14="http://schemas.microsoft.com/office/powerpoint/2010/main" val="1435514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AC4F-5180-4F28-9E85-6E9A2A05ECFC}"/>
              </a:ext>
            </a:extLst>
          </p:cNvPr>
          <p:cNvSpPr>
            <a:spLocks noGrp="1"/>
          </p:cNvSpPr>
          <p:nvPr>
            <p:ph type="title"/>
          </p:nvPr>
        </p:nvSpPr>
        <p:spPr/>
        <p:txBody>
          <a:bodyPr>
            <a:normAutofit fontScale="90000"/>
          </a:bodyPr>
          <a:lstStyle/>
          <a:p>
            <a:r>
              <a:rPr lang="en-US" dirty="0"/>
              <a:t>B04 – B06</a:t>
            </a:r>
          </a:p>
        </p:txBody>
      </p:sp>
      <p:pic>
        <p:nvPicPr>
          <p:cNvPr id="8" name="Content Placeholder 7">
            <a:extLst>
              <a:ext uri="{FF2B5EF4-FFF2-40B4-BE49-F238E27FC236}">
                <a16:creationId xmlns:a16="http://schemas.microsoft.com/office/drawing/2014/main" id="{2851EC87-39B7-429C-897B-070072BD369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755" y="1449533"/>
            <a:ext cx="4221483" cy="1313599"/>
          </a:xfrm>
        </p:spPr>
      </p:pic>
      <p:sp>
        <p:nvSpPr>
          <p:cNvPr id="4" name="Date Placeholder 3">
            <a:extLst>
              <a:ext uri="{FF2B5EF4-FFF2-40B4-BE49-F238E27FC236}">
                <a16:creationId xmlns:a16="http://schemas.microsoft.com/office/drawing/2014/main" id="{D58D1AB6-9D37-4875-BEA4-3BAED5A318F4}"/>
              </a:ext>
            </a:extLst>
          </p:cNvPr>
          <p:cNvSpPr>
            <a:spLocks noGrp="1"/>
          </p:cNvSpPr>
          <p:nvPr>
            <p:ph type="dt" sz="half" idx="2"/>
          </p:nvPr>
        </p:nvSpPr>
        <p:spPr/>
        <p:txBody>
          <a:bodyPr/>
          <a:lstStyle/>
          <a:p>
            <a:pPr>
              <a:defRPr/>
            </a:pPr>
            <a:r>
              <a:rPr lang="en-US" altLang="en-US"/>
              <a:t>2023-09-01</a:t>
            </a:r>
            <a:endParaRPr lang="en-US" altLang="en-US" dirty="0"/>
          </a:p>
        </p:txBody>
      </p:sp>
      <p:sp>
        <p:nvSpPr>
          <p:cNvPr id="5" name="Footer Placeholder 4">
            <a:extLst>
              <a:ext uri="{FF2B5EF4-FFF2-40B4-BE49-F238E27FC236}">
                <a16:creationId xmlns:a16="http://schemas.microsoft.com/office/drawing/2014/main" id="{7A16F221-51B6-4126-BF6F-2344E3A52FE4}"/>
              </a:ext>
            </a:extLst>
          </p:cNvPr>
          <p:cNvSpPr>
            <a:spLocks noGrp="1"/>
          </p:cNvSpPr>
          <p:nvPr>
            <p:ph type="ftr" sz="quarter" idx="3"/>
          </p:nvPr>
        </p:nvSpPr>
        <p:spPr/>
        <p:txBody>
          <a:bodyPr/>
          <a:lstStyle/>
          <a:p>
            <a:pPr>
              <a:defRPr/>
            </a:pPr>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1152D422-B4A9-4C93-AF9D-71F99AB56BA4}"/>
              </a:ext>
            </a:extLst>
          </p:cNvPr>
          <p:cNvSpPr>
            <a:spLocks noGrp="1"/>
          </p:cNvSpPr>
          <p:nvPr>
            <p:ph type="sldNum" sz="quarter" idx="4"/>
          </p:nvPr>
        </p:nvSpPr>
        <p:spPr/>
        <p:txBody>
          <a:bodyPr/>
          <a:lstStyle/>
          <a:p>
            <a:fld id="{9D60F4D7-1FAC-41F5-8B13-40B192A29539}" type="slidenum">
              <a:rPr lang="en-US" altLang="en-US" smtClean="0"/>
              <a:pPr/>
              <a:t>87</a:t>
            </a:fld>
            <a:endParaRPr lang="en-US" altLang="en-US" dirty="0"/>
          </a:p>
        </p:txBody>
      </p:sp>
      <p:pic>
        <p:nvPicPr>
          <p:cNvPr id="14" name="Picture 13">
            <a:extLst>
              <a:ext uri="{FF2B5EF4-FFF2-40B4-BE49-F238E27FC236}">
                <a16:creationId xmlns:a16="http://schemas.microsoft.com/office/drawing/2014/main" id="{9170FCF7-AAD5-4815-8724-8C9EFD765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0" y="1261275"/>
            <a:ext cx="3504321" cy="1752161"/>
          </a:xfrm>
          <a:prstGeom prst="rect">
            <a:avLst/>
          </a:prstGeom>
        </p:spPr>
      </p:pic>
      <p:pic>
        <p:nvPicPr>
          <p:cNvPr id="11" name="Content Placeholder 7">
            <a:extLst>
              <a:ext uri="{FF2B5EF4-FFF2-40B4-BE49-F238E27FC236}">
                <a16:creationId xmlns:a16="http://schemas.microsoft.com/office/drawing/2014/main" id="{F1426EC7-90CA-40E1-902F-5DE03A7E3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74755" y="3200166"/>
            <a:ext cx="4364358" cy="124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7514F18-3654-4D50-8F9F-951E82267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00" y="2988089"/>
            <a:ext cx="3504322" cy="1752161"/>
          </a:xfrm>
          <a:prstGeom prst="rect">
            <a:avLst/>
          </a:prstGeom>
        </p:spPr>
      </p:pic>
      <p:pic>
        <p:nvPicPr>
          <p:cNvPr id="15" name="Content Placeholder 7">
            <a:extLst>
              <a:ext uri="{FF2B5EF4-FFF2-40B4-BE49-F238E27FC236}">
                <a16:creationId xmlns:a16="http://schemas.microsoft.com/office/drawing/2014/main" id="{CEE8DD57-20E1-4244-AB53-30F3F0ABDE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42822" y="4834461"/>
            <a:ext cx="4221483" cy="13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728E540-C27B-48B0-B52F-87A118E37C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5083" y="4720451"/>
            <a:ext cx="3603954" cy="1801977"/>
          </a:xfrm>
          <a:prstGeom prst="rect">
            <a:avLst/>
          </a:prstGeom>
        </p:spPr>
      </p:pic>
      <p:sp>
        <p:nvSpPr>
          <p:cNvPr id="17" name="TextBox 16">
            <a:extLst>
              <a:ext uri="{FF2B5EF4-FFF2-40B4-BE49-F238E27FC236}">
                <a16:creationId xmlns:a16="http://schemas.microsoft.com/office/drawing/2014/main" id="{D6822E7A-B527-447D-9571-E85BE1E37563}"/>
              </a:ext>
            </a:extLst>
          </p:cNvPr>
          <p:cNvSpPr txBox="1"/>
          <p:nvPr/>
        </p:nvSpPr>
        <p:spPr>
          <a:xfrm>
            <a:off x="8310658" y="1076558"/>
            <a:ext cx="33808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More scattered at B04 (&gt;1%)</a:t>
            </a:r>
          </a:p>
          <a:p>
            <a:pPr marL="285750" indent="-285750">
              <a:buFont typeface="Arial" panose="020B0604020202020204" pitchFamily="34" charset="0"/>
              <a:buChar char="•"/>
            </a:pPr>
            <a:r>
              <a:rPr lang="en-US" dirty="0"/>
              <a:t>More outliers (&gt;0.5%) at B05 and B06 </a:t>
            </a:r>
          </a:p>
          <a:p>
            <a:endParaRPr lang="en-US" dirty="0"/>
          </a:p>
          <a:p>
            <a:r>
              <a:rPr lang="en-US" dirty="0"/>
              <a:t> </a:t>
            </a:r>
          </a:p>
          <a:p>
            <a:pPr marL="285750" indent="-285750">
              <a:buFontTx/>
              <a:buChar char="-"/>
            </a:pPr>
            <a:endParaRPr lang="en-US" dirty="0"/>
          </a:p>
        </p:txBody>
      </p:sp>
      <p:sp>
        <p:nvSpPr>
          <p:cNvPr id="3" name="TextBox 2">
            <a:extLst>
              <a:ext uri="{FF2B5EF4-FFF2-40B4-BE49-F238E27FC236}">
                <a16:creationId xmlns:a16="http://schemas.microsoft.com/office/drawing/2014/main" id="{014552A1-697F-4ACE-AFF5-E9A26D434AC3}"/>
              </a:ext>
            </a:extLst>
          </p:cNvPr>
          <p:cNvSpPr txBox="1"/>
          <p:nvPr/>
        </p:nvSpPr>
        <p:spPr>
          <a:xfrm>
            <a:off x="1069473" y="1790700"/>
            <a:ext cx="543739" cy="369332"/>
          </a:xfrm>
          <a:prstGeom prst="rect">
            <a:avLst/>
          </a:prstGeom>
          <a:noFill/>
        </p:spPr>
        <p:txBody>
          <a:bodyPr wrap="none" rtlCol="0">
            <a:spAutoFit/>
          </a:bodyPr>
          <a:lstStyle/>
          <a:p>
            <a:r>
              <a:rPr lang="en-US" dirty="0">
                <a:solidFill>
                  <a:srgbClr val="FF0000"/>
                </a:solidFill>
              </a:rPr>
              <a:t>B04</a:t>
            </a:r>
          </a:p>
        </p:txBody>
      </p:sp>
      <p:sp>
        <p:nvSpPr>
          <p:cNvPr id="18" name="TextBox 17">
            <a:extLst>
              <a:ext uri="{FF2B5EF4-FFF2-40B4-BE49-F238E27FC236}">
                <a16:creationId xmlns:a16="http://schemas.microsoft.com/office/drawing/2014/main" id="{EFDF493A-A368-48F4-A001-0D792FFEAE71}"/>
              </a:ext>
            </a:extLst>
          </p:cNvPr>
          <p:cNvSpPr txBox="1"/>
          <p:nvPr/>
        </p:nvSpPr>
        <p:spPr>
          <a:xfrm>
            <a:off x="956741" y="3372459"/>
            <a:ext cx="543739" cy="369332"/>
          </a:xfrm>
          <a:prstGeom prst="rect">
            <a:avLst/>
          </a:prstGeom>
          <a:noFill/>
        </p:spPr>
        <p:txBody>
          <a:bodyPr wrap="none" rtlCol="0">
            <a:spAutoFit/>
          </a:bodyPr>
          <a:lstStyle/>
          <a:p>
            <a:r>
              <a:rPr lang="en-US" dirty="0">
                <a:solidFill>
                  <a:srgbClr val="FF0000"/>
                </a:solidFill>
              </a:rPr>
              <a:t>B05</a:t>
            </a:r>
          </a:p>
        </p:txBody>
      </p:sp>
      <p:sp>
        <p:nvSpPr>
          <p:cNvPr id="19" name="TextBox 18">
            <a:extLst>
              <a:ext uri="{FF2B5EF4-FFF2-40B4-BE49-F238E27FC236}">
                <a16:creationId xmlns:a16="http://schemas.microsoft.com/office/drawing/2014/main" id="{1BDDD85C-0EEF-44F0-8E82-B905D45FD08B}"/>
              </a:ext>
            </a:extLst>
          </p:cNvPr>
          <p:cNvSpPr txBox="1"/>
          <p:nvPr/>
        </p:nvSpPr>
        <p:spPr>
          <a:xfrm>
            <a:off x="909105" y="5040565"/>
            <a:ext cx="543739" cy="369332"/>
          </a:xfrm>
          <a:prstGeom prst="rect">
            <a:avLst/>
          </a:prstGeom>
          <a:noFill/>
        </p:spPr>
        <p:txBody>
          <a:bodyPr wrap="none" rtlCol="0">
            <a:spAutoFit/>
          </a:bodyPr>
          <a:lstStyle/>
          <a:p>
            <a:r>
              <a:rPr lang="en-US" dirty="0">
                <a:solidFill>
                  <a:srgbClr val="FF0000"/>
                </a:solidFill>
              </a:rPr>
              <a:t>B06</a:t>
            </a:r>
          </a:p>
        </p:txBody>
      </p:sp>
      <p:sp>
        <p:nvSpPr>
          <p:cNvPr id="20" name="TextBox 19">
            <a:extLst>
              <a:ext uri="{FF2B5EF4-FFF2-40B4-BE49-F238E27FC236}">
                <a16:creationId xmlns:a16="http://schemas.microsoft.com/office/drawing/2014/main" id="{3BFEEBE6-6556-4EEC-BD98-3A4D083BF664}"/>
              </a:ext>
            </a:extLst>
          </p:cNvPr>
          <p:cNvSpPr txBox="1"/>
          <p:nvPr/>
        </p:nvSpPr>
        <p:spPr>
          <a:xfrm>
            <a:off x="8487699" y="2811947"/>
            <a:ext cx="3380868" cy="3693319"/>
          </a:xfrm>
          <a:prstGeom prst="rect">
            <a:avLst/>
          </a:prstGeom>
          <a:noFill/>
        </p:spPr>
        <p:txBody>
          <a:bodyPr wrap="square" rtlCol="0">
            <a:spAutoFit/>
          </a:bodyPr>
          <a:lstStyle/>
          <a:p>
            <a:r>
              <a:rPr lang="en-US" dirty="0"/>
              <a:t>Ongoing study:</a:t>
            </a:r>
          </a:p>
          <a:p>
            <a:r>
              <a:rPr lang="en-US" dirty="0"/>
              <a:t>- B04-B06 have 6 detector columns and thus may be more sensitive to the strong directional reflectance of the bright moon</a:t>
            </a:r>
          </a:p>
          <a:p>
            <a:r>
              <a:rPr lang="en-US" dirty="0"/>
              <a:t>- Ongoing study to test the assumption that moon with larger phase angle (e.g. data collected on 09/11/2022) can provide more uniform reflectance</a:t>
            </a:r>
          </a:p>
          <a:p>
            <a:endParaRPr lang="en-US" dirty="0"/>
          </a:p>
          <a:p>
            <a:r>
              <a:rPr lang="en-US" dirty="0"/>
              <a:t> </a:t>
            </a:r>
          </a:p>
          <a:p>
            <a:pPr marL="285750" indent="-285750">
              <a:buFontTx/>
              <a:buChar char="-"/>
            </a:pPr>
            <a:endParaRPr lang="en-US" dirty="0"/>
          </a:p>
        </p:txBody>
      </p:sp>
    </p:spTree>
    <p:extLst>
      <p:ext uri="{BB962C8B-B14F-4D97-AF65-F5344CB8AC3E}">
        <p14:creationId xmlns:p14="http://schemas.microsoft.com/office/powerpoint/2010/main" val="2101967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0253-D8FB-4152-9642-E54F0E7C1ABC}"/>
              </a:ext>
            </a:extLst>
          </p:cNvPr>
          <p:cNvSpPr>
            <a:spLocks noGrp="1"/>
          </p:cNvSpPr>
          <p:nvPr>
            <p:ph type="title"/>
          </p:nvPr>
        </p:nvSpPr>
        <p:spPr/>
        <p:txBody>
          <a:bodyPr>
            <a:normAutofit fontScale="90000"/>
          </a:bodyPr>
          <a:lstStyle/>
          <a:p>
            <a:r>
              <a:rPr lang="en-US" dirty="0"/>
              <a:t>PLPT-20 IR Spatial Uniformity (1/4)</a:t>
            </a:r>
          </a:p>
        </p:txBody>
      </p:sp>
      <p:sp>
        <p:nvSpPr>
          <p:cNvPr id="4" name="Date Placeholder 3">
            <a:extLst>
              <a:ext uri="{FF2B5EF4-FFF2-40B4-BE49-F238E27FC236}">
                <a16:creationId xmlns:a16="http://schemas.microsoft.com/office/drawing/2014/main" id="{A4FF1E9C-BC48-4026-940B-A9B4EA6D1EA1}"/>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3D4FFEC4-F93D-431C-AE09-F2E781AE66AB}"/>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4AE26F6E-43E9-4FCE-81FA-A36DB1A42F6E}"/>
              </a:ext>
            </a:extLst>
          </p:cNvPr>
          <p:cNvSpPr>
            <a:spLocks noGrp="1"/>
          </p:cNvSpPr>
          <p:nvPr>
            <p:ph type="sldNum" sz="quarter" idx="4"/>
          </p:nvPr>
        </p:nvSpPr>
        <p:spPr/>
        <p:txBody>
          <a:bodyPr/>
          <a:lstStyle/>
          <a:p>
            <a:fld id="{24AD0344-B142-42FF-A24F-67F68BAAC27D}" type="slidenum">
              <a:rPr lang="en-US" smtClean="0"/>
              <a:pPr/>
              <a:t>88</a:t>
            </a:fld>
            <a:endParaRPr lang="en-US" dirty="0"/>
          </a:p>
        </p:txBody>
      </p:sp>
      <p:sp>
        <p:nvSpPr>
          <p:cNvPr id="9" name="Content Placeholder 2">
            <a:extLst>
              <a:ext uri="{FF2B5EF4-FFF2-40B4-BE49-F238E27FC236}">
                <a16:creationId xmlns:a16="http://schemas.microsoft.com/office/drawing/2014/main" id="{ABAA3C8B-E565-4A82-AF77-073712F2C378}"/>
              </a:ext>
            </a:extLst>
          </p:cNvPr>
          <p:cNvSpPr>
            <a:spLocks noGrp="1"/>
          </p:cNvSpPr>
          <p:nvPr>
            <p:ph idx="1"/>
          </p:nvPr>
        </p:nvSpPr>
        <p:spPr>
          <a:xfrm>
            <a:off x="609600" y="1131262"/>
            <a:ext cx="5486400" cy="5132805"/>
          </a:xfrm>
        </p:spPr>
        <p:txBody>
          <a:bodyPr>
            <a:normAutofit fontScale="92500"/>
          </a:bodyPr>
          <a:lstStyle/>
          <a:p>
            <a:pPr marL="0" indent="0" algn="ctr">
              <a:lnSpc>
                <a:spcPct val="110000"/>
              </a:lnSpc>
              <a:buNone/>
            </a:pPr>
            <a:r>
              <a:rPr lang="en-US" dirty="0"/>
              <a:t>Background</a:t>
            </a:r>
          </a:p>
          <a:p>
            <a:pPr>
              <a:lnSpc>
                <a:spcPct val="110000"/>
              </a:lnSpc>
            </a:pPr>
            <a:r>
              <a:rPr lang="en-US" dirty="0"/>
              <a:t>Imager on earlier GOES scans the space above the North Pole and below the South Pole.</a:t>
            </a:r>
          </a:p>
          <a:p>
            <a:pPr>
              <a:lnSpc>
                <a:spcPct val="110000"/>
              </a:lnSpc>
            </a:pPr>
            <a:r>
              <a:rPr lang="en-US" dirty="0"/>
              <a:t>The space counts in these scans had a trend, instead of being constant.</a:t>
            </a:r>
          </a:p>
          <a:p>
            <a:pPr>
              <a:lnSpc>
                <a:spcPct val="110000"/>
              </a:lnSpc>
            </a:pPr>
            <a:r>
              <a:rPr lang="en-US" dirty="0"/>
              <a:t>That was later attributed to the angular dependence of scan mirror emissivity, and corrected accordingly.</a:t>
            </a:r>
          </a:p>
        </p:txBody>
      </p:sp>
      <p:graphicFrame>
        <p:nvGraphicFramePr>
          <p:cNvPr id="10" name="Object 3">
            <a:extLst>
              <a:ext uri="{FF2B5EF4-FFF2-40B4-BE49-F238E27FC236}">
                <a16:creationId xmlns:a16="http://schemas.microsoft.com/office/drawing/2014/main" id="{3397FE88-A6AD-4410-B2A3-7A960AF19FE8}"/>
              </a:ext>
            </a:extLst>
          </p:cNvPr>
          <p:cNvGraphicFramePr>
            <a:graphicFrameLocks noChangeAspect="1"/>
          </p:cNvGraphicFramePr>
          <p:nvPr/>
        </p:nvGraphicFramePr>
        <p:xfrm>
          <a:off x="6262650" y="1131261"/>
          <a:ext cx="2700375" cy="2295334"/>
        </p:xfrm>
        <a:graphic>
          <a:graphicData uri="http://schemas.openxmlformats.org/presentationml/2006/ole">
            <mc:AlternateContent xmlns:mc="http://schemas.openxmlformats.org/markup-compatibility/2006">
              <mc:Choice xmlns:v="urn:schemas-microsoft-com:vml" Requires="v">
                <p:oleObj spid="_x0000_s1062" name="Drawing" r:id="rId3" imgW="5610143" imgH="5809826" progId="WPDraw30.Drawing">
                  <p:embed/>
                </p:oleObj>
              </mc:Choice>
              <mc:Fallback>
                <p:oleObj name="Drawing" r:id="rId3" imgW="5610143" imgH="5809826" progId="WPDraw30.Drawing">
                  <p:embed/>
                  <p:pic>
                    <p:nvPicPr>
                      <p:cNvPr id="10" name="Object 3">
                        <a:extLst>
                          <a:ext uri="{FF2B5EF4-FFF2-40B4-BE49-F238E27FC236}">
                            <a16:creationId xmlns:a16="http://schemas.microsoft.com/office/drawing/2014/main" id="{3397FE88-A6AD-4410-B2A3-7A960AF19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50" y="1131261"/>
                        <a:ext cx="2700375" cy="2295334"/>
                      </a:xfrm>
                      <a:prstGeom prst="rect">
                        <a:avLst/>
                      </a:prstGeom>
                      <a:noFill/>
                      <a:ln>
                        <a:noFill/>
                      </a:ln>
                      <a:effectLst/>
                    </p:spPr>
                  </p:pic>
                </p:oleObj>
              </mc:Fallback>
            </mc:AlternateContent>
          </a:graphicData>
        </a:graphic>
      </p:graphicFrame>
      <p:graphicFrame>
        <p:nvGraphicFramePr>
          <p:cNvPr id="11" name="Object 4">
            <a:extLst>
              <a:ext uri="{FF2B5EF4-FFF2-40B4-BE49-F238E27FC236}">
                <a16:creationId xmlns:a16="http://schemas.microsoft.com/office/drawing/2014/main" id="{8C80DE4C-7C0B-4F90-8104-9DDB59795935}"/>
              </a:ext>
            </a:extLst>
          </p:cNvPr>
          <p:cNvGraphicFramePr>
            <a:graphicFrameLocks noChangeAspect="1"/>
          </p:cNvGraphicFramePr>
          <p:nvPr/>
        </p:nvGraphicFramePr>
        <p:xfrm>
          <a:off x="9059616" y="1131261"/>
          <a:ext cx="2510493" cy="2297739"/>
        </p:xfrm>
        <a:graphic>
          <a:graphicData uri="http://schemas.openxmlformats.org/presentationml/2006/ole">
            <mc:AlternateContent xmlns:mc="http://schemas.openxmlformats.org/markup-compatibility/2006">
              <mc:Choice xmlns:v="urn:schemas-microsoft-com:vml" Requires="v">
                <p:oleObj spid="_x0000_s1063" name="Document" r:id="rId5" imgW="5705280" imgH="7524720" progId="WP9Doc">
                  <p:embed/>
                </p:oleObj>
              </mc:Choice>
              <mc:Fallback>
                <p:oleObj name="Document" r:id="rId5" imgW="5705280" imgH="7524720" progId="WP9Doc">
                  <p:embed/>
                  <p:pic>
                    <p:nvPicPr>
                      <p:cNvPr id="11" name="Object 4">
                        <a:extLst>
                          <a:ext uri="{FF2B5EF4-FFF2-40B4-BE49-F238E27FC236}">
                            <a16:creationId xmlns:a16="http://schemas.microsoft.com/office/drawing/2014/main" id="{8C80DE4C-7C0B-4F90-8104-9DDB597959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750" t="61473" b="2376"/>
                      <a:stretch>
                        <a:fillRect/>
                      </a:stretch>
                    </p:blipFill>
                    <p:spPr bwMode="auto">
                      <a:xfrm>
                        <a:off x="9059616" y="1131261"/>
                        <a:ext cx="2510493" cy="2297739"/>
                      </a:xfrm>
                      <a:prstGeom prst="rect">
                        <a:avLst/>
                      </a:prstGeom>
                      <a:noFill/>
                      <a:ln>
                        <a:noFill/>
                      </a:ln>
                      <a:effectLst/>
                    </p:spPr>
                  </p:pic>
                </p:oleObj>
              </mc:Fallback>
            </mc:AlternateContent>
          </a:graphicData>
        </a:graphic>
      </p:graphicFrame>
      <p:pic>
        <p:nvPicPr>
          <p:cNvPr id="12" name="Picture 4" descr="EW_uncorrected">
            <a:extLst>
              <a:ext uri="{FF2B5EF4-FFF2-40B4-BE49-F238E27FC236}">
                <a16:creationId xmlns:a16="http://schemas.microsoft.com/office/drawing/2014/main" id="{4936D599-327C-4F07-BCE3-7A6144642A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9091" r="7272"/>
          <a:stretch>
            <a:fillRect/>
          </a:stretch>
        </p:blipFill>
        <p:spPr bwMode="auto">
          <a:xfrm>
            <a:off x="6262650" y="3571875"/>
            <a:ext cx="2700375" cy="26921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W_corrected">
            <a:extLst>
              <a:ext uri="{FF2B5EF4-FFF2-40B4-BE49-F238E27FC236}">
                <a16:creationId xmlns:a16="http://schemas.microsoft.com/office/drawing/2014/main" id="{C8799A86-CB5F-41FF-AEB7-6A838B4C02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8696" r="10146"/>
          <a:stretch>
            <a:fillRect/>
          </a:stretch>
        </p:blipFill>
        <p:spPr bwMode="auto">
          <a:xfrm>
            <a:off x="9059616" y="3571875"/>
            <a:ext cx="2510494" cy="26921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E75F54A-1FA8-4946-B871-40739E4544A2}"/>
              </a:ext>
            </a:extLst>
          </p:cNvPr>
          <p:cNvSpPr txBox="1"/>
          <p:nvPr/>
        </p:nvSpPr>
        <p:spPr>
          <a:xfrm>
            <a:off x="11616035" y="4724400"/>
            <a:ext cx="430887" cy="1539667"/>
          </a:xfrm>
          <a:prstGeom prst="rect">
            <a:avLst/>
          </a:prstGeom>
          <a:noFill/>
        </p:spPr>
        <p:txBody>
          <a:bodyPr vert="vert270" wrap="square" rtlCol="0">
            <a:spAutoFit/>
          </a:bodyPr>
          <a:lstStyle/>
          <a:p>
            <a:r>
              <a:rPr lang="en-US" sz="1600" dirty="0"/>
              <a:t>M. Weinreb</a:t>
            </a:r>
          </a:p>
        </p:txBody>
      </p:sp>
    </p:spTree>
    <p:extLst>
      <p:ext uri="{BB962C8B-B14F-4D97-AF65-F5344CB8AC3E}">
        <p14:creationId xmlns:p14="http://schemas.microsoft.com/office/powerpoint/2010/main" val="35289595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0253-D8FB-4152-9642-E54F0E7C1ABC}"/>
              </a:ext>
            </a:extLst>
          </p:cNvPr>
          <p:cNvSpPr>
            <a:spLocks noGrp="1"/>
          </p:cNvSpPr>
          <p:nvPr>
            <p:ph type="title"/>
          </p:nvPr>
        </p:nvSpPr>
        <p:spPr/>
        <p:txBody>
          <a:bodyPr>
            <a:normAutofit fontScale="90000"/>
          </a:bodyPr>
          <a:lstStyle/>
          <a:p>
            <a:r>
              <a:rPr lang="en-US" dirty="0"/>
              <a:t>PLPT-20 IR Spatial Uniformity (2/4)</a:t>
            </a:r>
          </a:p>
        </p:txBody>
      </p:sp>
      <p:sp>
        <p:nvSpPr>
          <p:cNvPr id="3" name="Content Placeholder 2">
            <a:extLst>
              <a:ext uri="{FF2B5EF4-FFF2-40B4-BE49-F238E27FC236}">
                <a16:creationId xmlns:a16="http://schemas.microsoft.com/office/drawing/2014/main" id="{B66FADDF-FFEF-4509-A44E-8C2E5302224C}"/>
              </a:ext>
            </a:extLst>
          </p:cNvPr>
          <p:cNvSpPr>
            <a:spLocks noGrp="1"/>
          </p:cNvSpPr>
          <p:nvPr>
            <p:ph idx="1"/>
          </p:nvPr>
        </p:nvSpPr>
        <p:spPr/>
        <p:txBody>
          <a:bodyPr>
            <a:normAutofit fontScale="92500" lnSpcReduction="10000"/>
          </a:bodyPr>
          <a:lstStyle/>
          <a:p>
            <a:pPr>
              <a:lnSpc>
                <a:spcPct val="120000"/>
              </a:lnSpc>
            </a:pPr>
            <a:r>
              <a:rPr lang="en-US" dirty="0"/>
              <a:t>CWG proposed “PLPT-20 IR Spatial Uniformity via Space Looks” for GOES-16 that will “use space look data during normal operations, as described in a presentation by B. </a:t>
            </a:r>
            <a:r>
              <a:rPr lang="en-US" dirty="0" err="1"/>
              <a:t>Efremova</a:t>
            </a:r>
            <a:r>
              <a:rPr lang="en-US" dirty="0"/>
              <a:t> in July 2016” (RIMP v1.1).</a:t>
            </a:r>
          </a:p>
          <a:p>
            <a:pPr lvl="1">
              <a:lnSpc>
                <a:spcPct val="120000"/>
              </a:lnSpc>
            </a:pPr>
            <a:r>
              <a:rPr lang="en-US" dirty="0"/>
              <a:t>Unfortunately, that presentation has not been recovered.</a:t>
            </a:r>
          </a:p>
          <a:p>
            <a:pPr>
              <a:lnSpc>
                <a:spcPct val="120000"/>
              </a:lnSpc>
            </a:pPr>
            <a:r>
              <a:rPr lang="en-US" dirty="0"/>
              <a:t>It was soon realized that the test for Imager would not work for ABI because</a:t>
            </a:r>
          </a:p>
          <a:p>
            <a:pPr lvl="1">
              <a:lnSpc>
                <a:spcPct val="120000"/>
              </a:lnSpc>
            </a:pPr>
            <a:r>
              <a:rPr lang="en-US" dirty="0"/>
              <a:t>ABI does not scan the full length of a swath in polar area without instrument maneuver; </a:t>
            </a:r>
          </a:p>
          <a:p>
            <a:pPr lvl="1">
              <a:lnSpc>
                <a:spcPct val="120000"/>
              </a:lnSpc>
            </a:pPr>
            <a:r>
              <a:rPr lang="en-US" dirty="0"/>
              <a:t>ABI does not scan the full width of a swath of the space without spacecraft maneuver.</a:t>
            </a:r>
          </a:p>
          <a:p>
            <a:pPr>
              <a:lnSpc>
                <a:spcPct val="120000"/>
              </a:lnSpc>
            </a:pPr>
            <a:r>
              <a:rPr lang="en-US" dirty="0"/>
              <a:t>Two PLTs were developed to achieve the objective of PLPT-20:</a:t>
            </a:r>
          </a:p>
          <a:p>
            <a:pPr lvl="1">
              <a:lnSpc>
                <a:spcPct val="120000"/>
              </a:lnSpc>
            </a:pPr>
            <a:r>
              <a:rPr lang="en-US" dirty="0"/>
              <a:t>Stare at multiple spots around the limb (primary);</a:t>
            </a:r>
          </a:p>
          <a:p>
            <a:pPr lvl="1">
              <a:lnSpc>
                <a:spcPct val="120000"/>
              </a:lnSpc>
            </a:pPr>
            <a:r>
              <a:rPr lang="en-US" dirty="0"/>
              <a:t>Scan the space with s/c maneuver (contingent). </a:t>
            </a:r>
          </a:p>
          <a:p>
            <a:pPr lvl="1">
              <a:lnSpc>
                <a:spcPct val="120000"/>
              </a:lnSpc>
            </a:pPr>
            <a:r>
              <a:rPr lang="en-US" dirty="0"/>
              <a:t>Meanwhile PLPT-20 was retained – it scans the space with </a:t>
            </a:r>
            <a:r>
              <a:rPr lang="en-US" i="1" dirty="0"/>
              <a:t>some</a:t>
            </a:r>
            <a:r>
              <a:rPr lang="en-US" dirty="0"/>
              <a:t> detectors at </a:t>
            </a:r>
            <a:r>
              <a:rPr lang="en-US" i="1" dirty="0"/>
              <a:t>some</a:t>
            </a:r>
            <a:r>
              <a:rPr lang="en-US" dirty="0"/>
              <a:t> angles.</a:t>
            </a:r>
          </a:p>
        </p:txBody>
      </p:sp>
      <p:sp>
        <p:nvSpPr>
          <p:cNvPr id="4" name="Date Placeholder 3">
            <a:extLst>
              <a:ext uri="{FF2B5EF4-FFF2-40B4-BE49-F238E27FC236}">
                <a16:creationId xmlns:a16="http://schemas.microsoft.com/office/drawing/2014/main" id="{A4FF1E9C-BC48-4026-940B-A9B4EA6D1EA1}"/>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3D4FFEC4-F93D-431C-AE09-F2E781AE66AB}"/>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4AE26F6E-43E9-4FCE-81FA-A36DB1A42F6E}"/>
              </a:ext>
            </a:extLst>
          </p:cNvPr>
          <p:cNvSpPr>
            <a:spLocks noGrp="1"/>
          </p:cNvSpPr>
          <p:nvPr>
            <p:ph type="sldNum" sz="quarter" idx="4"/>
          </p:nvPr>
        </p:nvSpPr>
        <p:spPr/>
        <p:txBody>
          <a:bodyPr/>
          <a:lstStyle/>
          <a:p>
            <a:fld id="{24AD0344-B142-42FF-A24F-67F68BAAC27D}" type="slidenum">
              <a:rPr lang="en-US" smtClean="0"/>
              <a:pPr/>
              <a:t>89</a:t>
            </a:fld>
            <a:endParaRPr lang="en-US" dirty="0"/>
          </a:p>
        </p:txBody>
      </p:sp>
    </p:spTree>
    <p:extLst>
      <p:ext uri="{BB962C8B-B14F-4D97-AF65-F5344CB8AC3E}">
        <p14:creationId xmlns:p14="http://schemas.microsoft.com/office/powerpoint/2010/main" val="2186245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AD3-DEC5-4381-BA3F-7AD161949CBE}"/>
              </a:ext>
            </a:extLst>
          </p:cNvPr>
          <p:cNvSpPr>
            <a:spLocks noGrp="1"/>
          </p:cNvSpPr>
          <p:nvPr>
            <p:ph type="title"/>
          </p:nvPr>
        </p:nvSpPr>
        <p:spPr>
          <a:xfrm>
            <a:off x="1542107" y="119135"/>
            <a:ext cx="9149696" cy="637622"/>
          </a:xfrm>
        </p:spPr>
        <p:txBody>
          <a:bodyPr>
            <a:normAutofit fontScale="90000"/>
          </a:bodyPr>
          <a:lstStyle/>
          <a:p>
            <a:r>
              <a:rPr lang="en-US" dirty="0"/>
              <a:t>Recent G16 VNIR SNR</a:t>
            </a:r>
          </a:p>
        </p:txBody>
      </p:sp>
      <p:sp>
        <p:nvSpPr>
          <p:cNvPr id="3" name="Date Placeholder 2">
            <a:extLst>
              <a:ext uri="{FF2B5EF4-FFF2-40B4-BE49-F238E27FC236}">
                <a16:creationId xmlns:a16="http://schemas.microsoft.com/office/drawing/2014/main" id="{0DF0D85B-D1FA-4CCA-8AA1-6A2F53323AE5}"/>
              </a:ext>
            </a:extLst>
          </p:cNvPr>
          <p:cNvSpPr>
            <a:spLocks noGrp="1"/>
          </p:cNvSpPr>
          <p:nvPr>
            <p:ph type="dt" sz="half" idx="2"/>
          </p:nvPr>
        </p:nvSpPr>
        <p:spPr>
          <a:xfrm>
            <a:off x="621890" y="6409346"/>
            <a:ext cx="2278626" cy="333285"/>
          </a:xfrm>
        </p:spPr>
        <p:txBody>
          <a:bodyPr/>
          <a:lstStyle/>
          <a:p>
            <a:r>
              <a:rPr lang="en-US"/>
              <a:t>2023-09-01</a:t>
            </a:r>
            <a:endParaRPr lang="en-US" dirty="0"/>
          </a:p>
        </p:txBody>
      </p:sp>
      <p:sp>
        <p:nvSpPr>
          <p:cNvPr id="4" name="Footer Placeholder 3">
            <a:extLst>
              <a:ext uri="{FF2B5EF4-FFF2-40B4-BE49-F238E27FC236}">
                <a16:creationId xmlns:a16="http://schemas.microsoft.com/office/drawing/2014/main" id="{8C2F02A5-B979-47B3-95D0-70AE62AB4FDC}"/>
              </a:ext>
            </a:extLst>
          </p:cNvPr>
          <p:cNvSpPr>
            <a:spLocks noGrp="1"/>
          </p:cNvSpPr>
          <p:nvPr>
            <p:ph type="ftr" sz="quarter" idx="3"/>
          </p:nvPr>
        </p:nvSpPr>
        <p:spPr>
          <a:xfrm>
            <a:off x="3365090" y="6409347"/>
            <a:ext cx="5461822" cy="333284"/>
          </a:xfrm>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23634352-B958-4730-8863-4C50245F9F1F}"/>
              </a:ext>
            </a:extLst>
          </p:cNvPr>
          <p:cNvSpPr>
            <a:spLocks noGrp="1"/>
          </p:cNvSpPr>
          <p:nvPr>
            <p:ph type="sldNum" sz="quarter" idx="4"/>
          </p:nvPr>
        </p:nvSpPr>
        <p:spPr>
          <a:xfrm>
            <a:off x="9302097" y="6409347"/>
            <a:ext cx="2268013" cy="333284"/>
          </a:xfrm>
        </p:spPr>
        <p:txBody>
          <a:bodyPr/>
          <a:lstStyle/>
          <a:p>
            <a:fld id="{24AD0344-B142-42FF-A24F-67F68BAAC27D}" type="slidenum">
              <a:rPr lang="en-US" smtClean="0"/>
              <a:t>9</a:t>
            </a:fld>
            <a:endParaRPr lang="en-US" dirty="0"/>
          </a:p>
        </p:txBody>
      </p:sp>
      <p:sp>
        <p:nvSpPr>
          <p:cNvPr id="7" name="TextBox 6">
            <a:extLst>
              <a:ext uri="{FF2B5EF4-FFF2-40B4-BE49-F238E27FC236}">
                <a16:creationId xmlns:a16="http://schemas.microsoft.com/office/drawing/2014/main" id="{EB992B0C-9752-494F-A083-9A0C17515842}"/>
              </a:ext>
            </a:extLst>
          </p:cNvPr>
          <p:cNvSpPr txBox="1"/>
          <p:nvPr/>
        </p:nvSpPr>
        <p:spPr>
          <a:xfrm>
            <a:off x="621889" y="5514181"/>
            <a:ext cx="10948220" cy="369332"/>
          </a:xfrm>
          <a:prstGeom prst="rect">
            <a:avLst/>
          </a:prstGeom>
          <a:noFill/>
        </p:spPr>
        <p:txBody>
          <a:bodyPr wrap="square" rtlCol="0">
            <a:spAutoFit/>
          </a:bodyPr>
          <a:lstStyle/>
          <a:p>
            <a:pPr algn="ctr"/>
            <a:r>
              <a:rPr lang="en-US" dirty="0"/>
              <a:t>GOES-18 is similar or better than GOES-16.</a:t>
            </a:r>
          </a:p>
        </p:txBody>
      </p:sp>
      <p:sp>
        <p:nvSpPr>
          <p:cNvPr id="6" name="TextBox 5">
            <a:extLst>
              <a:ext uri="{FF2B5EF4-FFF2-40B4-BE49-F238E27FC236}">
                <a16:creationId xmlns:a16="http://schemas.microsoft.com/office/drawing/2014/main" id="{DEF0B1C6-EB66-4538-8A17-5DE922489FAE}"/>
              </a:ext>
            </a:extLst>
          </p:cNvPr>
          <p:cNvSpPr txBox="1"/>
          <p:nvPr/>
        </p:nvSpPr>
        <p:spPr>
          <a:xfrm>
            <a:off x="9969911" y="1435765"/>
            <a:ext cx="1606738" cy="3416320"/>
          </a:xfrm>
          <a:prstGeom prst="rect">
            <a:avLst/>
          </a:prstGeom>
          <a:noFill/>
        </p:spPr>
        <p:txBody>
          <a:bodyPr wrap="square" rtlCol="0">
            <a:spAutoFit/>
          </a:bodyPr>
          <a:lstStyle/>
          <a:p>
            <a:r>
              <a:rPr lang="en-US" sz="2400" b="1" dirty="0">
                <a:solidFill>
                  <a:srgbClr val="0000FF"/>
                </a:solidFill>
              </a:rPr>
              <a:t>Maximum</a:t>
            </a:r>
            <a:r>
              <a:rPr lang="en-US" sz="2400" dirty="0"/>
              <a:t>, </a:t>
            </a:r>
            <a:r>
              <a:rPr lang="en-US" sz="2400" b="1" dirty="0">
                <a:solidFill>
                  <a:srgbClr val="FF0000"/>
                </a:solidFill>
              </a:rPr>
              <a:t>Average </a:t>
            </a:r>
            <a:r>
              <a:rPr lang="en-US" sz="2400" b="1" dirty="0">
                <a:sym typeface="Symbol" panose="05050102010706020507" pitchFamily="18" charset="2"/>
              </a:rPr>
              <a:t> stdv</a:t>
            </a:r>
            <a:r>
              <a:rPr lang="en-US" sz="2400" dirty="0">
                <a:sym typeface="Symbol" panose="05050102010706020507" pitchFamily="18" charset="2"/>
              </a:rPr>
              <a:t>, </a:t>
            </a:r>
            <a:r>
              <a:rPr lang="en-US" sz="2400" b="1" dirty="0">
                <a:solidFill>
                  <a:srgbClr val="009900"/>
                </a:solidFill>
                <a:sym typeface="Symbol" panose="05050102010706020507" pitchFamily="18" charset="2"/>
              </a:rPr>
              <a:t>minimum</a:t>
            </a:r>
            <a:r>
              <a:rPr lang="en-US" sz="2400" dirty="0">
                <a:sym typeface="Symbol" panose="05050102010706020507" pitchFamily="18" charset="2"/>
              </a:rPr>
              <a:t>, and the </a:t>
            </a:r>
            <a:r>
              <a:rPr lang="en-US" sz="2400" b="1" dirty="0">
                <a:solidFill>
                  <a:schemeClr val="tx1">
                    <a:lumMod val="50000"/>
                    <a:lumOff val="50000"/>
                  </a:schemeClr>
                </a:solidFill>
                <a:sym typeface="Symbol" panose="05050102010706020507" pitchFamily="18" charset="2"/>
              </a:rPr>
              <a:t>MRD</a:t>
            </a:r>
            <a:r>
              <a:rPr lang="en-US" sz="2400" dirty="0">
                <a:sym typeface="Symbol" panose="05050102010706020507" pitchFamily="18" charset="2"/>
              </a:rPr>
              <a:t> for the six ABI VNIR channels.</a:t>
            </a:r>
            <a:endParaRPr lang="en-US" sz="2400" dirty="0"/>
          </a:p>
        </p:txBody>
      </p:sp>
      <p:sp>
        <p:nvSpPr>
          <p:cNvPr id="9" name="TextBox 8">
            <a:extLst>
              <a:ext uri="{FF2B5EF4-FFF2-40B4-BE49-F238E27FC236}">
                <a16:creationId xmlns:a16="http://schemas.microsoft.com/office/drawing/2014/main" id="{898EB9DD-D300-4BC5-809F-ECCCDE1BB0BB}"/>
              </a:ext>
            </a:extLst>
          </p:cNvPr>
          <p:cNvSpPr txBox="1"/>
          <p:nvPr/>
        </p:nvSpPr>
        <p:spPr>
          <a:xfrm>
            <a:off x="465827" y="1905506"/>
            <a:ext cx="1972573" cy="3046988"/>
          </a:xfrm>
          <a:prstGeom prst="rect">
            <a:avLst/>
          </a:prstGeom>
          <a:noFill/>
        </p:spPr>
        <p:txBody>
          <a:bodyPr wrap="square" rtlCol="0">
            <a:spAutoFit/>
          </a:bodyPr>
          <a:lstStyle/>
          <a:p>
            <a:pPr marL="168275" indent="-168275">
              <a:buFont typeface="Arial" panose="020B0604020202020204" pitchFamily="34" charset="0"/>
              <a:buChar char="•"/>
            </a:pPr>
            <a:r>
              <a:rPr lang="en-US" sz="2400" dirty="0"/>
              <a:t>The higher, the better. </a:t>
            </a:r>
          </a:p>
          <a:p>
            <a:pPr marL="168275" indent="-168275">
              <a:buFont typeface="Arial" panose="020B0604020202020204" pitchFamily="34" charset="0"/>
              <a:buChar char="•"/>
            </a:pPr>
            <a:r>
              <a:rPr lang="en-US" sz="2400" dirty="0"/>
              <a:t>The min (green) must be higher than the requirement (gray).</a:t>
            </a:r>
          </a:p>
        </p:txBody>
      </p:sp>
      <p:pic>
        <p:nvPicPr>
          <p:cNvPr id="11" name="Google Shape;153;p24">
            <a:extLst>
              <a:ext uri="{FF2B5EF4-FFF2-40B4-BE49-F238E27FC236}">
                <a16:creationId xmlns:a16="http://schemas.microsoft.com/office/drawing/2014/main" id="{56560F37-0F26-4516-A05D-381AC3D8EC7E}"/>
              </a:ext>
            </a:extLst>
          </p:cNvPr>
          <p:cNvPicPr preferRelativeResize="0"/>
          <p:nvPr/>
        </p:nvPicPr>
        <p:blipFill rotWithShape="1">
          <a:blip r:embed="rId2">
            <a:alphaModFix/>
          </a:blip>
          <a:srcRect/>
          <a:stretch/>
        </p:blipFill>
        <p:spPr>
          <a:xfrm>
            <a:off x="2428875" y="1359694"/>
            <a:ext cx="7400925" cy="4154487"/>
          </a:xfrm>
          <a:prstGeom prst="rect">
            <a:avLst/>
          </a:prstGeom>
          <a:noFill/>
          <a:ln>
            <a:noFill/>
          </a:ln>
        </p:spPr>
      </p:pic>
    </p:spTree>
    <p:extLst>
      <p:ext uri="{BB962C8B-B14F-4D97-AF65-F5344CB8AC3E}">
        <p14:creationId xmlns:p14="http://schemas.microsoft.com/office/powerpoint/2010/main" val="9299830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0253-D8FB-4152-9642-E54F0E7C1ABC}"/>
              </a:ext>
            </a:extLst>
          </p:cNvPr>
          <p:cNvSpPr>
            <a:spLocks noGrp="1"/>
          </p:cNvSpPr>
          <p:nvPr>
            <p:ph type="title"/>
          </p:nvPr>
        </p:nvSpPr>
        <p:spPr/>
        <p:txBody>
          <a:bodyPr>
            <a:normAutofit fontScale="90000"/>
          </a:bodyPr>
          <a:lstStyle/>
          <a:p>
            <a:r>
              <a:rPr lang="en-US" dirty="0"/>
              <a:t>PLPT-20 IR Spatial Uniformity (3/4)</a:t>
            </a:r>
          </a:p>
        </p:txBody>
      </p:sp>
      <p:sp>
        <p:nvSpPr>
          <p:cNvPr id="3" name="Content Placeholder 2">
            <a:extLst>
              <a:ext uri="{FF2B5EF4-FFF2-40B4-BE49-F238E27FC236}">
                <a16:creationId xmlns:a16="http://schemas.microsoft.com/office/drawing/2014/main" id="{B66FADDF-FFEF-4509-A44E-8C2E5302224C}"/>
              </a:ext>
            </a:extLst>
          </p:cNvPr>
          <p:cNvSpPr>
            <a:spLocks noGrp="1"/>
          </p:cNvSpPr>
          <p:nvPr>
            <p:ph idx="1"/>
          </p:nvPr>
        </p:nvSpPr>
        <p:spPr>
          <a:xfrm>
            <a:off x="609600" y="1131262"/>
            <a:ext cx="10960510" cy="5132805"/>
          </a:xfrm>
        </p:spPr>
        <p:txBody>
          <a:bodyPr>
            <a:normAutofit fontScale="85000" lnSpcReduction="10000"/>
          </a:bodyPr>
          <a:lstStyle/>
          <a:p>
            <a:pPr>
              <a:lnSpc>
                <a:spcPct val="120000"/>
              </a:lnSpc>
            </a:pPr>
            <a:r>
              <a:rPr lang="en-US" dirty="0"/>
              <a:t>GOES-16 IR spatial uniformity had issues. The original PLPT-20 and the primary PLT (staring) were inadequate to characterize the issue and to guide its mitigation.</a:t>
            </a:r>
          </a:p>
          <a:p>
            <a:pPr>
              <a:lnSpc>
                <a:spcPct val="120000"/>
              </a:lnSpc>
            </a:pPr>
            <a:r>
              <a:rPr lang="en-US" dirty="0"/>
              <a:t>Before using the contingent PLT, the problem was resolved by an innovation. </a:t>
            </a:r>
          </a:p>
          <a:p>
            <a:pPr lvl="1">
              <a:lnSpc>
                <a:spcPct val="120000"/>
              </a:lnSpc>
            </a:pPr>
            <a:r>
              <a:rPr lang="en-US" dirty="0"/>
              <a:t>One dataset collected for “Moon Chasing” did not catch the Moon, making it a “Space Chasing”. </a:t>
            </a:r>
          </a:p>
          <a:p>
            <a:pPr lvl="1">
              <a:lnSpc>
                <a:spcPct val="120000"/>
              </a:lnSpc>
            </a:pPr>
            <a:r>
              <a:rPr lang="en-US" dirty="0"/>
              <a:t>CWG analyzed these and other data innovatively and characterized the IR Spatial Uniformity. </a:t>
            </a:r>
          </a:p>
          <a:p>
            <a:pPr>
              <a:lnSpc>
                <a:spcPct val="120000"/>
              </a:lnSpc>
            </a:pPr>
            <a:r>
              <a:rPr lang="en-US" dirty="0"/>
              <a:t>Space chasing has since been used to validate GOES-16 ABI IR spatial uniformity, to support PLPT-20 at PSPVR, and for GOES-17/18 ABI PLPT-20.</a:t>
            </a:r>
          </a:p>
          <a:p>
            <a:pPr lvl="1">
              <a:lnSpc>
                <a:spcPct val="120000"/>
              </a:lnSpc>
            </a:pPr>
            <a:r>
              <a:rPr lang="en-US" dirty="0"/>
              <a:t>For GOES-17, it did not work because of LHP.</a:t>
            </a:r>
          </a:p>
          <a:p>
            <a:pPr lvl="1">
              <a:lnSpc>
                <a:spcPct val="120000"/>
              </a:lnSpc>
            </a:pPr>
            <a:r>
              <a:rPr lang="en-US" dirty="0"/>
              <a:t>For GOES-18, PLPT-20 was amended with north-south scan of the space (“Space NSS”), and then split into PLPT-40/41. Unfortunately, the split was not well documented.</a:t>
            </a:r>
          </a:p>
        </p:txBody>
      </p:sp>
      <p:sp>
        <p:nvSpPr>
          <p:cNvPr id="4" name="Date Placeholder 3">
            <a:extLst>
              <a:ext uri="{FF2B5EF4-FFF2-40B4-BE49-F238E27FC236}">
                <a16:creationId xmlns:a16="http://schemas.microsoft.com/office/drawing/2014/main" id="{A4FF1E9C-BC48-4026-940B-A9B4EA6D1EA1}"/>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3D4FFEC4-F93D-431C-AE09-F2E781AE66AB}"/>
              </a:ext>
            </a:extLst>
          </p:cNvPr>
          <p:cNvSpPr>
            <a:spLocks noGrp="1"/>
          </p:cNvSpPr>
          <p:nvPr>
            <p:ph type="ftr" sz="quarter" idx="3"/>
          </p:nvPr>
        </p:nvSpPr>
        <p:spPr>
          <a:xfrm>
            <a:off x="3365090" y="6409346"/>
            <a:ext cx="5461822" cy="333285"/>
          </a:xfrm>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4AE26F6E-43E9-4FCE-81FA-A36DB1A42F6E}"/>
              </a:ext>
            </a:extLst>
          </p:cNvPr>
          <p:cNvSpPr>
            <a:spLocks noGrp="1"/>
          </p:cNvSpPr>
          <p:nvPr>
            <p:ph type="sldNum" sz="quarter" idx="4"/>
          </p:nvPr>
        </p:nvSpPr>
        <p:spPr/>
        <p:txBody>
          <a:bodyPr/>
          <a:lstStyle/>
          <a:p>
            <a:fld id="{24AD0344-B142-42FF-A24F-67F68BAAC27D}" type="slidenum">
              <a:rPr lang="en-US" smtClean="0"/>
              <a:pPr/>
              <a:t>90</a:t>
            </a:fld>
            <a:endParaRPr lang="en-US" dirty="0"/>
          </a:p>
        </p:txBody>
      </p:sp>
    </p:spTree>
    <p:extLst>
      <p:ext uri="{BB962C8B-B14F-4D97-AF65-F5344CB8AC3E}">
        <p14:creationId xmlns:p14="http://schemas.microsoft.com/office/powerpoint/2010/main" val="3316362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0253-D8FB-4152-9642-E54F0E7C1ABC}"/>
              </a:ext>
            </a:extLst>
          </p:cNvPr>
          <p:cNvSpPr>
            <a:spLocks noGrp="1"/>
          </p:cNvSpPr>
          <p:nvPr>
            <p:ph type="title"/>
          </p:nvPr>
        </p:nvSpPr>
        <p:spPr/>
        <p:txBody>
          <a:bodyPr>
            <a:normAutofit fontScale="90000"/>
          </a:bodyPr>
          <a:lstStyle/>
          <a:p>
            <a:r>
              <a:rPr lang="en-US" dirty="0"/>
              <a:t>PLPT-20 IR Spatial Uniformity (4/4)</a:t>
            </a:r>
          </a:p>
        </p:txBody>
      </p:sp>
      <p:sp>
        <p:nvSpPr>
          <p:cNvPr id="3" name="Content Placeholder 2">
            <a:extLst>
              <a:ext uri="{FF2B5EF4-FFF2-40B4-BE49-F238E27FC236}">
                <a16:creationId xmlns:a16="http://schemas.microsoft.com/office/drawing/2014/main" id="{B66FADDF-FFEF-4509-A44E-8C2E5302224C}"/>
              </a:ext>
            </a:extLst>
          </p:cNvPr>
          <p:cNvSpPr>
            <a:spLocks noGrp="1"/>
          </p:cNvSpPr>
          <p:nvPr>
            <p:ph idx="1"/>
          </p:nvPr>
        </p:nvSpPr>
        <p:spPr>
          <a:xfrm>
            <a:off x="609600" y="1131262"/>
            <a:ext cx="10960510" cy="5132805"/>
          </a:xfrm>
        </p:spPr>
        <p:txBody>
          <a:bodyPr>
            <a:normAutofit fontScale="92500" lnSpcReduction="10000"/>
          </a:bodyPr>
          <a:lstStyle/>
          <a:p>
            <a:pPr>
              <a:lnSpc>
                <a:spcPct val="120000"/>
              </a:lnSpc>
            </a:pPr>
            <a:r>
              <a:rPr lang="en-US" dirty="0">
                <a:hlinkClick r:id="rId2"/>
              </a:rPr>
              <a:t>Record</a:t>
            </a:r>
            <a:r>
              <a:rPr lang="en-US" dirty="0"/>
              <a:t> shows that CWG concurred to retain PLPT-20 because it is a “passive test that utilizes nominal data that monitors the spatial uniformity.”</a:t>
            </a:r>
          </a:p>
          <a:p>
            <a:pPr lvl="1">
              <a:lnSpc>
                <a:spcPct val="120000"/>
              </a:lnSpc>
            </a:pPr>
            <a:r>
              <a:rPr lang="en-US" dirty="0"/>
              <a:t>Unfortunately, CWG cannot recall the basis for the concurrence.</a:t>
            </a:r>
          </a:p>
          <a:p>
            <a:pPr lvl="1">
              <a:lnSpc>
                <a:spcPct val="120000"/>
              </a:lnSpc>
            </a:pPr>
            <a:r>
              <a:rPr lang="en-US" dirty="0"/>
              <a:t>It is possible to monitor IR spatial uniformity using nominal L1b data and GEO-LEO for certain large errors, though that is neither efficient nor effective.</a:t>
            </a:r>
          </a:p>
          <a:p>
            <a:pPr>
              <a:lnSpc>
                <a:spcPct val="120000"/>
              </a:lnSpc>
            </a:pPr>
            <a:r>
              <a:rPr lang="en-US" dirty="0"/>
              <a:t>Conclusion: </a:t>
            </a:r>
          </a:p>
          <a:p>
            <a:pPr lvl="1">
              <a:lnSpc>
                <a:spcPct val="120000"/>
              </a:lnSpc>
            </a:pPr>
            <a:r>
              <a:rPr lang="en-US" dirty="0"/>
              <a:t>The original PLPT-20 (using regular space look data) did not work for GOES-16 and has since been revised.</a:t>
            </a:r>
          </a:p>
          <a:p>
            <a:pPr lvl="1">
              <a:lnSpc>
                <a:spcPct val="120000"/>
              </a:lnSpc>
            </a:pPr>
            <a:r>
              <a:rPr lang="en-US" dirty="0"/>
              <a:t>The objective of PLPT-20 </a:t>
            </a:r>
            <a:r>
              <a:rPr lang="en-US"/>
              <a:t>was achieved </a:t>
            </a:r>
            <a:r>
              <a:rPr lang="en-US" dirty="0"/>
              <a:t>by space chasing </a:t>
            </a:r>
            <a:r>
              <a:rPr lang="en-US"/>
              <a:t>for GOES-16, and for GOES-18, under </a:t>
            </a:r>
            <a:r>
              <a:rPr lang="en-US" dirty="0"/>
              <a:t>a different test ID (</a:t>
            </a:r>
            <a:r>
              <a:rPr lang="en-US"/>
              <a:t>PLPT-40).</a:t>
            </a:r>
            <a:endParaRPr lang="en-US" dirty="0"/>
          </a:p>
          <a:p>
            <a:pPr>
              <a:lnSpc>
                <a:spcPct val="120000"/>
              </a:lnSpc>
            </a:pPr>
            <a:r>
              <a:rPr lang="en-US" dirty="0"/>
              <a:t>Recommendation: Formally replace PLPT-20 with PLPT-40.</a:t>
            </a:r>
          </a:p>
        </p:txBody>
      </p:sp>
      <p:sp>
        <p:nvSpPr>
          <p:cNvPr id="4" name="Date Placeholder 3">
            <a:extLst>
              <a:ext uri="{FF2B5EF4-FFF2-40B4-BE49-F238E27FC236}">
                <a16:creationId xmlns:a16="http://schemas.microsoft.com/office/drawing/2014/main" id="{A4FF1E9C-BC48-4026-940B-A9B4EA6D1EA1}"/>
              </a:ext>
            </a:extLst>
          </p:cNvPr>
          <p:cNvSpPr>
            <a:spLocks noGrp="1"/>
          </p:cNvSpPr>
          <p:nvPr>
            <p:ph type="dt" sz="half" idx="2"/>
          </p:nvPr>
        </p:nvSpPr>
        <p:spPr/>
        <p:txBody>
          <a:bodyPr/>
          <a:lstStyle/>
          <a:p>
            <a:r>
              <a:rPr lang="en-US"/>
              <a:t>2023-09-01</a:t>
            </a:r>
            <a:endParaRPr lang="en-US" dirty="0"/>
          </a:p>
        </p:txBody>
      </p:sp>
      <p:sp>
        <p:nvSpPr>
          <p:cNvPr id="5" name="Footer Placeholder 4">
            <a:extLst>
              <a:ext uri="{FF2B5EF4-FFF2-40B4-BE49-F238E27FC236}">
                <a16:creationId xmlns:a16="http://schemas.microsoft.com/office/drawing/2014/main" id="{3D4FFEC4-F93D-431C-AE09-F2E781AE66AB}"/>
              </a:ext>
            </a:extLst>
          </p:cNvPr>
          <p:cNvSpPr>
            <a:spLocks noGrp="1"/>
          </p:cNvSpPr>
          <p:nvPr>
            <p:ph type="ftr" sz="quarter" idx="3"/>
          </p:nvPr>
        </p:nvSpPr>
        <p:spPr/>
        <p:txBody>
          <a:bodyPr/>
          <a:lstStyle/>
          <a:p>
            <a:r>
              <a:rPr lang="en-US"/>
              <a:t>Full Validation PS-PVR for GOES-18 ABI L1b Products</a:t>
            </a:r>
            <a:endParaRPr lang="en-US" dirty="0"/>
          </a:p>
        </p:txBody>
      </p:sp>
      <p:sp>
        <p:nvSpPr>
          <p:cNvPr id="6" name="Slide Number Placeholder 5">
            <a:extLst>
              <a:ext uri="{FF2B5EF4-FFF2-40B4-BE49-F238E27FC236}">
                <a16:creationId xmlns:a16="http://schemas.microsoft.com/office/drawing/2014/main" id="{4AE26F6E-43E9-4FCE-81FA-A36DB1A42F6E}"/>
              </a:ext>
            </a:extLst>
          </p:cNvPr>
          <p:cNvSpPr>
            <a:spLocks noGrp="1"/>
          </p:cNvSpPr>
          <p:nvPr>
            <p:ph type="sldNum" sz="quarter" idx="4"/>
          </p:nvPr>
        </p:nvSpPr>
        <p:spPr/>
        <p:txBody>
          <a:bodyPr/>
          <a:lstStyle/>
          <a:p>
            <a:fld id="{24AD0344-B142-42FF-A24F-67F68BAAC27D}" type="slidenum">
              <a:rPr lang="en-US" smtClean="0"/>
              <a:pPr/>
              <a:t>91</a:t>
            </a:fld>
            <a:endParaRPr lang="en-US" dirty="0"/>
          </a:p>
        </p:txBody>
      </p:sp>
    </p:spTree>
    <p:extLst>
      <p:ext uri="{BB962C8B-B14F-4D97-AF65-F5344CB8AC3E}">
        <p14:creationId xmlns:p14="http://schemas.microsoft.com/office/powerpoint/2010/main" val="2724521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D6D3-D811-4D7F-AB94-D0F82554CACD}"/>
              </a:ext>
            </a:extLst>
          </p:cNvPr>
          <p:cNvSpPr>
            <a:spLocks noGrp="1"/>
          </p:cNvSpPr>
          <p:nvPr>
            <p:ph type="title"/>
          </p:nvPr>
        </p:nvSpPr>
        <p:spPr/>
        <p:txBody>
          <a:bodyPr>
            <a:normAutofit fontScale="90000"/>
          </a:bodyPr>
          <a:lstStyle/>
          <a:p>
            <a:r>
              <a:rPr lang="en-US" dirty="0"/>
              <a:t>PLPT-20 IR Spatial Uniformity (Appendix)</a:t>
            </a:r>
          </a:p>
        </p:txBody>
      </p:sp>
      <p:sp>
        <p:nvSpPr>
          <p:cNvPr id="3" name="Date Placeholder 2">
            <a:extLst>
              <a:ext uri="{FF2B5EF4-FFF2-40B4-BE49-F238E27FC236}">
                <a16:creationId xmlns:a16="http://schemas.microsoft.com/office/drawing/2014/main" id="{17FB13A2-94B8-44FC-804B-F6FA8FECF844}"/>
              </a:ext>
            </a:extLst>
          </p:cNvPr>
          <p:cNvSpPr>
            <a:spLocks noGrp="1"/>
          </p:cNvSpPr>
          <p:nvPr>
            <p:ph type="dt" sz="half" idx="2"/>
          </p:nvPr>
        </p:nvSpPr>
        <p:spPr/>
        <p:txBody>
          <a:bodyPr/>
          <a:lstStyle/>
          <a:p>
            <a:r>
              <a:rPr lang="en-US"/>
              <a:t>2023-09-01</a:t>
            </a:r>
            <a:endParaRPr lang="en-US" dirty="0"/>
          </a:p>
        </p:txBody>
      </p:sp>
      <p:sp>
        <p:nvSpPr>
          <p:cNvPr id="4" name="Footer Placeholder 3">
            <a:extLst>
              <a:ext uri="{FF2B5EF4-FFF2-40B4-BE49-F238E27FC236}">
                <a16:creationId xmlns:a16="http://schemas.microsoft.com/office/drawing/2014/main" id="{7968016F-95F1-4215-93E7-9480260527FA}"/>
              </a:ext>
            </a:extLst>
          </p:cNvPr>
          <p:cNvSpPr>
            <a:spLocks noGrp="1"/>
          </p:cNvSpPr>
          <p:nvPr>
            <p:ph type="ftr" sz="quarter" idx="3"/>
          </p:nvPr>
        </p:nvSpPr>
        <p:spPr/>
        <p:txBody>
          <a:bodyPr/>
          <a:lstStyle/>
          <a:p>
            <a:r>
              <a:rPr lang="en-US"/>
              <a:t>Full Validation PS-PVR for GOES-18 ABI L1b Products</a:t>
            </a:r>
            <a:endParaRPr lang="en-US" dirty="0"/>
          </a:p>
        </p:txBody>
      </p:sp>
      <p:sp>
        <p:nvSpPr>
          <p:cNvPr id="5" name="Slide Number Placeholder 4">
            <a:extLst>
              <a:ext uri="{FF2B5EF4-FFF2-40B4-BE49-F238E27FC236}">
                <a16:creationId xmlns:a16="http://schemas.microsoft.com/office/drawing/2014/main" id="{16388BBD-F9BB-436D-8F8C-CA50E5D6F10E}"/>
              </a:ext>
            </a:extLst>
          </p:cNvPr>
          <p:cNvSpPr>
            <a:spLocks noGrp="1"/>
          </p:cNvSpPr>
          <p:nvPr>
            <p:ph type="sldNum" sz="quarter" idx="4"/>
          </p:nvPr>
        </p:nvSpPr>
        <p:spPr/>
        <p:txBody>
          <a:bodyPr/>
          <a:lstStyle/>
          <a:p>
            <a:fld id="{24AD0344-B142-42FF-A24F-67F68BAAC27D}" type="slidenum">
              <a:rPr lang="en-US" smtClean="0"/>
              <a:pPr/>
              <a:t>92</a:t>
            </a:fld>
            <a:endParaRPr lang="en-US" dirty="0"/>
          </a:p>
        </p:txBody>
      </p:sp>
      <p:pic>
        <p:nvPicPr>
          <p:cNvPr id="6" name="Picture 5">
            <a:extLst>
              <a:ext uri="{FF2B5EF4-FFF2-40B4-BE49-F238E27FC236}">
                <a16:creationId xmlns:a16="http://schemas.microsoft.com/office/drawing/2014/main" id="{8FA8E496-E5D8-4273-8527-C0C072414C9E}"/>
              </a:ext>
            </a:extLst>
          </p:cNvPr>
          <p:cNvPicPr>
            <a:picLocks noChangeAspect="1"/>
          </p:cNvPicPr>
          <p:nvPr/>
        </p:nvPicPr>
        <p:blipFill>
          <a:blip r:embed="rId2"/>
          <a:stretch>
            <a:fillRect/>
          </a:stretch>
        </p:blipFill>
        <p:spPr>
          <a:xfrm>
            <a:off x="2808316" y="1824756"/>
            <a:ext cx="6575368" cy="3208487"/>
          </a:xfrm>
          <a:prstGeom prst="rect">
            <a:avLst/>
          </a:prstGeom>
        </p:spPr>
      </p:pic>
    </p:spTree>
    <p:extLst>
      <p:ext uri="{BB962C8B-B14F-4D97-AF65-F5344CB8AC3E}">
        <p14:creationId xmlns:p14="http://schemas.microsoft.com/office/powerpoint/2010/main" val="1651533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CALIBRATION REPEATABILITY</a:t>
            </a:r>
            <a:endParaRPr/>
          </a:p>
        </p:txBody>
      </p:sp>
      <p:sp>
        <p:nvSpPr>
          <p:cNvPr id="58" name="Google Shape;58;p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a:t>ABI-L1b-PLPT-24, Xiangqian Wu, Fangfang Yu, Hui Xu, and Haifeng Qian</a:t>
            </a:r>
            <a:endParaRPr/>
          </a:p>
        </p:txBody>
      </p:sp>
      <p:sp>
        <p:nvSpPr>
          <p:cNvPr id="2" name="Date Placeholder 1">
            <a:extLst>
              <a:ext uri="{FF2B5EF4-FFF2-40B4-BE49-F238E27FC236}">
                <a16:creationId xmlns:a16="http://schemas.microsoft.com/office/drawing/2014/main" id="{7ABAD65F-F899-4CC0-8EF2-1AC7B6BA12AE}"/>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798858E7-5A11-44BC-A62F-E20CA55FCF52}"/>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C7916983-6D88-43C1-98FC-3AD38B189D7E}"/>
              </a:ext>
            </a:extLst>
          </p:cNvPr>
          <p:cNvSpPr>
            <a:spLocks noGrp="1"/>
          </p:cNvSpPr>
          <p:nvPr>
            <p:ph type="sldNum" sz="quarter" idx="4"/>
          </p:nvPr>
        </p:nvSpPr>
        <p:spPr/>
        <p:txBody>
          <a:bodyPr/>
          <a:lstStyle/>
          <a:p>
            <a:fld id="{24AD0344-B142-42FF-A24F-67F68BAAC27D}" type="slidenum">
              <a:rPr lang="en-US" smtClean="0"/>
              <a:p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dt" idx="2"/>
          </p:nvPr>
        </p:nvSpPr>
        <p:spPr>
          <a:xfrm>
            <a:off x="609601" y="6400800"/>
            <a:ext cx="91974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2023-09-01</a:t>
            </a:r>
            <a:endParaRPr/>
          </a:p>
        </p:txBody>
      </p:sp>
      <p:sp>
        <p:nvSpPr>
          <p:cNvPr id="67" name="Google Shape;67;p2"/>
          <p:cNvSpPr txBox="1">
            <a:spLocks noGrp="1"/>
          </p:cNvSpPr>
          <p:nvPr>
            <p:ph type="ftr" idx="3"/>
          </p:nvPr>
        </p:nvSpPr>
        <p:spPr>
          <a:xfrm>
            <a:off x="2433637" y="6400007"/>
            <a:ext cx="731996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Full Validation PS-PVR for GOES-18 ABI L1b Products</a:t>
            </a:r>
            <a:endParaRPr/>
          </a:p>
        </p:txBody>
      </p:sp>
      <p:sp>
        <p:nvSpPr>
          <p:cNvPr id="68" name="Google Shape;68;p2"/>
          <p:cNvSpPr txBox="1">
            <a:spLocks noGrp="1"/>
          </p:cNvSpPr>
          <p:nvPr>
            <p:ph type="sldNum" idx="4"/>
          </p:nvPr>
        </p:nvSpPr>
        <p:spPr>
          <a:xfrm>
            <a:off x="10657892" y="6403977"/>
            <a:ext cx="92450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69" name="Google Shape;69;p2"/>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PLPT-24: Cal Repeatability</a:t>
            </a:r>
            <a:endParaRPr dirty="0"/>
          </a:p>
        </p:txBody>
      </p:sp>
      <p:sp>
        <p:nvSpPr>
          <p:cNvPr id="70" name="Google Shape;70;p2"/>
          <p:cNvSpPr/>
          <p:nvPr/>
        </p:nvSpPr>
        <p:spPr>
          <a:xfrm rot="16200000">
            <a:off x="2393748" y="4837551"/>
            <a:ext cx="175337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Results</a:t>
            </a:r>
            <a:endParaRPr sz="2000" b="0" i="0" u="none" strike="noStrike" cap="none" dirty="0">
              <a:solidFill>
                <a:schemeClr val="dk1"/>
              </a:solidFill>
              <a:latin typeface="Calibri"/>
              <a:ea typeface="Calibri"/>
              <a:cs typeface="Calibri"/>
              <a:sym typeface="Calibri"/>
            </a:endParaRPr>
          </a:p>
        </p:txBody>
      </p:sp>
      <p:cxnSp>
        <p:nvCxnSpPr>
          <p:cNvPr id="71" name="Google Shape;71;p2"/>
          <p:cNvCxnSpPr/>
          <p:nvPr/>
        </p:nvCxnSpPr>
        <p:spPr>
          <a:xfrm>
            <a:off x="6096000" y="1295401"/>
            <a:ext cx="0" cy="5060951"/>
          </a:xfrm>
          <a:prstGeom prst="straightConnector1">
            <a:avLst/>
          </a:prstGeom>
          <a:noFill/>
          <a:ln w="38100" cap="flat" cmpd="sng">
            <a:solidFill>
              <a:schemeClr val="lt1"/>
            </a:solidFill>
            <a:prstDash val="solid"/>
            <a:round/>
            <a:headEnd type="none" w="sm" len="sm"/>
            <a:tailEnd type="none" w="sm" len="sm"/>
          </a:ln>
        </p:spPr>
      </p:cxnSp>
      <p:cxnSp>
        <p:nvCxnSpPr>
          <p:cNvPr id="72" name="Google Shape;72;p2"/>
          <p:cNvCxnSpPr/>
          <p:nvPr/>
        </p:nvCxnSpPr>
        <p:spPr>
          <a:xfrm rot="10800000" flipH="1">
            <a:off x="1558212" y="3761400"/>
            <a:ext cx="8780786" cy="17498"/>
          </a:xfrm>
          <a:prstGeom prst="straightConnector1">
            <a:avLst/>
          </a:prstGeom>
          <a:noFill/>
          <a:ln w="38100" cap="flat" cmpd="sng">
            <a:solidFill>
              <a:schemeClr val="lt1"/>
            </a:solidFill>
            <a:prstDash val="solid"/>
            <a:round/>
            <a:headEnd type="none" w="sm" len="sm"/>
            <a:tailEnd type="none" w="sm" len="sm"/>
          </a:ln>
        </p:spPr>
      </p:cxnSp>
      <p:cxnSp>
        <p:nvCxnSpPr>
          <p:cNvPr id="73" name="Google Shape;73;p2"/>
          <p:cNvCxnSpPr>
            <a:endCxn id="67" idx="0"/>
          </p:cNvCxnSpPr>
          <p:nvPr/>
        </p:nvCxnSpPr>
        <p:spPr>
          <a:xfrm>
            <a:off x="6093619" y="1162307"/>
            <a:ext cx="0" cy="5237700"/>
          </a:xfrm>
          <a:prstGeom prst="straightConnector1">
            <a:avLst/>
          </a:prstGeom>
          <a:noFill/>
          <a:ln w="38100" cap="flat" cmpd="sng">
            <a:solidFill>
              <a:schemeClr val="dk1"/>
            </a:solidFill>
            <a:prstDash val="solid"/>
            <a:round/>
            <a:headEnd type="none" w="sm" len="sm"/>
            <a:tailEnd type="none" w="sm" len="sm"/>
          </a:ln>
        </p:spPr>
      </p:cxnSp>
      <p:cxnSp>
        <p:nvCxnSpPr>
          <p:cNvPr id="74" name="Google Shape;74;p2"/>
          <p:cNvCxnSpPr/>
          <p:nvPr/>
        </p:nvCxnSpPr>
        <p:spPr>
          <a:xfrm>
            <a:off x="609601" y="3657600"/>
            <a:ext cx="10972799" cy="1"/>
          </a:xfrm>
          <a:prstGeom prst="straightConnector1">
            <a:avLst/>
          </a:prstGeom>
          <a:noFill/>
          <a:ln w="38100" cap="flat" cmpd="sng">
            <a:solidFill>
              <a:schemeClr val="dk1"/>
            </a:solidFill>
            <a:prstDash val="solid"/>
            <a:round/>
            <a:headEnd type="none" w="sm" len="sm"/>
            <a:tailEnd type="none" w="sm" len="sm"/>
          </a:ln>
        </p:spPr>
      </p:cxnSp>
      <p:sp>
        <p:nvSpPr>
          <p:cNvPr id="75" name="Google Shape;75;p2"/>
          <p:cNvSpPr/>
          <p:nvPr/>
        </p:nvSpPr>
        <p:spPr>
          <a:xfrm>
            <a:off x="607220" y="1151479"/>
            <a:ext cx="5328924" cy="24006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Objective</a:t>
            </a:r>
            <a:endParaRPr sz="2000" b="0" i="0" u="none" strike="noStrike" cap="none" dirty="0">
              <a:solidFill>
                <a:schemeClr val="dk1"/>
              </a:solidFill>
              <a:latin typeface="Calibri"/>
              <a:ea typeface="Calibri"/>
              <a:cs typeface="Calibri"/>
              <a:sym typeface="Calibri"/>
            </a:endParaRPr>
          </a:p>
          <a:p>
            <a:pPr marL="0" marR="0" lvl="0" indent="0" rtl="0">
              <a:spcBef>
                <a:spcPts val="0"/>
              </a:spcBef>
              <a:spcAft>
                <a:spcPts val="0"/>
              </a:spcAft>
              <a:buNone/>
            </a:pPr>
            <a:r>
              <a:rPr lang="en-US" sz="1600" b="0" i="0" u="none" strike="noStrike" cap="none" dirty="0">
                <a:solidFill>
                  <a:schemeClr val="dk1"/>
                </a:solidFill>
                <a:latin typeface="Calibri"/>
                <a:ea typeface="Calibri"/>
                <a:cs typeface="Calibri"/>
                <a:sym typeface="Calibri"/>
              </a:rPr>
              <a:t>Assess the calibration-to-calibration repeatability for all ABI Channels.</a:t>
            </a:r>
            <a:endParaRPr sz="1600"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Related Requirements</a:t>
            </a:r>
            <a:endParaRPr dirty="0"/>
          </a:p>
          <a:p>
            <a:pPr marL="169863" indent="-169863">
              <a:buFont typeface="Arial" panose="020B0604020202020204" pitchFamily="34" charset="0"/>
              <a:buChar char="•"/>
            </a:pPr>
            <a:r>
              <a:rPr lang="en-US" sz="1600" dirty="0"/>
              <a:t>MRD2121: Relative deviations (short-term repeatability) less than 0.2% (1-sigma). </a:t>
            </a:r>
          </a:p>
          <a:p>
            <a:pPr marL="169863" indent="-169863">
              <a:buFont typeface="Arial" panose="020B0604020202020204" pitchFamily="34" charset="0"/>
              <a:buChar char="•"/>
            </a:pPr>
            <a:r>
              <a:rPr lang="en-US" sz="1600" dirty="0"/>
              <a:t>MRD519: Calibration-to-calibration repeatability be less than 1</a:t>
            </a:r>
            <a:r>
              <a:rPr lang="el-GR" sz="1600" dirty="0"/>
              <a:t>σ</a:t>
            </a:r>
            <a:r>
              <a:rPr lang="en-US" sz="1600" dirty="0"/>
              <a:t> noise (0.1 K @ 300 K)</a:t>
            </a:r>
          </a:p>
        </p:txBody>
      </p:sp>
      <p:sp>
        <p:nvSpPr>
          <p:cNvPr id="76" name="Google Shape;76;p2"/>
          <p:cNvSpPr/>
          <p:nvPr/>
        </p:nvSpPr>
        <p:spPr>
          <a:xfrm>
            <a:off x="6258512" y="3789391"/>
            <a:ext cx="5326267" cy="23698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Conclusions</a:t>
            </a:r>
            <a:endParaRPr sz="2000" dirty="0">
              <a:solidFill>
                <a:schemeClr val="dk1"/>
              </a:solidFill>
              <a:latin typeface="Calibri"/>
              <a:ea typeface="Calibri"/>
              <a:cs typeface="Calibri"/>
              <a:sym typeface="Calibri"/>
            </a:endParaRPr>
          </a:p>
          <a:p>
            <a:pPr marL="285750" indent="-285750" algn="just">
              <a:buFont typeface="Arial" panose="020B0604020202020204" pitchFamily="34" charset="0"/>
              <a:buChar char="•"/>
            </a:pPr>
            <a:r>
              <a:rPr lang="en-US" sz="1600" dirty="0"/>
              <a:t>Operational VNIR gains failed sometimes.</a:t>
            </a:r>
          </a:p>
          <a:p>
            <a:pPr marL="285750" indent="-285750" algn="just">
              <a:buFont typeface="Arial" panose="020B0604020202020204" pitchFamily="34" charset="0"/>
              <a:buChar char="•"/>
            </a:pPr>
            <a:r>
              <a:rPr lang="en-US" sz="1600" dirty="0"/>
              <a:t>Updated SCT normal vector improved the </a:t>
            </a:r>
            <a:r>
              <a:rPr lang="en-US" sz="1600" dirty="0" err="1"/>
              <a:t>cal</a:t>
            </a:r>
            <a:r>
              <a:rPr lang="en-US" sz="1600" dirty="0"/>
              <a:t> repeatability.</a:t>
            </a:r>
          </a:p>
          <a:p>
            <a:pPr marL="285750" indent="-285750" algn="just">
              <a:buFont typeface="Arial" panose="020B0604020202020204" pitchFamily="34" charset="0"/>
              <a:buChar char="•"/>
            </a:pPr>
            <a:r>
              <a:rPr lang="en-US" sz="1600" dirty="0"/>
              <a:t>Beta correction (to be implemented) can improve further.</a:t>
            </a:r>
          </a:p>
          <a:p>
            <a:pPr marL="285750" indent="-285750">
              <a:buFont typeface="Arial" panose="020B0604020202020204" pitchFamily="34" charset="0"/>
              <a:buChar char="•"/>
            </a:pPr>
            <a:r>
              <a:rPr lang="en-US" sz="1600" dirty="0"/>
              <a:t>“Switch” in the VNIR calibration system will ensure the compliance.</a:t>
            </a:r>
          </a:p>
          <a:p>
            <a:pPr marL="285750" indent="-285750">
              <a:buFont typeface="Arial" panose="020B0604020202020204" pitchFamily="34" charset="0"/>
              <a:buChar char="•"/>
            </a:pPr>
            <a:r>
              <a:rPr lang="en-US" sz="1600" dirty="0">
                <a:solidFill>
                  <a:srgbClr val="000000"/>
                </a:solidFill>
              </a:rPr>
              <a:t>IR calibration repeatability is better than 0.1 K for channel mean gains.</a:t>
            </a:r>
          </a:p>
          <a:p>
            <a:pPr marL="285750" indent="-285750">
              <a:buFont typeface="Arial" panose="020B0604020202020204" pitchFamily="34" charset="0"/>
              <a:buChar char="•"/>
            </a:pPr>
            <a:r>
              <a:rPr lang="en-US" sz="1600" dirty="0"/>
              <a:t>Results are consistent with GOES-16/17.</a:t>
            </a:r>
          </a:p>
        </p:txBody>
      </p:sp>
      <p:sp>
        <p:nvSpPr>
          <p:cNvPr id="78" name="Google Shape;78;p2"/>
          <p:cNvSpPr/>
          <p:nvPr/>
        </p:nvSpPr>
        <p:spPr>
          <a:xfrm>
            <a:off x="6251146" y="1151479"/>
            <a:ext cx="5326283" cy="23698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chemeClr val="dk1"/>
                </a:solidFill>
                <a:latin typeface="Calibri"/>
                <a:ea typeface="Calibri"/>
                <a:cs typeface="Calibri"/>
                <a:sym typeface="Calibri"/>
              </a:rPr>
              <a:t>Methodology</a:t>
            </a:r>
            <a:endParaRPr dirty="0"/>
          </a:p>
          <a:p>
            <a:pPr marL="0" marR="0" lvl="0" indent="0" algn="just" rtl="0">
              <a:spcBef>
                <a:spcPts val="0"/>
              </a:spcBef>
              <a:spcAft>
                <a:spcPts val="0"/>
              </a:spcAft>
              <a:buNone/>
            </a:pPr>
            <a:r>
              <a:rPr lang="en-US" sz="1600" dirty="0">
                <a:solidFill>
                  <a:schemeClr val="dk1"/>
                </a:solidFill>
                <a:ea typeface="Calibri"/>
                <a:cs typeface="Calibri"/>
                <a:sym typeface="Calibri"/>
              </a:rPr>
              <a:t>Monitor gain change for each channel:</a:t>
            </a:r>
          </a:p>
          <a:p>
            <a:pPr marL="0" marR="0" lvl="0" indent="0" algn="just" rtl="0">
              <a:spcBef>
                <a:spcPts val="0"/>
              </a:spcBef>
              <a:spcAft>
                <a:spcPts val="0"/>
              </a:spcAft>
              <a:buNone/>
            </a:pPr>
            <a:endParaRPr lang="en-US" sz="1600" dirty="0">
              <a:solidFill>
                <a:schemeClr val="dk1"/>
              </a:solidFill>
              <a:cs typeface="Calibri"/>
              <a:sym typeface="Calibri"/>
            </a:endParaRPr>
          </a:p>
          <a:p>
            <a:pPr algn="just"/>
            <a:r>
              <a:rPr lang="en-US" sz="1600" dirty="0"/>
              <a:t>Where </a:t>
            </a:r>
            <a:r>
              <a:rPr lang="en-US" sz="1600" i="1" dirty="0"/>
              <a:t>m</a:t>
            </a:r>
            <a:r>
              <a:rPr lang="en-US" sz="1600" i="1" baseline="-25000" dirty="0"/>
              <a:t>i</a:t>
            </a:r>
            <a:r>
              <a:rPr lang="en-US" sz="1600" dirty="0"/>
              <a:t> </a:t>
            </a:r>
            <a:r>
              <a:rPr lang="en-US" sz="1600" dirty="0" err="1"/>
              <a:t>amd</a:t>
            </a:r>
            <a:r>
              <a:rPr lang="en-US" sz="1600" dirty="0"/>
              <a:t> </a:t>
            </a:r>
            <a:r>
              <a:rPr lang="en-US" sz="1600" i="1" dirty="0"/>
              <a:t>m</a:t>
            </a:r>
            <a:r>
              <a:rPr lang="en-US" sz="1600" i="1" baseline="-25000" dirty="0"/>
              <a:t>i-1</a:t>
            </a:r>
            <a:r>
              <a:rPr lang="en-US" sz="1600" dirty="0"/>
              <a:t> are gain at the time </a:t>
            </a:r>
            <a:r>
              <a:rPr lang="en-US" sz="1600" i="1" dirty="0" err="1"/>
              <a:t>i</a:t>
            </a:r>
            <a:r>
              <a:rPr lang="en-US" sz="1600" dirty="0"/>
              <a:t> and </a:t>
            </a:r>
            <a:r>
              <a:rPr lang="en-US" sz="1600" i="1" dirty="0"/>
              <a:t>i-1</a:t>
            </a:r>
            <a:r>
              <a:rPr lang="en-US" sz="1600" dirty="0"/>
              <a:t>, respectively, and </a:t>
            </a:r>
            <a:r>
              <a:rPr lang="en-US" sz="1600" i="1" dirty="0"/>
              <a:t>R</a:t>
            </a:r>
            <a:r>
              <a:rPr lang="en-US" sz="1600" dirty="0"/>
              <a:t> is calibration-to-calibration repeatability.</a:t>
            </a:r>
          </a:p>
          <a:p>
            <a:pPr lvl="0" algn="just">
              <a:buClr>
                <a:schemeClr val="dk1"/>
              </a:buClr>
              <a:buSzPts val="1400"/>
            </a:pPr>
            <a:endParaRPr lang="en-US" sz="1600" dirty="0">
              <a:solidFill>
                <a:schemeClr val="dk1"/>
              </a:solidFill>
              <a:ea typeface="Calibri"/>
              <a:cs typeface="Calibri"/>
              <a:sym typeface="Calibri"/>
            </a:endParaRPr>
          </a:p>
          <a:p>
            <a:pPr lvl="0">
              <a:buClr>
                <a:schemeClr val="dk1"/>
              </a:buClr>
              <a:buSzPts val="1400"/>
            </a:pPr>
            <a:r>
              <a:rPr lang="en-US" sz="1600" dirty="0">
                <a:solidFill>
                  <a:schemeClr val="dk1"/>
                </a:solidFill>
                <a:ea typeface="Calibri"/>
                <a:cs typeface="Calibri"/>
                <a:sym typeface="Calibri"/>
              </a:rPr>
              <a:t>For IR, repeatability is also assessed by L1b radiance difference of consecutive CONUS images at the 5-minute interval</a:t>
            </a:r>
            <a:endParaRPr lang="en-US" sz="1600" dirty="0"/>
          </a:p>
        </p:txBody>
      </p:sp>
      <p:sp>
        <p:nvSpPr>
          <p:cNvPr id="22" name="Rectangle 21">
            <a:extLst>
              <a:ext uri="{FF2B5EF4-FFF2-40B4-BE49-F238E27FC236}">
                <a16:creationId xmlns:a16="http://schemas.microsoft.com/office/drawing/2014/main" id="{67485F58-056B-424A-8EA5-738222F843AD}"/>
              </a:ext>
            </a:extLst>
          </p:cNvPr>
          <p:cNvSpPr/>
          <p:nvPr/>
        </p:nvSpPr>
        <p:spPr>
          <a:xfrm>
            <a:off x="7955852" y="1715746"/>
            <a:ext cx="2317332" cy="276999"/>
          </a:xfrm>
          <a:prstGeom prst="rect">
            <a:avLst/>
          </a:prstGeom>
        </p:spPr>
        <p:txBody>
          <a:bodyPr wrap="square">
            <a:spAutoFit/>
          </a:bodyPr>
          <a:lstStyle/>
          <a:p>
            <a:r>
              <a:rPr lang="en-US" sz="1200" i="1" dirty="0"/>
              <a:t>R=100*(m</a:t>
            </a:r>
            <a:r>
              <a:rPr lang="en-US" sz="1200" i="1" baseline="-25000" dirty="0"/>
              <a:t>i</a:t>
            </a:r>
            <a:r>
              <a:rPr lang="en-US" sz="1200" i="1" dirty="0"/>
              <a:t> – m</a:t>
            </a:r>
            <a:r>
              <a:rPr lang="en-US" sz="1200" i="1" baseline="-25000" dirty="0"/>
              <a:t>i-1</a:t>
            </a:r>
            <a:r>
              <a:rPr lang="en-US" sz="1200" i="1" dirty="0"/>
              <a:t>)/m</a:t>
            </a:r>
            <a:r>
              <a:rPr lang="en-US" sz="1200" i="1" baseline="-25000" dirty="0"/>
              <a:t>i</a:t>
            </a:r>
            <a:r>
              <a:rPr lang="en-US" sz="1200" i="1" dirty="0"/>
              <a:t> </a:t>
            </a:r>
          </a:p>
        </p:txBody>
      </p:sp>
      <p:pic>
        <p:nvPicPr>
          <p:cNvPr id="24" name="Picture 23">
            <a:extLst>
              <a:ext uri="{FF2B5EF4-FFF2-40B4-BE49-F238E27FC236}">
                <a16:creationId xmlns:a16="http://schemas.microsoft.com/office/drawing/2014/main" id="{1DFB6399-D721-4BB4-9240-D84BB6766097}"/>
              </a:ext>
            </a:extLst>
          </p:cNvPr>
          <p:cNvPicPr>
            <a:picLocks noChangeAspect="1"/>
          </p:cNvPicPr>
          <p:nvPr/>
        </p:nvPicPr>
        <p:blipFill>
          <a:blip r:embed="rId3"/>
          <a:stretch>
            <a:fillRect/>
          </a:stretch>
        </p:blipFill>
        <p:spPr>
          <a:xfrm>
            <a:off x="265549" y="3802833"/>
            <a:ext cx="2616948" cy="2597165"/>
          </a:xfrm>
          <a:prstGeom prst="rect">
            <a:avLst/>
          </a:prstGeom>
        </p:spPr>
      </p:pic>
      <p:pic>
        <p:nvPicPr>
          <p:cNvPr id="3" name="Picture 2">
            <a:extLst>
              <a:ext uri="{FF2B5EF4-FFF2-40B4-BE49-F238E27FC236}">
                <a16:creationId xmlns:a16="http://schemas.microsoft.com/office/drawing/2014/main" id="{2DE028B5-D44C-4382-B49C-A78D629DF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2825" y="3802833"/>
            <a:ext cx="2352909" cy="259717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Background</a:t>
            </a:r>
            <a:endParaRPr/>
          </a:p>
        </p:txBody>
      </p:sp>
      <p:sp>
        <p:nvSpPr>
          <p:cNvPr id="91" name="Google Shape;91;p3"/>
          <p:cNvSpPr txBox="1">
            <a:spLocks noGrp="1"/>
          </p:cNvSpPr>
          <p:nvPr>
            <p:ph type="body" idx="1"/>
          </p:nvPr>
        </p:nvSpPr>
        <p:spPr>
          <a:xfrm>
            <a:off x="609600" y="1143000"/>
            <a:ext cx="8305800" cy="484822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Thermal conditions of a satellite change along its orbit.</a:t>
            </a:r>
            <a:endParaRPr dirty="0"/>
          </a:p>
          <a:p>
            <a:pPr marL="742950" lvl="1" indent="-285750" algn="l" rtl="0">
              <a:spcBef>
                <a:spcPts val="560"/>
              </a:spcBef>
              <a:spcAft>
                <a:spcPts val="0"/>
              </a:spcAft>
              <a:buClr>
                <a:schemeClr val="dk1"/>
              </a:buClr>
              <a:buSzPts val="2800"/>
              <a:buChar char="–"/>
            </a:pPr>
            <a:r>
              <a:rPr lang="en-US" dirty="0"/>
              <a:t>In and out of the Earth’s shadow.</a:t>
            </a:r>
            <a:endParaRPr dirty="0"/>
          </a:p>
          <a:p>
            <a:pPr marL="342900" lvl="0" indent="-342900" algn="l" rtl="0">
              <a:spcBef>
                <a:spcPts val="640"/>
              </a:spcBef>
              <a:spcAft>
                <a:spcPts val="0"/>
              </a:spcAft>
              <a:buClr>
                <a:schemeClr val="dk1"/>
              </a:buClr>
              <a:buSzPts val="3200"/>
              <a:buChar char="❖"/>
            </a:pPr>
            <a:r>
              <a:rPr lang="en-US" dirty="0"/>
              <a:t>Infrared channel must be calibrated periodically.</a:t>
            </a:r>
            <a:endParaRPr dirty="0"/>
          </a:p>
          <a:p>
            <a:pPr marL="742950" lvl="1" indent="-285750" algn="l" rtl="0">
              <a:spcBef>
                <a:spcPts val="560"/>
              </a:spcBef>
              <a:spcAft>
                <a:spcPts val="0"/>
              </a:spcAft>
              <a:buClr>
                <a:schemeClr val="dk1"/>
              </a:buClr>
              <a:buSzPts val="2800"/>
              <a:buChar char="–"/>
            </a:pPr>
            <a:r>
              <a:rPr lang="en-US" dirty="0"/>
              <a:t>“Latched up” if not.</a:t>
            </a:r>
            <a:endParaRPr dirty="0"/>
          </a:p>
          <a:p>
            <a:pPr marL="342900" lvl="0" indent="-342900" algn="l" rtl="0">
              <a:spcBef>
                <a:spcPts val="640"/>
              </a:spcBef>
              <a:spcAft>
                <a:spcPts val="0"/>
              </a:spcAft>
              <a:buClr>
                <a:schemeClr val="dk1"/>
              </a:buClr>
              <a:buSzPts val="3200"/>
              <a:buChar char="❖"/>
            </a:pPr>
            <a:r>
              <a:rPr lang="en-US" dirty="0"/>
              <a:t>Traditionally, satellite instruments scan by rotation.</a:t>
            </a:r>
            <a:endParaRPr dirty="0"/>
          </a:p>
          <a:p>
            <a:pPr marL="742950" lvl="1" indent="-285750" algn="l" rtl="0">
              <a:spcBef>
                <a:spcPts val="560"/>
              </a:spcBef>
              <a:spcAft>
                <a:spcPts val="0"/>
              </a:spcAft>
              <a:buClr>
                <a:schemeClr val="dk1"/>
              </a:buClr>
              <a:buSzPts val="2800"/>
              <a:buChar char="–"/>
            </a:pPr>
            <a:r>
              <a:rPr lang="en-US" dirty="0"/>
              <a:t>Calibrate scan by scan.</a:t>
            </a:r>
            <a:endParaRPr dirty="0"/>
          </a:p>
        </p:txBody>
      </p:sp>
      <p:pic>
        <p:nvPicPr>
          <p:cNvPr id="96" name="Google Shape;96;p3"/>
          <p:cNvPicPr preferRelativeResize="0"/>
          <p:nvPr/>
        </p:nvPicPr>
        <p:blipFill rotWithShape="1">
          <a:blip r:embed="rId3">
            <a:alphaModFix/>
          </a:blip>
          <a:srcRect/>
          <a:stretch/>
        </p:blipFill>
        <p:spPr>
          <a:xfrm>
            <a:off x="8460712" y="4099728"/>
            <a:ext cx="3190110" cy="2300280"/>
          </a:xfrm>
          <a:prstGeom prst="rect">
            <a:avLst/>
          </a:prstGeom>
          <a:noFill/>
          <a:ln>
            <a:noFill/>
          </a:ln>
        </p:spPr>
      </p:pic>
      <p:pic>
        <p:nvPicPr>
          <p:cNvPr id="97" name="Google Shape;97;p3"/>
          <p:cNvPicPr preferRelativeResize="0"/>
          <p:nvPr/>
        </p:nvPicPr>
        <p:blipFill rotWithShape="1">
          <a:blip r:embed="rId4">
            <a:alphaModFix/>
          </a:blip>
          <a:srcRect/>
          <a:stretch/>
        </p:blipFill>
        <p:spPr>
          <a:xfrm>
            <a:off x="4983982" y="4260501"/>
            <a:ext cx="2944327" cy="2139507"/>
          </a:xfrm>
          <a:prstGeom prst="rect">
            <a:avLst/>
          </a:prstGeom>
          <a:noFill/>
          <a:ln>
            <a:noFill/>
          </a:ln>
        </p:spPr>
      </p:pic>
      <p:pic>
        <p:nvPicPr>
          <p:cNvPr id="95" name="Google Shape;95;p3" descr="How satellites are affected by the spring and autumn ..."/>
          <p:cNvPicPr preferRelativeResize="0"/>
          <p:nvPr/>
        </p:nvPicPr>
        <p:blipFill rotWithShape="1">
          <a:blip r:embed="rId5">
            <a:alphaModFix/>
          </a:blip>
          <a:srcRect/>
          <a:stretch/>
        </p:blipFill>
        <p:spPr>
          <a:xfrm>
            <a:off x="8661839" y="1143000"/>
            <a:ext cx="3064588" cy="1782074"/>
          </a:xfrm>
          <a:prstGeom prst="rect">
            <a:avLst/>
          </a:prstGeom>
          <a:noFill/>
          <a:ln>
            <a:noFill/>
          </a:ln>
        </p:spPr>
      </p:pic>
      <p:sp>
        <p:nvSpPr>
          <p:cNvPr id="2" name="Date Placeholder 1">
            <a:extLst>
              <a:ext uri="{FF2B5EF4-FFF2-40B4-BE49-F238E27FC236}">
                <a16:creationId xmlns:a16="http://schemas.microsoft.com/office/drawing/2014/main" id="{0ED5B3D9-BD3D-4CB8-B8DA-CD9B238FC648}"/>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BB28ED20-194D-4319-913B-6CB890179E82}"/>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F9C97E66-8C4B-435C-A3ED-B32FCDFCD7D2}"/>
              </a:ext>
            </a:extLst>
          </p:cNvPr>
          <p:cNvSpPr>
            <a:spLocks noGrp="1"/>
          </p:cNvSpPr>
          <p:nvPr>
            <p:ph type="sldNum" sz="quarter" idx="4"/>
          </p:nvPr>
        </p:nvSpPr>
        <p:spPr/>
        <p:txBody>
          <a:bodyPr/>
          <a:lstStyle/>
          <a:p>
            <a:fld id="{24AD0344-B142-42FF-A24F-67F68BAAC27D}" type="slidenum">
              <a:rPr lang="en-US" smtClean="0"/>
              <a:pPr/>
              <a:t>95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1529347" y="114300"/>
            <a:ext cx="9128546" cy="80843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Background</a:t>
            </a:r>
            <a:endParaRPr/>
          </a:p>
        </p:txBody>
      </p:sp>
      <p:sp>
        <p:nvSpPr>
          <p:cNvPr id="103" name="Google Shape;103;p4"/>
          <p:cNvSpPr txBox="1">
            <a:spLocks noGrp="1"/>
          </p:cNvSpPr>
          <p:nvPr>
            <p:ph type="body" idx="1"/>
          </p:nvPr>
        </p:nvSpPr>
        <p:spPr>
          <a:xfrm>
            <a:off x="609600" y="1143000"/>
            <a:ext cx="7319963" cy="484822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For ABI on GOES-R, time must be allocated for calibration.</a:t>
            </a:r>
            <a:endParaRPr/>
          </a:p>
          <a:p>
            <a:pPr marL="742950" lvl="1" indent="-285750" algn="l" rtl="0">
              <a:spcBef>
                <a:spcPts val="560"/>
              </a:spcBef>
              <a:spcAft>
                <a:spcPts val="0"/>
              </a:spcAft>
              <a:buClr>
                <a:schemeClr val="dk1"/>
              </a:buClr>
              <a:buSzPts val="2800"/>
              <a:buChar char="–"/>
            </a:pPr>
            <a:r>
              <a:rPr lang="en-US"/>
              <a:t>Balance between observation time and calibration accuracy.</a:t>
            </a:r>
            <a:endParaRPr/>
          </a:p>
          <a:p>
            <a:pPr marL="342900" lvl="0" indent="-342900" algn="l" rtl="0">
              <a:spcBef>
                <a:spcPts val="640"/>
              </a:spcBef>
              <a:spcAft>
                <a:spcPts val="0"/>
              </a:spcAft>
              <a:buClr>
                <a:schemeClr val="dk1"/>
              </a:buClr>
              <a:buSzPts val="3200"/>
              <a:buChar char="❖"/>
            </a:pPr>
            <a:r>
              <a:rPr lang="en-US"/>
              <a:t>Radiance must not change too much between calibrations.</a:t>
            </a:r>
            <a:endParaRPr/>
          </a:p>
          <a:p>
            <a:pPr marL="342900" lvl="0" indent="-342900" algn="l" rtl="0">
              <a:spcBef>
                <a:spcPts val="640"/>
              </a:spcBef>
              <a:spcAft>
                <a:spcPts val="0"/>
              </a:spcAft>
              <a:buClr>
                <a:schemeClr val="dk1"/>
              </a:buClr>
              <a:buSzPts val="3200"/>
              <a:buChar char="❖"/>
            </a:pPr>
            <a:r>
              <a:rPr lang="en-US"/>
              <a:t>Verify gain (slope) changes before and after calibrations for detector, channel, diurnal, seasonal, and special cases. </a:t>
            </a:r>
            <a:endParaRPr/>
          </a:p>
        </p:txBody>
      </p:sp>
      <p:pic>
        <p:nvPicPr>
          <p:cNvPr id="107" name="Google Shape;107;p4" descr="Same as image 42 but for GOES West "/>
          <p:cNvPicPr preferRelativeResize="0"/>
          <p:nvPr/>
        </p:nvPicPr>
        <p:blipFill rotWithShape="1">
          <a:blip r:embed="rId3">
            <a:alphaModFix/>
          </a:blip>
          <a:srcRect/>
          <a:stretch/>
        </p:blipFill>
        <p:spPr>
          <a:xfrm>
            <a:off x="7929563" y="1143001"/>
            <a:ext cx="4110037" cy="1676400"/>
          </a:xfrm>
          <a:prstGeom prst="rect">
            <a:avLst/>
          </a:prstGeom>
          <a:noFill/>
          <a:ln>
            <a:noFill/>
          </a:ln>
        </p:spPr>
      </p:pic>
      <p:pic>
        <p:nvPicPr>
          <p:cNvPr id="108" name="Google Shape;108;p4" descr="https://lh3.googleusercontent.com/2CI13lD5D3bqLiAZauL55f-TN2y34zPxbOsLj--LCdAcrDGKhjNuRMg5Ec5i2spsyjd4gf4Y2isSUcHl8aLJUexDU95eZyyT3xY7d_FjTWcR87lTuuZVXejlaTEu92GvH6AprUCxZjg5Pzk-37FH6Q=s2048"/>
          <p:cNvPicPr preferRelativeResize="0"/>
          <p:nvPr/>
        </p:nvPicPr>
        <p:blipFill rotWithShape="1">
          <a:blip r:embed="rId4">
            <a:alphaModFix/>
          </a:blip>
          <a:srcRect/>
          <a:stretch/>
        </p:blipFill>
        <p:spPr>
          <a:xfrm>
            <a:off x="7927329" y="3228183"/>
            <a:ext cx="2057252" cy="1590431"/>
          </a:xfrm>
          <a:prstGeom prst="rect">
            <a:avLst/>
          </a:prstGeom>
          <a:noFill/>
          <a:ln>
            <a:noFill/>
          </a:ln>
        </p:spPr>
      </p:pic>
      <p:pic>
        <p:nvPicPr>
          <p:cNvPr id="109" name="Google Shape;109;p4" descr="https://lh6.googleusercontent.com/T1dWvQ27h0yiGniS3bT_6IwvC9KPy7oZ_ffeLPVUN8pzTK7KBH6Xp9Z467GpgeI3ml5o7nyH_ZNEvTHJm6w4pJfKTVDwqGcx1wTMM3nCwHu2s00Rz72oBdwg8RrYV_Qq74R9Y8IyqBPF6qO1Fy8__A=s2048"/>
          <p:cNvPicPr preferRelativeResize="0"/>
          <p:nvPr/>
        </p:nvPicPr>
        <p:blipFill rotWithShape="1">
          <a:blip r:embed="rId5">
            <a:alphaModFix/>
          </a:blip>
          <a:srcRect/>
          <a:stretch/>
        </p:blipFill>
        <p:spPr>
          <a:xfrm>
            <a:off x="10089285" y="3228183"/>
            <a:ext cx="2057252" cy="1590431"/>
          </a:xfrm>
          <a:prstGeom prst="rect">
            <a:avLst/>
          </a:prstGeom>
          <a:noFill/>
          <a:ln>
            <a:noFill/>
          </a:ln>
        </p:spPr>
      </p:pic>
      <p:sp>
        <p:nvSpPr>
          <p:cNvPr id="2" name="Date Placeholder 1">
            <a:extLst>
              <a:ext uri="{FF2B5EF4-FFF2-40B4-BE49-F238E27FC236}">
                <a16:creationId xmlns:a16="http://schemas.microsoft.com/office/drawing/2014/main" id="{AE7261D4-B652-433A-82D7-08AFBA7AF12E}"/>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CE996079-DE2E-4346-96B4-F6F5239955E5}"/>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66624422-4298-45B2-BBBD-EC8FB4E2FAFD}"/>
              </a:ext>
            </a:extLst>
          </p:cNvPr>
          <p:cNvSpPr>
            <a:spLocks noGrp="1"/>
          </p:cNvSpPr>
          <p:nvPr>
            <p:ph type="sldNum" sz="quarter" idx="4"/>
          </p:nvPr>
        </p:nvSpPr>
        <p:spPr/>
        <p:txBody>
          <a:bodyPr/>
          <a:lstStyle/>
          <a:p>
            <a:fld id="{24AD0344-B142-42FF-A24F-67F68BAAC27D}" type="slidenum">
              <a:rPr lang="en-US" smtClean="0"/>
              <a:pPr/>
              <a:t>96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pic>
        <p:nvPicPr>
          <p:cNvPr id="139" name="Google Shape;139;p6"/>
          <p:cNvPicPr preferRelativeResize="0"/>
          <p:nvPr/>
        </p:nvPicPr>
        <p:blipFill rotWithShape="1">
          <a:blip r:embed="rId3">
            <a:alphaModFix/>
          </a:blip>
          <a:srcRect/>
          <a:stretch/>
        </p:blipFill>
        <p:spPr>
          <a:xfrm>
            <a:off x="2371849" y="1145475"/>
            <a:ext cx="7443537" cy="4785636"/>
          </a:xfrm>
          <a:prstGeom prst="rect">
            <a:avLst/>
          </a:prstGeom>
          <a:noFill/>
          <a:ln>
            <a:noFill/>
          </a:ln>
        </p:spPr>
      </p:pic>
      <p:sp>
        <p:nvSpPr>
          <p:cNvPr id="140" name="Google Shape;140;p6"/>
          <p:cNvSpPr txBox="1"/>
          <p:nvPr/>
        </p:nvSpPr>
        <p:spPr>
          <a:xfrm>
            <a:off x="609601" y="5712526"/>
            <a:ext cx="10972799" cy="687482"/>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Ratio of post- to pre-launch gains plotted as a function of days since 05/06/2022 for the six VNIR channels of ABI: </a:t>
            </a:r>
            <a:r>
              <a:rPr lang="en-US" sz="1600" b="1">
                <a:solidFill>
                  <a:srgbClr val="FF0000"/>
                </a:solidFill>
                <a:latin typeface="Calibri"/>
                <a:ea typeface="Calibri"/>
                <a:cs typeface="Calibri"/>
                <a:sym typeface="Calibri"/>
              </a:rPr>
              <a:t>Operational</a:t>
            </a:r>
            <a:r>
              <a:rPr lang="en-US" sz="1600">
                <a:solidFill>
                  <a:schemeClr val="dk1"/>
                </a:solidFill>
                <a:latin typeface="Calibri"/>
                <a:ea typeface="Calibri"/>
                <a:cs typeface="Calibri"/>
                <a:sym typeface="Calibri"/>
              </a:rPr>
              <a:t>; Re-calibrated with </a:t>
            </a:r>
            <a:r>
              <a:rPr lang="en-US" sz="1600" b="1">
                <a:solidFill>
                  <a:srgbClr val="0070C0"/>
                </a:solidFill>
                <a:latin typeface="Calibri"/>
                <a:ea typeface="Calibri"/>
                <a:cs typeface="Calibri"/>
                <a:sym typeface="Calibri"/>
              </a:rPr>
              <a:t>updated CDRL 79 Rev L </a:t>
            </a:r>
            <a:r>
              <a:rPr lang="en-US" sz="1600">
                <a:solidFill>
                  <a:schemeClr val="dk1"/>
                </a:solidFill>
                <a:latin typeface="Calibri"/>
                <a:ea typeface="Calibri"/>
                <a:cs typeface="Calibri"/>
                <a:sym typeface="Calibri"/>
              </a:rPr>
              <a:t>(corrected SCT norms and Q LUT); Additional recalibration with </a:t>
            </a:r>
            <a:r>
              <a:rPr lang="en-US" sz="1600" b="1">
                <a:solidFill>
                  <a:srgbClr val="009900"/>
                </a:solidFill>
                <a:latin typeface="Calibri"/>
                <a:ea typeface="Calibri"/>
                <a:cs typeface="Calibri"/>
                <a:sym typeface="Calibri"/>
              </a:rPr>
              <a:t>Beta angle correction.</a:t>
            </a:r>
            <a:endParaRPr sz="1600" b="1">
              <a:solidFill>
                <a:srgbClr val="009900"/>
              </a:solidFill>
              <a:latin typeface="Calibri"/>
              <a:ea typeface="Calibri"/>
              <a:cs typeface="Calibri"/>
              <a:sym typeface="Calibri"/>
            </a:endParaRPr>
          </a:p>
          <a:p>
            <a:pPr marL="365753" marR="0" lvl="0" indent="-276853" algn="l" rtl="0">
              <a:spcBef>
                <a:spcPts val="0"/>
              </a:spcBef>
              <a:spcAft>
                <a:spcPts val="0"/>
              </a:spcAft>
              <a:buClr>
                <a:schemeClr val="dk1"/>
              </a:buClr>
              <a:buSzPts val="1400"/>
              <a:buFont typeface="Noto Sans Symbols"/>
              <a:buNone/>
            </a:pPr>
            <a:endParaRPr sz="1200">
              <a:solidFill>
                <a:srgbClr val="FF0000"/>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161BDBC3-F7CF-470E-98C3-191AD3C301C3}"/>
              </a:ext>
            </a:extLst>
          </p:cNvPr>
          <p:cNvSpPr>
            <a:spLocks noGrp="1"/>
          </p:cNvSpPr>
          <p:nvPr>
            <p:ph type="dt" sz="half" idx="2"/>
          </p:nvPr>
        </p:nvSpPr>
        <p:spPr/>
        <p:txBody>
          <a:bodyPr/>
          <a:lstStyle/>
          <a:p>
            <a:r>
              <a:rPr lang="en-US"/>
              <a:t>2023-09-01</a:t>
            </a:r>
            <a:endParaRPr lang="en-US" dirty="0"/>
          </a:p>
        </p:txBody>
      </p:sp>
      <p:sp>
        <p:nvSpPr>
          <p:cNvPr id="3" name="Footer Placeholder 2">
            <a:extLst>
              <a:ext uri="{FF2B5EF4-FFF2-40B4-BE49-F238E27FC236}">
                <a16:creationId xmlns:a16="http://schemas.microsoft.com/office/drawing/2014/main" id="{F42A7AD2-B374-4809-85D1-3A5210CD7F39}"/>
              </a:ext>
            </a:extLst>
          </p:cNvPr>
          <p:cNvSpPr>
            <a:spLocks noGrp="1"/>
          </p:cNvSpPr>
          <p:nvPr>
            <p:ph type="ftr" sz="quarter" idx="3"/>
          </p:nvPr>
        </p:nvSpPr>
        <p:spPr/>
        <p:txBody>
          <a:bodyPr/>
          <a:lstStyle/>
          <a:p>
            <a:r>
              <a:rPr lang="en-US"/>
              <a:t>Full Validation PS-PVR for GOES-18 ABI L1b Products</a:t>
            </a:r>
            <a:endParaRPr lang="en-US" dirty="0"/>
          </a:p>
        </p:txBody>
      </p:sp>
      <p:sp>
        <p:nvSpPr>
          <p:cNvPr id="4" name="Slide Number Placeholder 3">
            <a:extLst>
              <a:ext uri="{FF2B5EF4-FFF2-40B4-BE49-F238E27FC236}">
                <a16:creationId xmlns:a16="http://schemas.microsoft.com/office/drawing/2014/main" id="{A51FA0C1-3815-4799-A543-D2D2353D4831}"/>
              </a:ext>
            </a:extLst>
          </p:cNvPr>
          <p:cNvSpPr>
            <a:spLocks noGrp="1"/>
          </p:cNvSpPr>
          <p:nvPr>
            <p:ph type="sldNum" sz="quarter" idx="4"/>
          </p:nvPr>
        </p:nvSpPr>
        <p:spPr/>
        <p:txBody>
          <a:bodyPr/>
          <a:lstStyle/>
          <a:p>
            <a:fld id="{24AD0344-B142-42FF-A24F-67F68BAAC27D}" type="slidenum">
              <a:rPr lang="en-US" smtClean="0"/>
              <a:pPr/>
              <a:t>97</a:t>
            </a:fld>
            <a:endParaRPr lang="en-US" dirty="0"/>
          </a:p>
        </p:txBody>
      </p:sp>
      <p:sp>
        <p:nvSpPr>
          <p:cNvPr id="6" name="Title 5">
            <a:extLst>
              <a:ext uri="{FF2B5EF4-FFF2-40B4-BE49-F238E27FC236}">
                <a16:creationId xmlns:a16="http://schemas.microsoft.com/office/drawing/2014/main" id="{950A9927-8FBF-4C38-97C5-C81B2256264F}"/>
              </a:ext>
            </a:extLst>
          </p:cNvPr>
          <p:cNvSpPr>
            <a:spLocks noGrp="1"/>
          </p:cNvSpPr>
          <p:nvPr>
            <p:ph type="title"/>
          </p:nvPr>
        </p:nvSpPr>
        <p:spPr/>
        <p:txBody>
          <a:bodyPr>
            <a:noAutofit/>
          </a:bodyPr>
          <a:lstStyle/>
          <a:p>
            <a:r>
              <a:rPr lang="en-US" dirty="0"/>
              <a:t>GOES-18 ABI VNIR Gain</a:t>
            </a:r>
          </a:p>
        </p:txBody>
      </p:sp>
    </p:spTree>
    <p:extLst>
      <p:ext uri="{BB962C8B-B14F-4D97-AF65-F5344CB8AC3E}">
        <p14:creationId xmlns:p14="http://schemas.microsoft.com/office/powerpoint/2010/main" val="540713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096001" y="1193102"/>
            <a:ext cx="5474110" cy="5216245"/>
          </a:xfrm>
        </p:spPr>
        <p:txBody>
          <a:bodyPr>
            <a:noAutofit/>
          </a:bodyPr>
          <a:lstStyle/>
          <a:p>
            <a:pPr algn="just"/>
            <a:r>
              <a:rPr lang="en-US" sz="1800" dirty="0"/>
              <a:t>Time series of GOES-18 ABI VNIR channel mean calibration repeatability for </a:t>
            </a:r>
            <a:r>
              <a:rPr lang="en-US" sz="1800" b="1" dirty="0">
                <a:solidFill>
                  <a:srgbClr val="FF0000"/>
                </a:solidFill>
              </a:rPr>
              <a:t>operational gains, </a:t>
            </a:r>
            <a:r>
              <a:rPr lang="en-US" sz="1800" b="1" dirty="0">
                <a:solidFill>
                  <a:srgbClr val="0214BE"/>
                </a:solidFill>
              </a:rPr>
              <a:t>with update of SCT normal vector (and Q LUTs, CDRL79 Rev L), </a:t>
            </a:r>
            <a:r>
              <a:rPr lang="en-US" sz="1800" dirty="0"/>
              <a:t>and </a:t>
            </a:r>
            <a:r>
              <a:rPr lang="en-US" sz="1800" dirty="0">
                <a:solidFill>
                  <a:srgbClr val="00B050"/>
                </a:solidFill>
                <a:ea typeface="Calibri"/>
                <a:cs typeface="Calibri"/>
                <a:sym typeface="Calibri"/>
              </a:rPr>
              <a:t>with Beta angle correction</a:t>
            </a:r>
            <a:r>
              <a:rPr lang="en-US" sz="1800" dirty="0">
                <a:cs typeface="Calibri"/>
                <a:sym typeface="Calibri"/>
              </a:rPr>
              <a:t>. </a:t>
            </a:r>
          </a:p>
          <a:p>
            <a:pPr algn="just"/>
            <a:r>
              <a:rPr lang="en-US" sz="1800" dirty="0">
                <a:cs typeface="Calibri"/>
                <a:sym typeface="Calibri"/>
              </a:rPr>
              <a:t>Frequent calibration during the first few months helps, but we cannot rely on that.</a:t>
            </a:r>
          </a:p>
          <a:p>
            <a:pPr algn="just"/>
            <a:r>
              <a:rPr lang="en-US" sz="1800" dirty="0">
                <a:cs typeface="Calibri"/>
                <a:sym typeface="Calibri"/>
              </a:rPr>
              <a:t>Operational gain failed sometimes.</a:t>
            </a:r>
          </a:p>
          <a:p>
            <a:pPr algn="just"/>
            <a:r>
              <a:rPr lang="en-US" sz="1800" dirty="0">
                <a:cs typeface="Calibri"/>
                <a:sym typeface="Calibri"/>
              </a:rPr>
              <a:t>Correct SCT normal vector would help, but can still fail.</a:t>
            </a:r>
          </a:p>
          <a:p>
            <a:pPr algn="just"/>
            <a:r>
              <a:rPr lang="en-US" sz="1800" dirty="0">
                <a:cs typeface="Calibri"/>
                <a:sym typeface="Calibri"/>
              </a:rPr>
              <a:t>Beta correction would help further, but not ensure.</a:t>
            </a:r>
          </a:p>
          <a:p>
            <a:pPr algn="just"/>
            <a:r>
              <a:rPr lang="en-US" sz="1800" dirty="0">
                <a:cs typeface="Calibri"/>
                <a:sym typeface="Calibri"/>
              </a:rPr>
              <a:t>The planned “switch” in ABI VNIR calibration should be able to ensure the compliance.</a:t>
            </a:r>
          </a:p>
        </p:txBody>
      </p:sp>
      <p:pic>
        <p:nvPicPr>
          <p:cNvPr id="3" name="Picture 2">
            <a:extLst>
              <a:ext uri="{FF2B5EF4-FFF2-40B4-BE49-F238E27FC236}">
                <a16:creationId xmlns:a16="http://schemas.microsoft.com/office/drawing/2014/main" id="{DEBEEDDE-4255-4D28-879E-7A6A51F7271D}"/>
              </a:ext>
            </a:extLst>
          </p:cNvPr>
          <p:cNvPicPr>
            <a:picLocks noChangeAspect="1"/>
          </p:cNvPicPr>
          <p:nvPr/>
        </p:nvPicPr>
        <p:blipFill>
          <a:blip r:embed="rId2"/>
          <a:stretch>
            <a:fillRect/>
          </a:stretch>
        </p:blipFill>
        <p:spPr>
          <a:xfrm>
            <a:off x="621890" y="1193102"/>
            <a:ext cx="5239619" cy="5216244"/>
          </a:xfrm>
          <a:prstGeom prst="rect">
            <a:avLst/>
          </a:prstGeom>
        </p:spPr>
      </p:pic>
      <p:sp>
        <p:nvSpPr>
          <p:cNvPr id="6" name="Date Placeholder 5">
            <a:extLst>
              <a:ext uri="{FF2B5EF4-FFF2-40B4-BE49-F238E27FC236}">
                <a16:creationId xmlns:a16="http://schemas.microsoft.com/office/drawing/2014/main" id="{18C6BF4E-69EE-4AD4-B84F-E841C64F6A8F}"/>
              </a:ext>
            </a:extLst>
          </p:cNvPr>
          <p:cNvSpPr>
            <a:spLocks noGrp="1"/>
          </p:cNvSpPr>
          <p:nvPr>
            <p:ph type="dt" sz="half" idx="2"/>
          </p:nvPr>
        </p:nvSpPr>
        <p:spPr/>
        <p:txBody>
          <a:bodyPr/>
          <a:lstStyle/>
          <a:p>
            <a:r>
              <a:rPr lang="en-US"/>
              <a:t>2023-09-01</a:t>
            </a:r>
            <a:endParaRPr lang="en-US" dirty="0"/>
          </a:p>
        </p:txBody>
      </p:sp>
      <p:sp>
        <p:nvSpPr>
          <p:cNvPr id="11" name="Footer Placeholder 10">
            <a:extLst>
              <a:ext uri="{FF2B5EF4-FFF2-40B4-BE49-F238E27FC236}">
                <a16:creationId xmlns:a16="http://schemas.microsoft.com/office/drawing/2014/main" id="{65E29751-2230-4573-B2E7-CC2910058C63}"/>
              </a:ext>
            </a:extLst>
          </p:cNvPr>
          <p:cNvSpPr>
            <a:spLocks noGrp="1"/>
          </p:cNvSpPr>
          <p:nvPr>
            <p:ph type="ftr" sz="quarter" idx="3"/>
          </p:nvPr>
        </p:nvSpPr>
        <p:spPr/>
        <p:txBody>
          <a:bodyPr/>
          <a:lstStyle/>
          <a:p>
            <a:r>
              <a:rPr lang="en-US"/>
              <a:t>Full Validation PS-PVR for GOES-18 ABI L1b Products</a:t>
            </a:r>
            <a:endParaRPr lang="en-US" dirty="0"/>
          </a:p>
        </p:txBody>
      </p:sp>
      <p:sp>
        <p:nvSpPr>
          <p:cNvPr id="12" name="Slide Number Placeholder 11">
            <a:extLst>
              <a:ext uri="{FF2B5EF4-FFF2-40B4-BE49-F238E27FC236}">
                <a16:creationId xmlns:a16="http://schemas.microsoft.com/office/drawing/2014/main" id="{EBEE40A7-B46C-407A-9B5C-2A53DAAC16DE}"/>
              </a:ext>
            </a:extLst>
          </p:cNvPr>
          <p:cNvSpPr>
            <a:spLocks noGrp="1"/>
          </p:cNvSpPr>
          <p:nvPr>
            <p:ph type="sldNum" sz="quarter" idx="4"/>
          </p:nvPr>
        </p:nvSpPr>
        <p:spPr/>
        <p:txBody>
          <a:bodyPr/>
          <a:lstStyle/>
          <a:p>
            <a:fld id="{24AD0344-B142-42FF-A24F-67F68BAAC27D}" type="slidenum">
              <a:rPr lang="en-US" smtClean="0"/>
              <a:pPr/>
              <a:t>98</a:t>
            </a:fld>
            <a:endParaRPr lang="en-US" dirty="0"/>
          </a:p>
        </p:txBody>
      </p:sp>
      <p:sp>
        <p:nvSpPr>
          <p:cNvPr id="14" name="Title 13">
            <a:extLst>
              <a:ext uri="{FF2B5EF4-FFF2-40B4-BE49-F238E27FC236}">
                <a16:creationId xmlns:a16="http://schemas.microsoft.com/office/drawing/2014/main" id="{44A407B3-92F5-417C-A110-ACEBD8502276}"/>
              </a:ext>
            </a:extLst>
          </p:cNvPr>
          <p:cNvSpPr>
            <a:spLocks noGrp="1"/>
          </p:cNvSpPr>
          <p:nvPr>
            <p:ph type="title"/>
          </p:nvPr>
        </p:nvSpPr>
        <p:spPr/>
        <p:txBody>
          <a:bodyPr>
            <a:normAutofit fontScale="90000"/>
          </a:bodyPr>
          <a:lstStyle/>
          <a:p>
            <a:r>
              <a:rPr lang="en-US" dirty="0"/>
              <a:t>VNIR Cal Repeatability – Channel Mean</a:t>
            </a:r>
          </a:p>
        </p:txBody>
      </p:sp>
    </p:spTree>
    <p:extLst>
      <p:ext uri="{BB962C8B-B14F-4D97-AF65-F5344CB8AC3E}">
        <p14:creationId xmlns:p14="http://schemas.microsoft.com/office/powerpoint/2010/main" val="18814810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Shape 226"/>
        <p:cNvGrpSpPr/>
        <p:nvPr/>
      </p:nvGrpSpPr>
      <p:grpSpPr>
        <a:xfrm>
          <a:off x="0" y="0"/>
          <a:ext cx="0" cy="0"/>
          <a:chOff x="0" y="0"/>
          <a:chExt cx="0" cy="0"/>
        </a:xfrm>
      </p:grpSpPr>
      <p:pic>
        <p:nvPicPr>
          <p:cNvPr id="3" name="Picture 2">
            <a:extLst>
              <a:ext uri="{FF2B5EF4-FFF2-40B4-BE49-F238E27FC236}">
                <a16:creationId xmlns:a16="http://schemas.microsoft.com/office/drawing/2014/main" id="{003C681D-4101-496D-A7C5-430FA7A6E6B1}"/>
              </a:ext>
            </a:extLst>
          </p:cNvPr>
          <p:cNvPicPr>
            <a:picLocks noChangeAspect="1"/>
          </p:cNvPicPr>
          <p:nvPr/>
        </p:nvPicPr>
        <p:blipFill rotWithShape="1">
          <a:blip r:embed="rId3"/>
          <a:srcRect t="4484"/>
          <a:stretch/>
        </p:blipFill>
        <p:spPr>
          <a:xfrm>
            <a:off x="2680521" y="1135464"/>
            <a:ext cx="6841572" cy="5273882"/>
          </a:xfrm>
          <a:prstGeom prst="rect">
            <a:avLst/>
          </a:prstGeom>
        </p:spPr>
      </p:pic>
      <p:sp>
        <p:nvSpPr>
          <p:cNvPr id="4" name="Title 3">
            <a:extLst>
              <a:ext uri="{FF2B5EF4-FFF2-40B4-BE49-F238E27FC236}">
                <a16:creationId xmlns:a16="http://schemas.microsoft.com/office/drawing/2014/main" id="{A7CF5400-DD38-4D2B-A7AA-07B6259C9D30}"/>
              </a:ext>
            </a:extLst>
          </p:cNvPr>
          <p:cNvSpPr>
            <a:spLocks noGrp="1"/>
          </p:cNvSpPr>
          <p:nvPr>
            <p:ph type="title"/>
          </p:nvPr>
        </p:nvSpPr>
        <p:spPr/>
        <p:txBody>
          <a:bodyPr>
            <a:noAutofit/>
          </a:bodyPr>
          <a:lstStyle/>
          <a:p>
            <a:r>
              <a:rPr lang="en-US" dirty="0"/>
              <a:t>VNIR Cal Repeatability – Detector</a:t>
            </a:r>
          </a:p>
        </p:txBody>
      </p:sp>
      <p:sp>
        <p:nvSpPr>
          <p:cNvPr id="5" name="Date Placeholder 4">
            <a:extLst>
              <a:ext uri="{FF2B5EF4-FFF2-40B4-BE49-F238E27FC236}">
                <a16:creationId xmlns:a16="http://schemas.microsoft.com/office/drawing/2014/main" id="{6AB6F41C-8995-4163-A3AD-DA2096F9325E}"/>
              </a:ext>
            </a:extLst>
          </p:cNvPr>
          <p:cNvSpPr>
            <a:spLocks noGrp="1"/>
          </p:cNvSpPr>
          <p:nvPr>
            <p:ph type="dt" sz="half" idx="2"/>
          </p:nvPr>
        </p:nvSpPr>
        <p:spPr/>
        <p:txBody>
          <a:bodyPr/>
          <a:lstStyle/>
          <a:p>
            <a:r>
              <a:rPr lang="en-US"/>
              <a:t>2023-09-01</a:t>
            </a:r>
            <a:endParaRPr lang="en-US" dirty="0"/>
          </a:p>
        </p:txBody>
      </p:sp>
      <p:sp>
        <p:nvSpPr>
          <p:cNvPr id="6" name="Footer Placeholder 5">
            <a:extLst>
              <a:ext uri="{FF2B5EF4-FFF2-40B4-BE49-F238E27FC236}">
                <a16:creationId xmlns:a16="http://schemas.microsoft.com/office/drawing/2014/main" id="{C8896532-E723-436E-B670-744F0F5BAF0A}"/>
              </a:ext>
            </a:extLst>
          </p:cNvPr>
          <p:cNvSpPr>
            <a:spLocks noGrp="1"/>
          </p:cNvSpPr>
          <p:nvPr>
            <p:ph type="ftr" sz="quarter" idx="3"/>
          </p:nvPr>
        </p:nvSpPr>
        <p:spPr/>
        <p:txBody>
          <a:bodyPr/>
          <a:lstStyle/>
          <a:p>
            <a:r>
              <a:rPr lang="en-US"/>
              <a:t>Full Validation PS-PVR for GOES-18 ABI L1b Products</a:t>
            </a:r>
            <a:endParaRPr lang="en-US" dirty="0"/>
          </a:p>
        </p:txBody>
      </p:sp>
      <p:sp>
        <p:nvSpPr>
          <p:cNvPr id="7" name="Slide Number Placeholder 6">
            <a:extLst>
              <a:ext uri="{FF2B5EF4-FFF2-40B4-BE49-F238E27FC236}">
                <a16:creationId xmlns:a16="http://schemas.microsoft.com/office/drawing/2014/main" id="{E3CED768-79B6-4EBE-9EF6-9B70DC7993F9}"/>
              </a:ext>
            </a:extLst>
          </p:cNvPr>
          <p:cNvSpPr>
            <a:spLocks noGrp="1"/>
          </p:cNvSpPr>
          <p:nvPr>
            <p:ph type="sldNum" sz="quarter" idx="4"/>
          </p:nvPr>
        </p:nvSpPr>
        <p:spPr/>
        <p:txBody>
          <a:bodyPr/>
          <a:lstStyle/>
          <a:p>
            <a:fld id="{24AD0344-B142-42FF-A24F-67F68BAAC27D}" type="slidenum">
              <a:rPr lang="en-US" smtClean="0"/>
              <a:pPr/>
              <a:t>99</a:t>
            </a:fld>
            <a:endParaRPr lang="en-US" dirty="0"/>
          </a:p>
        </p:txBody>
      </p:sp>
      <p:sp>
        <p:nvSpPr>
          <p:cNvPr id="8" name="TextBox 7">
            <a:extLst>
              <a:ext uri="{FF2B5EF4-FFF2-40B4-BE49-F238E27FC236}">
                <a16:creationId xmlns:a16="http://schemas.microsoft.com/office/drawing/2014/main" id="{4D448126-1296-4642-8421-A3C75C8BE5FD}"/>
              </a:ext>
            </a:extLst>
          </p:cNvPr>
          <p:cNvSpPr txBox="1"/>
          <p:nvPr/>
        </p:nvSpPr>
        <p:spPr>
          <a:xfrm>
            <a:off x="9777046" y="1798655"/>
            <a:ext cx="1793064" cy="369332"/>
          </a:xfrm>
          <a:prstGeom prst="rect">
            <a:avLst/>
          </a:prstGeom>
          <a:noFill/>
        </p:spPr>
        <p:txBody>
          <a:bodyPr wrap="square" rtlCol="0">
            <a:spAutoFit/>
          </a:bodyPr>
          <a:lstStyle/>
          <a:p>
            <a:r>
              <a:rPr lang="en-US" dirty="0"/>
              <a:t>Operational</a:t>
            </a:r>
          </a:p>
        </p:txBody>
      </p:sp>
    </p:spTree>
    <p:extLst>
      <p:ext uri="{BB962C8B-B14F-4D97-AF65-F5344CB8AC3E}">
        <p14:creationId xmlns:p14="http://schemas.microsoft.com/office/powerpoint/2010/main" val="22741400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48245</TotalTime>
  <Words>11571</Words>
  <Application>Microsoft Office PowerPoint</Application>
  <PresentationFormat>Widescreen</PresentationFormat>
  <Paragraphs>1914</Paragraphs>
  <Slides>145</Slides>
  <Notes>46</Notes>
  <HiddenSlides>73</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145</vt:i4>
      </vt:variant>
    </vt:vector>
  </HeadingPairs>
  <TitlesOfParts>
    <vt:vector size="158" baseType="lpstr">
      <vt:lpstr>Arial</vt:lpstr>
      <vt:lpstr>Arial Black</vt:lpstr>
      <vt:lpstr>Calibri</vt:lpstr>
      <vt:lpstr>Calibri Light</vt:lpstr>
      <vt:lpstr>Cambria Math</vt:lpstr>
      <vt:lpstr>Consolas</vt:lpstr>
      <vt:lpstr>Courier New</vt:lpstr>
      <vt:lpstr>Noto Sans Symbols</vt:lpstr>
      <vt:lpstr>Times New Roman</vt:lpstr>
      <vt:lpstr>Wingdings</vt:lpstr>
      <vt:lpstr>1_Office Theme</vt:lpstr>
      <vt:lpstr>Drawing</vt:lpstr>
      <vt:lpstr>Document</vt:lpstr>
      <vt:lpstr>PowerPoint Presentation</vt:lpstr>
      <vt:lpstr>Background</vt:lpstr>
      <vt:lpstr>Definitions</vt:lpstr>
      <vt:lpstr>Scope – Required PLPT</vt:lpstr>
      <vt:lpstr>Organization</vt:lpstr>
      <vt:lpstr>Radiometric calibration – vnir</vt:lpstr>
      <vt:lpstr>G18 VNIR SNR at Provisional</vt:lpstr>
      <vt:lpstr>G18 VNIR SNR at Full Validation</vt:lpstr>
      <vt:lpstr>Recent G16 VNIR SNR</vt:lpstr>
      <vt:lpstr>Recent G17 VNIR SNR</vt:lpstr>
      <vt:lpstr>VNIR Channel SNR</vt:lpstr>
      <vt:lpstr>VNIR Radiances Are Accurate</vt:lpstr>
      <vt:lpstr>Radiometric calibration – ir</vt:lpstr>
      <vt:lpstr>Noise is Low and Stable</vt:lpstr>
      <vt:lpstr>Noise Is Comparable with GOES-16</vt:lpstr>
      <vt:lpstr>Noise Is Comparable with GOES-16</vt:lpstr>
      <vt:lpstr>IR Radiances Are Accurate (Low Bias)</vt:lpstr>
      <vt:lpstr>Independent of Scene Radiance</vt:lpstr>
      <vt:lpstr>Stable in One Year</vt:lpstr>
      <vt:lpstr>Independent of Orbit (Diurnal)</vt:lpstr>
      <vt:lpstr>Independent of Scan Angles</vt:lpstr>
      <vt:lpstr>image navigation and registration</vt:lpstr>
      <vt:lpstr>Navigation (NAV) Error</vt:lpstr>
      <vt:lpstr>Frame-to-Frame Registration (FFR) Error</vt:lpstr>
      <vt:lpstr>Within Frame Registration (WIFR) Error</vt:lpstr>
      <vt:lpstr>Channel-Channel Registration (CCR) Error</vt:lpstr>
      <vt:lpstr>Review of issues</vt:lpstr>
      <vt:lpstr>B05 Bias Now Meet the Requirement</vt:lpstr>
      <vt:lpstr>Unexpected Trend of Solar Channel Gains</vt:lpstr>
      <vt:lpstr>Barcode Artifact (BA)</vt:lpstr>
      <vt:lpstr>Example of BA</vt:lpstr>
      <vt:lpstr>How to Characterize BA</vt:lpstr>
      <vt:lpstr>Characterization based on ICT Data</vt:lpstr>
      <vt:lpstr>(Fast) Fourier Transform (FFT)</vt:lpstr>
      <vt:lpstr>Principal Component Analysis (PCA)</vt:lpstr>
      <vt:lpstr>Auto-Covariance Function (ACF)</vt:lpstr>
      <vt:lpstr>Maximum Radiance Difference (MRD)</vt:lpstr>
      <vt:lpstr>Comparison of the Metrics</vt:lpstr>
      <vt:lpstr>Summary</vt:lpstr>
      <vt:lpstr>Report of individual plpt</vt:lpstr>
      <vt:lpstr>IR VALIDATION</vt:lpstr>
      <vt:lpstr>PLPT-01: IR Validation</vt:lpstr>
      <vt:lpstr>Overall Accuracy</vt:lpstr>
      <vt:lpstr>Independent of Scene Radiance</vt:lpstr>
      <vt:lpstr>Independent of Season</vt:lpstr>
      <vt:lpstr>Independent of Orbit (Diurnal)</vt:lpstr>
      <vt:lpstr>Independent of Scan Angles</vt:lpstr>
      <vt:lpstr>VNIR VALIDATION</vt:lpstr>
      <vt:lpstr>PLPT-04: VNIR validation</vt:lpstr>
      <vt:lpstr>PowerPoint Presentation</vt:lpstr>
      <vt:lpstr>Results</vt:lpstr>
      <vt:lpstr>Stability</vt:lpstr>
      <vt:lpstr>Impact of the SCT LUT Update</vt:lpstr>
      <vt:lpstr>Scene Radiance Dependence – Provisional</vt:lpstr>
      <vt:lpstr>Scene Radiance Dependence – Full</vt:lpstr>
      <vt:lpstr>VNIR Validation - RVS</vt:lpstr>
      <vt:lpstr>PLPT-06: VNIR Validation – RVS</vt:lpstr>
      <vt:lpstr>Data Description (1/2)</vt:lpstr>
      <vt:lpstr>Data Description (2/2)</vt:lpstr>
      <vt:lpstr>Method (1/2)</vt:lpstr>
      <vt:lpstr>Method (2/2)</vt:lpstr>
      <vt:lpstr>Single Event Results (2022-10-10)</vt:lpstr>
      <vt:lpstr>Results for G18 Band 1 &amp; 2</vt:lpstr>
      <vt:lpstr>Results for G18 Band 3 &amp; 4</vt:lpstr>
      <vt:lpstr>Results for G18 Band 5 &amp; 6</vt:lpstr>
      <vt:lpstr>Low light snr</vt:lpstr>
      <vt:lpstr>PLPT-009: Low light snr</vt:lpstr>
      <vt:lpstr>PLPT-009: Low light snr</vt:lpstr>
      <vt:lpstr>PLPT-009: Low light snr</vt:lpstr>
      <vt:lpstr>PLPT-009: Low light snr</vt:lpstr>
      <vt:lpstr>Image navigation and registration</vt:lpstr>
      <vt:lpstr>Image Navigation</vt:lpstr>
      <vt:lpstr>Image Registration</vt:lpstr>
      <vt:lpstr>Image Swath Registration</vt:lpstr>
      <vt:lpstr>Detector uniformity stability</vt:lpstr>
      <vt:lpstr>PowerPoint Presentation</vt:lpstr>
      <vt:lpstr>Detector uniformity</vt:lpstr>
      <vt:lpstr>PowerPoint Presentation</vt:lpstr>
      <vt:lpstr>Lunar NSS</vt:lpstr>
      <vt:lpstr>PLPT-17: Instrument Characterization NSS: Lunar</vt:lpstr>
      <vt:lpstr>Lunar NSS Data Collection</vt:lpstr>
      <vt:lpstr>Data Collection Validation</vt:lpstr>
      <vt:lpstr>Tool Validations</vt:lpstr>
      <vt:lpstr>Detector-to-Detector Response Variation</vt:lpstr>
      <vt:lpstr>B02</vt:lpstr>
      <vt:lpstr>B03</vt:lpstr>
      <vt:lpstr>B04 – B06</vt:lpstr>
      <vt:lpstr>PLPT-20 IR Spatial Uniformity (1/4)</vt:lpstr>
      <vt:lpstr>PLPT-20 IR Spatial Uniformity (2/4)</vt:lpstr>
      <vt:lpstr>PLPT-20 IR Spatial Uniformity (3/4)</vt:lpstr>
      <vt:lpstr>PLPT-20 IR Spatial Uniformity (4/4)</vt:lpstr>
      <vt:lpstr>PLPT-20 IR Spatial Uniformity (Appendix)</vt:lpstr>
      <vt:lpstr>CALIBRATION REPEATABILITY</vt:lpstr>
      <vt:lpstr>PLPT-24: Cal Repeatability</vt:lpstr>
      <vt:lpstr>Background</vt:lpstr>
      <vt:lpstr>Background</vt:lpstr>
      <vt:lpstr>GOES-18 ABI VNIR Gain</vt:lpstr>
      <vt:lpstr>VNIR Cal Repeatability – Channel Mean</vt:lpstr>
      <vt:lpstr>VNIR Cal Repeatability – Detector</vt:lpstr>
      <vt:lpstr>VNIR Cal Repeatability – Detector</vt:lpstr>
      <vt:lpstr>VNIR Cal Repeatability – Detector</vt:lpstr>
      <vt:lpstr>IR Cal Repeatability – Channel Mean</vt:lpstr>
      <vt:lpstr>PowerPoint Presentation</vt:lpstr>
      <vt:lpstr>PowerPoint Presentation</vt:lpstr>
      <vt:lpstr>Alternative – Time Difference of CONUS</vt:lpstr>
      <vt:lpstr>Alternative – Time Difference of CONUS</vt:lpstr>
      <vt:lpstr>PowerPoint Presentation</vt:lpstr>
      <vt:lpstr>Ghosting</vt:lpstr>
      <vt:lpstr>PLPT-26: GHOSTING</vt:lpstr>
      <vt:lpstr>PLPT-026: Introduction</vt:lpstr>
      <vt:lpstr>G18, 2023-03-07</vt:lpstr>
      <vt:lpstr>G18 ABI Channel 1</vt:lpstr>
      <vt:lpstr>G18 ABI Channel 2</vt:lpstr>
      <vt:lpstr>G18 ABI Channel 3</vt:lpstr>
      <vt:lpstr>G18 ABI Channel 4</vt:lpstr>
      <vt:lpstr>G18 ABI Channel 5</vt:lpstr>
      <vt:lpstr>G18 ABI Channel 6</vt:lpstr>
      <vt:lpstr>G18 Ghosting Albedo profile</vt:lpstr>
      <vt:lpstr>Comparison with G16 and G17, Test images</vt:lpstr>
      <vt:lpstr>G16 Ghosting Albedo profile</vt:lpstr>
      <vt:lpstr>G17 Ghosting Albedo profile</vt:lpstr>
      <vt:lpstr>Lunar TrenDing</vt:lpstr>
      <vt:lpstr>PLPT-39: Lunar Trending with MESO Scans</vt:lpstr>
      <vt:lpstr> Data Acquisitions</vt:lpstr>
      <vt:lpstr>Method</vt:lpstr>
      <vt:lpstr>Results</vt:lpstr>
      <vt:lpstr>Space chasing</vt:lpstr>
      <vt:lpstr>PLPT-40: Space Chasing</vt:lpstr>
      <vt:lpstr>Space Chasing and Data Collection</vt:lpstr>
      <vt:lpstr>Data Processing</vt:lpstr>
      <vt:lpstr>Results – S01R04</vt:lpstr>
      <vt:lpstr>Results – S02R02</vt:lpstr>
      <vt:lpstr>Results – S02R14</vt:lpstr>
      <vt:lpstr>Summary</vt:lpstr>
      <vt:lpstr>Space north-south scans (NSS)</vt:lpstr>
      <vt:lpstr>PLPT-41: Space North-South Scans (NSS)</vt:lpstr>
      <vt:lpstr>PLPT-41: Space NSS</vt:lpstr>
      <vt:lpstr>Mode-25 Timeline for the Space NSS</vt:lpstr>
      <vt:lpstr>Data Processing</vt:lpstr>
      <vt:lpstr>Results – within FD Scan Range</vt:lpstr>
      <vt:lpstr>Radiance Noise</vt:lpstr>
      <vt:lpstr>Maturity Assessment</vt:lpstr>
      <vt:lpstr>Full Validation Maturity Criteria</vt:lpstr>
      <vt:lpstr>Summary and recommendation</vt:lpstr>
      <vt:lpstr>Summary and Recommendations</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Kline, Elizabeth (GSFC-416.0)[NOAA]</cp:lastModifiedBy>
  <cp:revision>709</cp:revision>
  <dcterms:created xsi:type="dcterms:W3CDTF">2018-05-13T12:07:38Z</dcterms:created>
  <dcterms:modified xsi:type="dcterms:W3CDTF">2023-09-01T14:15:53Z</dcterms:modified>
</cp:coreProperties>
</file>